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9" r:id="rId5"/>
    <p:sldId id="285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7" autoAdjust="0"/>
    <p:restoredTop sz="94660"/>
  </p:normalViewPr>
  <p:slideViewPr>
    <p:cSldViewPr>
      <p:cViewPr varScale="1">
        <p:scale>
          <a:sx n="88" d="100"/>
          <a:sy n="88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A5525-02F4-46C7-A1C4-7E1A6C9CAF8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1D4B1-6B7D-401B-9883-07486A108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2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AA20C-AB30-4023-8D08-C79B228BE6D5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7C84C-173D-44E2-B7DF-4EFAADB72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18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 Color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952" y="3273552"/>
            <a:ext cx="5788152" cy="118872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981200"/>
          </a:xfrm>
          <a:prstGeom prst="rect">
            <a:avLst/>
          </a:prstGeom>
          <a:solidFill>
            <a:schemeClr val="tx1"/>
          </a:solidFill>
          <a:ln>
            <a:solidFill>
              <a:srgbClr val="F8C3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"/>
          <p:cNvGrpSpPr/>
          <p:nvPr userDrawn="1"/>
        </p:nvGrpSpPr>
        <p:grpSpPr>
          <a:xfrm>
            <a:off x="-9526" y="2103120"/>
            <a:ext cx="9153526" cy="0"/>
            <a:chOff x="-9526" y="5867400"/>
            <a:chExt cx="9153526" cy="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167059" y="5867400"/>
              <a:ext cx="5976941" cy="0"/>
            </a:xfrm>
            <a:prstGeom prst="line">
              <a:avLst/>
            </a:prstGeom>
            <a:ln w="152400">
              <a:solidFill>
                <a:srgbClr val="F8C31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952" y="511175"/>
            <a:ext cx="7644384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83711"/>
            <a:ext cx="1828800" cy="89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rown Color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952" y="3273552"/>
            <a:ext cx="5797296" cy="118872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1981200"/>
          </a:xfrm>
          <a:prstGeom prst="rect">
            <a:avLst/>
          </a:prstGeom>
          <a:solidFill>
            <a:schemeClr val="tx1"/>
          </a:solidFill>
          <a:ln>
            <a:solidFill>
              <a:srgbClr val="F8C3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4"/>
          <p:cNvGrpSpPr/>
          <p:nvPr userDrawn="1"/>
        </p:nvGrpSpPr>
        <p:grpSpPr>
          <a:xfrm>
            <a:off x="-9526" y="2103120"/>
            <a:ext cx="9153526" cy="0"/>
            <a:chOff x="-9526" y="5867400"/>
            <a:chExt cx="9153526" cy="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167059" y="5867400"/>
              <a:ext cx="5976941" cy="0"/>
            </a:xfrm>
            <a:prstGeom prst="line">
              <a:avLst/>
            </a:prstGeom>
            <a:ln w="152400">
              <a:solidFill>
                <a:srgbClr val="F8C31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952" y="511175"/>
            <a:ext cx="7644384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83711"/>
            <a:ext cx="1828800" cy="89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952" y="3273552"/>
            <a:ext cx="5797296" cy="118872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952" y="511175"/>
            <a:ext cx="7644384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7" name="Group 4"/>
          <p:cNvGrpSpPr/>
          <p:nvPr userDrawn="1"/>
        </p:nvGrpSpPr>
        <p:grpSpPr>
          <a:xfrm>
            <a:off x="-9526" y="2103120"/>
            <a:ext cx="9153526" cy="0"/>
            <a:chOff x="-9526" y="5867400"/>
            <a:chExt cx="9153526" cy="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67059" y="5867400"/>
              <a:ext cx="5976941" cy="0"/>
            </a:xfrm>
            <a:prstGeom prst="line">
              <a:avLst/>
            </a:prstGeom>
            <a:ln w="152400">
              <a:solidFill>
                <a:srgbClr val="F8C31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83711"/>
            <a:ext cx="1828800" cy="89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952" y="4416552"/>
            <a:ext cx="5797296" cy="118872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952" y="2368296"/>
            <a:ext cx="7644384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F8C31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4"/>
          <p:cNvGrpSpPr/>
          <p:nvPr userDrawn="1"/>
        </p:nvGrpSpPr>
        <p:grpSpPr>
          <a:xfrm>
            <a:off x="-9526" y="1981200"/>
            <a:ext cx="9153526" cy="0"/>
            <a:chOff x="-9526" y="5867400"/>
            <a:chExt cx="9153526" cy="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67059" y="5867400"/>
              <a:ext cx="5976941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1" y="482965"/>
            <a:ext cx="2344019" cy="1143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648" y="676656"/>
            <a:ext cx="7936992" cy="1554480"/>
          </a:xfrm>
        </p:spPr>
        <p:txBody>
          <a:bodyPr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648" y="5641848"/>
            <a:ext cx="5788152" cy="118872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61872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02E-FCFB-467E-8C65-9B795F6CE6C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anchor="ctr" anchorCtr="0"/>
          <a:lstStyle/>
          <a:p>
            <a:fld id="{77CA9ECD-3DD9-43A3-B4B4-40E549C93B1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4"/>
          <p:cNvGrpSpPr/>
          <p:nvPr userDrawn="1"/>
        </p:nvGrpSpPr>
        <p:grpSpPr>
          <a:xfrm>
            <a:off x="-9526" y="1517904"/>
            <a:ext cx="9153526" cy="0"/>
            <a:chOff x="-9526" y="5867400"/>
            <a:chExt cx="9153526" cy="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67059" y="5867400"/>
              <a:ext cx="5976941" cy="0"/>
            </a:xfrm>
            <a:prstGeom prst="line">
              <a:avLst/>
            </a:prstGeom>
            <a:ln w="152400">
              <a:solidFill>
                <a:srgbClr val="F8C31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118184"/>
            <a:ext cx="1143000" cy="557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6902E-FCFB-467E-8C65-9B795F6CE6CD}" type="datetimeFigureOut">
              <a:rPr lang="en-US" smtClean="0"/>
              <a:pPr/>
              <a:t>4/7/2015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6248" y="6356350"/>
            <a:ext cx="2130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27248" y="6355080"/>
            <a:ext cx="2898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9ECD-3DD9-43A3-B4B4-40E549C93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707" r:id="rId5"/>
    <p:sldLayoutId id="214748368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20000"/>
        <a:buFont typeface="Wingdings 3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TNMP LSE File Delivery Delays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46760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RMS Update</a:t>
            </a:r>
          </a:p>
          <a:p>
            <a:r>
              <a:rPr lang="en-US" b="0" dirty="0" smtClean="0"/>
              <a:t>4/7/2015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Issues (Feb – Mar 2015)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967345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SzPts val="3200"/>
              <a:buFont typeface="Wingdings" panose="05000000000000000000" pitchFamily="2" charset="2"/>
              <a:buChar char="§"/>
            </a:pPr>
            <a:r>
              <a:rPr lang="en-US" sz="2800" dirty="0" smtClean="0"/>
              <a:t>6 processing delays from 2/23 thru 3/9 requiring Market Notifications.</a:t>
            </a:r>
            <a:endParaRPr lang="en-US" sz="2800" dirty="0"/>
          </a:p>
          <a:p>
            <a:pPr marL="285750" lvl="0" indent="-285750">
              <a:spcAft>
                <a:spcPts val="600"/>
              </a:spcAft>
              <a:buSzPts val="3200"/>
              <a:buFont typeface="Wingdings" panose="05000000000000000000" pitchFamily="2" charset="2"/>
              <a:buChar char="§"/>
            </a:pPr>
            <a:r>
              <a:rPr lang="en-US" sz="2800" dirty="0" smtClean="0"/>
              <a:t>4 different root causes.</a:t>
            </a:r>
          </a:p>
          <a:p>
            <a:pPr marL="742950" lvl="1" indent="-285750">
              <a:spcAft>
                <a:spcPts val="600"/>
              </a:spcAft>
              <a:buSzPts val="3200"/>
              <a:buFont typeface="Calibri" panose="020F0502020204030204" pitchFamily="34" charset="0"/>
              <a:buChar char="₋"/>
            </a:pPr>
            <a:r>
              <a:rPr lang="en-US" dirty="0" smtClean="0"/>
              <a:t>Equipment </a:t>
            </a:r>
            <a:r>
              <a:rPr lang="en-US" dirty="0" smtClean="0"/>
              <a:t>failure </a:t>
            </a:r>
            <a:r>
              <a:rPr lang="en-US" dirty="0" smtClean="0"/>
              <a:t>and </a:t>
            </a:r>
            <a:r>
              <a:rPr lang="en-US" dirty="0" smtClean="0"/>
              <a:t>subsequent </a:t>
            </a:r>
            <a:r>
              <a:rPr lang="en-US" dirty="0"/>
              <a:t>r</a:t>
            </a:r>
            <a:r>
              <a:rPr lang="en-US" dirty="0" smtClean="0"/>
              <a:t>eplacement</a:t>
            </a:r>
            <a:r>
              <a:rPr lang="en-US" dirty="0" smtClean="0"/>
              <a:t>.</a:t>
            </a:r>
          </a:p>
          <a:p>
            <a:pPr marL="742950" lvl="1" indent="-285750">
              <a:spcAft>
                <a:spcPts val="600"/>
              </a:spcAft>
              <a:buSzPts val="3200"/>
              <a:buFont typeface="Calibri" panose="020F0502020204030204" pitchFamily="34" charset="0"/>
              <a:buChar char="₋"/>
            </a:pPr>
            <a:r>
              <a:rPr lang="en-US" dirty="0" smtClean="0"/>
              <a:t>Data </a:t>
            </a:r>
            <a:r>
              <a:rPr lang="en-US" dirty="0"/>
              <a:t>c</a:t>
            </a:r>
            <a:r>
              <a:rPr lang="en-US" dirty="0" smtClean="0"/>
              <a:t>ollection issue</a:t>
            </a:r>
            <a:r>
              <a:rPr lang="en-US" dirty="0" smtClean="0"/>
              <a:t>.</a:t>
            </a:r>
          </a:p>
          <a:p>
            <a:pPr marL="742950" lvl="1" indent="-285750">
              <a:spcAft>
                <a:spcPts val="600"/>
              </a:spcAft>
              <a:buSzPts val="3200"/>
              <a:buFont typeface="Calibri" panose="020F0502020204030204" pitchFamily="34" charset="0"/>
              <a:buChar char="₋"/>
            </a:pPr>
            <a:r>
              <a:rPr lang="en-US" dirty="0" smtClean="0"/>
              <a:t>Database </a:t>
            </a:r>
            <a:r>
              <a:rPr lang="en-US" dirty="0" smtClean="0"/>
              <a:t>contention during </a:t>
            </a:r>
            <a:r>
              <a:rPr lang="en-US" dirty="0" smtClean="0"/>
              <a:t>VEE and LSE </a:t>
            </a:r>
            <a:r>
              <a:rPr lang="en-US" dirty="0" smtClean="0"/>
              <a:t>generation</a:t>
            </a:r>
            <a:r>
              <a:rPr lang="en-US" dirty="0" smtClean="0"/>
              <a:t>.</a:t>
            </a:r>
          </a:p>
          <a:p>
            <a:pPr marL="285750" indent="-285750">
              <a:spcAft>
                <a:spcPts val="600"/>
              </a:spcAft>
              <a:buSzPts val="3200"/>
              <a:buFont typeface="Wingdings" panose="05000000000000000000" pitchFamily="2" charset="2"/>
              <a:buChar char="§"/>
            </a:pPr>
            <a:r>
              <a:rPr lang="en-US" sz="2800" dirty="0" smtClean="0"/>
              <a:t>Initial delay took 35 hours to resolve.</a:t>
            </a:r>
          </a:p>
          <a:p>
            <a:pPr marL="285750" lvl="0" indent="-285750">
              <a:spcAft>
                <a:spcPts val="600"/>
              </a:spcAft>
              <a:buSzPts val="3200"/>
              <a:buFont typeface="Wingdings" panose="05000000000000000000" pitchFamily="2" charset="2"/>
              <a:buChar char="§"/>
            </a:pPr>
            <a:r>
              <a:rPr lang="en-US" sz="2800" dirty="0" smtClean="0"/>
              <a:t>Others were resolved within 10 hours of the 11pm target.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Improvements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480"/>
          </a:xfrm>
        </p:spPr>
        <p:txBody>
          <a:bodyPr>
            <a:normAutofit/>
          </a:bodyPr>
          <a:lstStyle/>
          <a:p>
            <a:r>
              <a:rPr lang="en-US" sz="2800" dirty="0"/>
              <a:t>Engaged External Experts for diagnostics (3/4).</a:t>
            </a:r>
          </a:p>
          <a:p>
            <a:pPr lvl="1"/>
            <a:r>
              <a:rPr lang="en-US" sz="2400" dirty="0" smtClean="0"/>
              <a:t>Implemented a vendor-recommended </a:t>
            </a:r>
            <a:r>
              <a:rPr lang="en-US" sz="2400" dirty="0"/>
              <a:t>cleanup </a:t>
            </a:r>
            <a:r>
              <a:rPr lang="en-US" sz="2400" dirty="0" smtClean="0"/>
              <a:t>script which improved file loading speeds by 50% (3/11).</a:t>
            </a:r>
            <a:endParaRPr lang="en-US" sz="2400" dirty="0"/>
          </a:p>
          <a:p>
            <a:r>
              <a:rPr lang="en-US" sz="2800" dirty="0" smtClean="0"/>
              <a:t>Improved Reporting/Visibility/Monitoring  (3/9).</a:t>
            </a:r>
          </a:p>
          <a:p>
            <a:r>
              <a:rPr lang="en-US" sz="2800" dirty="0" smtClean="0"/>
              <a:t>Adjusted batch scheduling of database maintenance jobs (3/13).</a:t>
            </a:r>
          </a:p>
          <a:p>
            <a:r>
              <a:rPr lang="en-US" sz="2800" dirty="0" smtClean="0"/>
              <a:t>Adjusted job scheduling to eliminate ~4 hours from the LSE processing schedule (3/13).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39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Longer-Term Improvements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TNMP understands the increasing market dependence on LSE file delivery.  There are additional projects on our 2015 roadmap intended to enhance capability and provide process stability:</a:t>
            </a:r>
          </a:p>
          <a:p>
            <a:r>
              <a:rPr lang="en-US" sz="2200" dirty="0" smtClean="0"/>
              <a:t>Technical and Process Review – End-to-end vendor-led assessment intended to fully optimize the technical and operational processes (9 week effort).</a:t>
            </a:r>
          </a:p>
          <a:p>
            <a:r>
              <a:rPr lang="en-US" sz="2200" dirty="0" smtClean="0"/>
              <a:t>MDMS Archive/Purge – Expected to improve all processing against the MDMS including LSE delivery</a:t>
            </a:r>
            <a:r>
              <a:rPr lang="en-US" sz="2200" dirty="0"/>
              <a:t>. </a:t>
            </a:r>
            <a:r>
              <a:rPr lang="en-US" sz="2200" dirty="0" smtClean="0"/>
              <a:t> Target </a:t>
            </a:r>
            <a:r>
              <a:rPr lang="en-US" sz="2200" dirty="0"/>
              <a:t>implementation in mid-June. </a:t>
            </a:r>
            <a:endParaRPr lang="en-US" sz="2200" dirty="0" smtClean="0"/>
          </a:p>
          <a:p>
            <a:r>
              <a:rPr lang="en-US" sz="2200" dirty="0"/>
              <a:t>CIS Archive/Purge – 11-month project to launch later in 2015.</a:t>
            </a:r>
          </a:p>
          <a:p>
            <a:r>
              <a:rPr lang="en-US" sz="2200" dirty="0" smtClean="0"/>
              <a:t>VEE Enhancements – Intended to bring greater consistency with market standards.  Changes to begin being deployed in mid-April.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840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NM Resources">
  <a:themeElements>
    <a:clrScheme name="PNMR Palette 9-1-11">
      <a:dk1>
        <a:sysClr val="windowText" lastClr="000000"/>
      </a:dk1>
      <a:lt1>
        <a:sysClr val="window" lastClr="FFFFFF"/>
      </a:lt1>
      <a:dk2>
        <a:srgbClr val="49176D"/>
      </a:dk2>
      <a:lt2>
        <a:srgbClr val="DEC3B5"/>
      </a:lt2>
      <a:accent1>
        <a:srgbClr val="00446A"/>
      </a:accent1>
      <a:accent2>
        <a:srgbClr val="BC6F4D"/>
      </a:accent2>
      <a:accent3>
        <a:srgbClr val="397E3D"/>
      </a:accent3>
      <a:accent4>
        <a:srgbClr val="876500"/>
      </a:accent4>
      <a:accent5>
        <a:srgbClr val="8A1F03"/>
      </a:accent5>
      <a:accent6>
        <a:srgbClr val="E3AA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90DAEE552D124F85C549C971FD3BFB" ma:contentTypeVersion="1" ma:contentTypeDescription="Create a new document." ma:contentTypeScope="" ma:versionID="f2efed68d8a1fd6e7aa8ed6f845946f8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c79c8594d4fa4c9fd200c91a62336472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68072C-6989-47FA-820F-86A7EDB50D33}">
  <ds:schemaRefs>
    <ds:schemaRef ds:uri="http://schemas.microsoft.com/office/2006/documentManagement/types"/>
    <ds:schemaRef ds:uri="http://schemas.microsoft.com/sharepoint/v4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1E9D3B3-BADF-4065-918E-C62C8B343A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B18274-8D01-4ED7-8970-0692E28683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230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PNM Resources</vt:lpstr>
      <vt:lpstr>TNMP LSE File Delivery Delays</vt:lpstr>
      <vt:lpstr>Summary of Issues (Feb – Mar 2015)</vt:lpstr>
      <vt:lpstr>Immediate Improvements</vt:lpstr>
      <vt:lpstr>Longer-Term Improvements</vt:lpstr>
    </vt:vector>
  </TitlesOfParts>
  <Company>CORPORATE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State Analysis Report Out</dc:title>
  <dc:creator>ArtServices</dc:creator>
  <cp:lastModifiedBy>Roberts, Bobby</cp:lastModifiedBy>
  <cp:revision>135</cp:revision>
  <dcterms:created xsi:type="dcterms:W3CDTF">2011-09-01T21:41:41Z</dcterms:created>
  <dcterms:modified xsi:type="dcterms:W3CDTF">2015-04-07T11:19:35Z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0x0101003590DAEE552D124F85C549C971FD3BFB</vt:lpwstr>
  </property>
</Properties>
</file>