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4" r:id="rId2"/>
    <p:sldMasterId id="2147483655" r:id="rId3"/>
  </p:sldMasterIdLst>
  <p:notesMasterIdLst>
    <p:notesMasterId r:id="rId8"/>
  </p:notesMasterIdLst>
  <p:sldIdLst>
    <p:sldId id="642" r:id="rId4"/>
    <p:sldId id="699" r:id="rId5"/>
    <p:sldId id="704" r:id="rId6"/>
    <p:sldId id="703" r:id="rId7"/>
  </p:sldIdLst>
  <p:sldSz cx="11887200" cy="6858000"/>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9E69"/>
    <a:srgbClr val="37A76F"/>
    <a:srgbClr val="CC9900"/>
    <a:srgbClr val="FFFFCC"/>
    <a:srgbClr val="CC99FF"/>
    <a:srgbClr val="FF9999"/>
    <a:srgbClr val="36B871"/>
    <a:srgbClr val="CC0000"/>
    <a:srgbClr val="38B674"/>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40" autoAdjust="0"/>
    <p:restoredTop sz="94722" autoAdjust="0"/>
  </p:normalViewPr>
  <p:slideViewPr>
    <p:cSldViewPr>
      <p:cViewPr varScale="1">
        <p:scale>
          <a:sx n="88" d="100"/>
          <a:sy n="88" d="100"/>
        </p:scale>
        <p:origin x="-1170" y="-114"/>
      </p:cViewPr>
      <p:guideLst>
        <p:guide orient="horz" pos="2160"/>
        <p:guide pos="3744"/>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8163" cy="469900"/>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67" name="Rectangle 3"/>
          <p:cNvSpPr>
            <a:spLocks noGrp="1" noChangeArrowheads="1"/>
          </p:cNvSpPr>
          <p:nvPr>
            <p:ph type="dt" idx="1"/>
          </p:nvPr>
        </p:nvSpPr>
        <p:spPr bwMode="auto">
          <a:xfrm>
            <a:off x="4022725" y="0"/>
            <a:ext cx="3078163" cy="469900"/>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501650" y="704850"/>
            <a:ext cx="6099175" cy="351948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09613" y="4459288"/>
            <a:ext cx="5683250" cy="4224337"/>
          </a:xfrm>
          <a:prstGeom prst="rect">
            <a:avLst/>
          </a:prstGeom>
          <a:noFill/>
          <a:ln>
            <a:noFill/>
          </a:ln>
          <a:effectLst/>
          <a:ex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916988"/>
            <a:ext cx="3078163" cy="469900"/>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71" name="Rectangle 7"/>
          <p:cNvSpPr>
            <a:spLocks noGrp="1" noChangeArrowheads="1"/>
          </p:cNvSpPr>
          <p:nvPr>
            <p:ph type="sldNum" sz="quarter" idx="5"/>
          </p:nvPr>
        </p:nvSpPr>
        <p:spPr bwMode="auto">
          <a:xfrm>
            <a:off x="4022725" y="8916988"/>
            <a:ext cx="3078163" cy="469900"/>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r">
              <a:defRPr sz="1200">
                <a:latin typeface="Arial" pitchFamily="34" charset="0"/>
                <a:cs typeface="Arial" pitchFamily="34" charset="0"/>
              </a:defRPr>
            </a:lvl1pPr>
          </a:lstStyle>
          <a:p>
            <a:pPr>
              <a:defRPr/>
            </a:pPr>
            <a:fld id="{EEF0AB23-F649-4F37-9278-5A22CB6DFF1E}" type="slidenum">
              <a:rPr lang="en-US"/>
              <a:pPr>
                <a:defRPr/>
              </a:pPr>
              <a:t>‹#›</a:t>
            </a:fld>
            <a:endParaRPr lang="en-US"/>
          </a:p>
        </p:txBody>
      </p:sp>
    </p:spTree>
    <p:extLst>
      <p:ext uri="{BB962C8B-B14F-4D97-AF65-F5344CB8AC3E}">
        <p14:creationId xmlns:p14="http://schemas.microsoft.com/office/powerpoint/2010/main" val="10524308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C05A1C1-C328-40CE-8527-64C07B8F77B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23A2C10F-5D09-48D8-9A0E-E62EE25A3815}" type="datetime1">
              <a:rPr lang="en-US" altLang="en-US"/>
              <a:pPr>
                <a:defRPr/>
              </a:pPr>
              <a:t>4/7/2015</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5DB625A-4314-4AB0-A425-11B370FA22AE}"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376F59B5-29F4-4939-8B8E-5B5A9F684FB0}" type="datetime1">
              <a:rPr lang="en-US" altLang="en-US"/>
              <a:pPr>
                <a:defRPr/>
              </a:pPr>
              <a:t>4/7/2015</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7438" y="457200"/>
            <a:ext cx="2822575"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 y="457200"/>
            <a:ext cx="8316913"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B9FE962-8306-4376-8441-2F490D6FD97C}"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153070CB-2A40-4D3F-90A3-2C114B06A4B0}" type="datetime1">
              <a:rPr lang="en-US" altLang="en-US"/>
              <a:pPr>
                <a:defRPr/>
              </a:pPr>
              <a:t>4/7/2015</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8125" y="457200"/>
            <a:ext cx="11291888" cy="5897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sldNum" sz="quarter" idx="10"/>
          </p:nvPr>
        </p:nvSpPr>
        <p:spPr>
          <a:ln/>
        </p:spPr>
        <p:txBody>
          <a:bodyPr/>
          <a:lstStyle>
            <a:lvl1pPr>
              <a:defRPr/>
            </a:lvl1pPr>
          </a:lstStyle>
          <a:p>
            <a:pPr>
              <a:defRPr/>
            </a:pPr>
            <a:fld id="{92544057-B1A0-4E96-B963-49CF14D9616D}"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119AAF74-02B0-4C44-BBFB-7EAE5D75D636}" type="datetime1">
              <a:rPr lang="en-US" altLang="en-US"/>
              <a:pPr>
                <a:defRPr/>
              </a:pPr>
              <a:t>4/7/2015</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38125" y="457200"/>
            <a:ext cx="11291888" cy="511175"/>
          </a:xfrm>
        </p:spPr>
        <p:txBody>
          <a:bodyPr/>
          <a:lstStyle/>
          <a:p>
            <a:r>
              <a:rPr lang="en-US"/>
              <a:t>Click to edit Master title style</a:t>
            </a:r>
          </a:p>
        </p:txBody>
      </p:sp>
      <p:sp>
        <p:nvSpPr>
          <p:cNvPr id="3" name="Table Placeholder 2"/>
          <p:cNvSpPr>
            <a:spLocks noGrp="1"/>
          </p:cNvSpPr>
          <p:nvPr>
            <p:ph type="tbl" idx="1"/>
          </p:nvPr>
        </p:nvSpPr>
        <p:spPr>
          <a:xfrm>
            <a:off x="238125" y="1863725"/>
            <a:ext cx="11291888" cy="4491038"/>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CEB18433-5FDA-465C-B897-9F45FD4186E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72B159D1-3F67-4F5C-8896-D8AAA910D388}" type="datetime1">
              <a:rPr lang="en-US" altLang="en-US"/>
              <a:pPr>
                <a:defRPr/>
              </a:pPr>
              <a:t>4/7/2015</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1828800"/>
            <a:ext cx="11291888" cy="44910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828800"/>
            <a:ext cx="5568950"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9950" y="1828800"/>
            <a:ext cx="5570538"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CBF7C1F-E698-4C20-8D3F-AE3449E7088C}"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8F2F8BC4-0D99-4796-951B-21B9744965C5}" type="datetime1">
              <a:rPr lang="en-US" altLang="en-US"/>
              <a:pPr>
                <a:defRPr/>
              </a:pPr>
              <a:t>4/7/2015</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828800"/>
            <a:ext cx="11291888" cy="44910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5850" y="515938"/>
            <a:ext cx="2824163" cy="5803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515938"/>
            <a:ext cx="8324850" cy="5803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51000"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61075"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A59EBBD5-29D1-4AB8-AE2D-2C08EA47E590}"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790AC241-3279-4680-B206-775EA6A3D82F}" type="datetime1">
              <a:rPr lang="en-US" altLang="en-US"/>
              <a:pPr>
                <a:defRPr/>
              </a:pPr>
              <a:t>4/7/2015</a:t>
            </a:fld>
            <a:endParaRPr lang="en-US"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3" y="2133600"/>
            <a:ext cx="2744787" cy="365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8050" y="2133600"/>
            <a:ext cx="8081963" cy="365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 y="1863725"/>
            <a:ext cx="5568950"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59475" y="1863725"/>
            <a:ext cx="5570538"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164948EC-BA65-4518-941B-82C4873B2612}"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6AD62095-A416-4001-9388-F139AF07A0EB}" type="datetime1">
              <a:rPr lang="en-US" altLang="en-US"/>
              <a:pPr>
                <a:defRPr/>
              </a:pPr>
              <a:t>4/7/2015</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D8B8992-513A-42A2-A643-0847274175F6}" type="slidenum">
              <a:rPr lang="en-US"/>
              <a:pPr>
                <a:defRPr/>
              </a:pPr>
              <a:t>‹#›</a:t>
            </a:fld>
            <a:endParaRPr lang="en-US"/>
          </a:p>
        </p:txBody>
      </p:sp>
      <p:sp>
        <p:nvSpPr>
          <p:cNvPr id="8" name="Rectangle 8"/>
          <p:cNvSpPr>
            <a:spLocks noGrp="1" noChangeArrowheads="1"/>
          </p:cNvSpPr>
          <p:nvPr>
            <p:ph type="dt" sz="half" idx="11"/>
          </p:nvPr>
        </p:nvSpPr>
        <p:spPr>
          <a:ln/>
        </p:spPr>
        <p:txBody>
          <a:bodyPr/>
          <a:lstStyle>
            <a:lvl1pPr>
              <a:defRPr/>
            </a:lvl1pPr>
          </a:lstStyle>
          <a:p>
            <a:pPr>
              <a:defRPr/>
            </a:pPr>
            <a:fld id="{7E737090-444B-4377-9577-094299DF99BE}" type="datetime1">
              <a:rPr lang="en-US" altLang="en-US"/>
              <a:pPr>
                <a:defRPr/>
              </a:pPr>
              <a:t>4/7/2015</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01D329ED-6E80-483F-92E1-5C83058CD1C2}"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EEBC1DBF-61FA-4C2C-B7F4-14693E533656}" type="datetime1">
              <a:rPr lang="en-US" altLang="en-US"/>
              <a:pPr>
                <a:defRPr/>
              </a:pPr>
              <a:t>4/7/2015</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A2745BA-63AE-41DE-9DB3-B4B3D88E0A06}" type="slidenum">
              <a:rPr lang="en-US"/>
              <a:pPr>
                <a:defRPr/>
              </a:pPr>
              <a:t>‹#›</a:t>
            </a:fld>
            <a:endParaRPr lang="en-US"/>
          </a:p>
        </p:txBody>
      </p:sp>
      <p:sp>
        <p:nvSpPr>
          <p:cNvPr id="3" name="Rectangle 8"/>
          <p:cNvSpPr>
            <a:spLocks noGrp="1" noChangeArrowheads="1"/>
          </p:cNvSpPr>
          <p:nvPr>
            <p:ph type="dt" sz="half" idx="11"/>
          </p:nvPr>
        </p:nvSpPr>
        <p:spPr>
          <a:ln/>
        </p:spPr>
        <p:txBody>
          <a:bodyPr/>
          <a:lstStyle>
            <a:lvl1pPr>
              <a:defRPr/>
            </a:lvl1pPr>
          </a:lstStyle>
          <a:p>
            <a:pPr>
              <a:defRPr/>
            </a:pPr>
            <a:fld id="{31F9CF2A-E39A-430C-AEAC-3689B60BFD0B}" type="datetime1">
              <a:rPr lang="en-US" altLang="en-US"/>
              <a:pPr>
                <a:defRPr/>
              </a:pPr>
              <a:t>4/7/2015</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32BBC1E-EB77-49AF-B12E-CC42AB0CB109}"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4ED1007D-4BC4-4CA3-9333-CF4BAC409331}" type="datetime1">
              <a:rPr lang="en-US" altLang="en-US"/>
              <a:pPr>
                <a:defRPr/>
              </a:pPr>
              <a:t>4/7/2015</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DDEFC2F-3591-455B-A70E-BD64378CD84C}"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803B7597-ABA7-408C-A164-06783925EE58}" type="datetime1">
              <a:rPr lang="en-US" altLang="en-US"/>
              <a:pPr>
                <a:defRPr/>
              </a:pPr>
              <a:t>4/7/2015</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8125" y="457200"/>
            <a:ext cx="11291888" cy="5111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38125" y="1863725"/>
            <a:ext cx="11291888" cy="4491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028" name="Line 4"/>
          <p:cNvSpPr>
            <a:spLocks noChangeShapeType="1"/>
          </p:cNvSpPr>
          <p:nvPr/>
        </p:nvSpPr>
        <p:spPr bwMode="auto">
          <a:xfrm flipV="1">
            <a:off x="381000" y="968375"/>
            <a:ext cx="11172825" cy="0"/>
          </a:xfrm>
          <a:prstGeom prst="line">
            <a:avLst/>
          </a:prstGeom>
          <a:noFill/>
          <a:ln w="9525">
            <a:solidFill>
              <a:schemeClr val="tx1"/>
            </a:solidFill>
            <a:round/>
            <a:headEnd/>
            <a:tailEnd/>
          </a:ln>
        </p:spPr>
        <p:txBody>
          <a:bodyPr/>
          <a:lstStyle/>
          <a:p>
            <a:pPr algn="ctr">
              <a:defRPr/>
            </a:pPr>
            <a:endParaRPr lang="en-US"/>
          </a:p>
        </p:txBody>
      </p:sp>
      <p:sp>
        <p:nvSpPr>
          <p:cNvPr id="448518" name="Rectangle 6"/>
          <p:cNvSpPr>
            <a:spLocks noGrp="1" noChangeArrowheads="1"/>
          </p:cNvSpPr>
          <p:nvPr>
            <p:ph type="sldNum" sz="quarter" idx="4"/>
          </p:nvPr>
        </p:nvSpPr>
        <p:spPr bwMode="black">
          <a:xfrm>
            <a:off x="228600" y="6553200"/>
            <a:ext cx="476250"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1" hangingPunct="1">
              <a:spcBef>
                <a:spcPct val="0"/>
              </a:spcBef>
              <a:defRPr sz="800">
                <a:latin typeface="+mn-lt"/>
                <a:cs typeface="+mn-cs"/>
              </a:defRPr>
            </a:lvl1pPr>
          </a:lstStyle>
          <a:p>
            <a:pPr>
              <a:defRPr/>
            </a:pPr>
            <a:fld id="{AABA4B6F-0F1F-425A-BB37-383E3C9E5AF6}" type="slidenum">
              <a:rPr lang="en-US"/>
              <a:pPr>
                <a:defRPr/>
              </a:pPr>
              <a:t>‹#›</a:t>
            </a:fld>
            <a:endParaRPr lang="en-US"/>
          </a:p>
        </p:txBody>
      </p:sp>
      <p:sp>
        <p:nvSpPr>
          <p:cNvPr id="448520" name="Rectangle 8"/>
          <p:cNvSpPr>
            <a:spLocks noGrp="1" noChangeArrowheads="1"/>
          </p:cNvSpPr>
          <p:nvPr>
            <p:ph type="dt" sz="half" idx="2"/>
          </p:nvPr>
        </p:nvSpPr>
        <p:spPr bwMode="auto">
          <a:xfrm>
            <a:off x="685800" y="6553200"/>
            <a:ext cx="1306513"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a:defRPr sz="800"/>
            </a:lvl1pPr>
          </a:lstStyle>
          <a:p>
            <a:pPr>
              <a:defRPr/>
            </a:pPr>
            <a:fld id="{1DCE3844-AA1A-4931-82CA-05E3E386CAA9}" type="datetime1">
              <a:rPr lang="en-US" altLang="en-US"/>
              <a:pPr>
                <a:defRPr/>
              </a:pPr>
              <a:t>4/7/2015</a:t>
            </a:fld>
            <a:endParaRPr lang="en-US" altLang="en-US"/>
          </a:p>
        </p:txBody>
      </p:sp>
      <p:sp>
        <p:nvSpPr>
          <p:cNvPr id="98315"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98316"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pic>
        <p:nvPicPr>
          <p:cNvPr id="1033" name="Picture 8" descr="SMT Logo"/>
          <p:cNvPicPr>
            <a:picLocks noChangeAspect="1" noChangeArrowheads="1"/>
          </p:cNvPicPr>
          <p:nvPr/>
        </p:nvPicPr>
        <p:blipFill>
          <a:blip r:embed="rId15"/>
          <a:srcRect/>
          <a:stretch>
            <a:fillRect/>
          </a:stretch>
        </p:blipFill>
        <p:spPr bwMode="auto">
          <a:xfrm>
            <a:off x="203200" y="152400"/>
            <a:ext cx="1244600" cy="358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8" r:id="rId1"/>
    <p:sldLayoutId id="2147483667" r:id="rId2"/>
    <p:sldLayoutId id="2147483666" r:id="rId3"/>
    <p:sldLayoutId id="2147483665" r:id="rId4"/>
    <p:sldLayoutId id="2147483664" r:id="rId5"/>
    <p:sldLayoutId id="2147483663" r:id="rId6"/>
    <p:sldLayoutId id="2147483662" r:id="rId7"/>
    <p:sldLayoutId id="2147483661" r:id="rId8"/>
    <p:sldLayoutId id="2147483660" r:id="rId9"/>
    <p:sldLayoutId id="2147483659" r:id="rId10"/>
    <p:sldLayoutId id="2147483658" r:id="rId11"/>
    <p:sldLayoutId id="2147483657" r:id="rId12"/>
    <p:sldLayoutId id="2147483656" r:id="rId13"/>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2pPr>
      <a:lvl3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3pPr>
      <a:lvl4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4pPr>
      <a:lvl5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5pPr>
      <a:lvl6pPr marL="4572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6pPr>
      <a:lvl7pPr marL="9144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7pPr>
      <a:lvl8pPr marL="13716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8pPr>
      <a:lvl9pPr marL="18288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9pPr>
    </p:titleStyle>
    <p:body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pic>
        <p:nvPicPr>
          <p:cNvPr id="15363"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15364"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9"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15366" name="Rectangle 2"/>
          <p:cNvSpPr>
            <a:spLocks noGrp="1" noChangeArrowheads="1"/>
          </p:cNvSpPr>
          <p:nvPr>
            <p:ph type="title"/>
          </p:nvPr>
        </p:nvSpPr>
        <p:spPr bwMode="auto">
          <a:xfrm>
            <a:off x="238125" y="515938"/>
            <a:ext cx="11291888" cy="8159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77" r:id="rId3"/>
    <p:sldLayoutId id="2147483676" r:id="rId4"/>
    <p:sldLayoutId id="2147483675" r:id="rId5"/>
    <p:sldLayoutId id="2147483674" r:id="rId6"/>
    <p:sldLayoutId id="2147483673" r:id="rId7"/>
    <p:sldLayoutId id="2147483672" r:id="rId8"/>
    <p:sldLayoutId id="2147483671" r:id="rId9"/>
    <p:sldLayoutId id="2147483670" r:id="rId10"/>
    <p:sldLayoutId id="214748366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sp>
        <p:nvSpPr>
          <p:cNvPr id="275459" name="Rectangle 6"/>
          <p:cNvSpPr>
            <a:spLocks noChangeArrowheads="1"/>
          </p:cNvSpPr>
          <p:nvPr/>
        </p:nvSpPr>
        <p:spPr bwMode="black">
          <a:xfrm>
            <a:off x="9866313" y="6537325"/>
            <a:ext cx="1784350" cy="184150"/>
          </a:xfrm>
          <a:prstGeom prst="rect">
            <a:avLst/>
          </a:prstGeom>
          <a:noFill/>
          <a:ln>
            <a:noFill/>
          </a:ln>
          <a:extLst/>
        </p:spPr>
        <p:txBody>
          <a:bodyPr lIns="92075" tIns="46038" rIns="92075" bIns="46038"/>
          <a:lstStyle>
            <a:lvl1pPr algn="l" eaLnBrk="0" hangingPunct="0">
              <a:defRPr>
                <a:solidFill>
                  <a:schemeClr val="tx1"/>
                </a:solidFill>
                <a:latin typeface="Arial" charset="0"/>
                <a:cs typeface="Arial" charset="0"/>
              </a:defRPr>
            </a:lvl1pPr>
            <a:lvl2pPr marL="742950" indent="-285750" algn="l" eaLnBrk="0" hangingPunct="0">
              <a:defRPr>
                <a:solidFill>
                  <a:schemeClr val="tx1"/>
                </a:solidFill>
                <a:latin typeface="Arial" charset="0"/>
                <a:cs typeface="Arial" charset="0"/>
              </a:defRPr>
            </a:lvl2pPr>
            <a:lvl3pPr marL="1143000" indent="-228600" algn="l" eaLnBrk="0" hangingPunct="0">
              <a:defRPr>
                <a:solidFill>
                  <a:schemeClr val="tx1"/>
                </a:solidFill>
                <a:latin typeface="Arial" charset="0"/>
                <a:cs typeface="Arial" charset="0"/>
              </a:defRPr>
            </a:lvl3pPr>
            <a:lvl4pPr marL="1600200" indent="-228600" algn="l" eaLnBrk="0" hangingPunct="0">
              <a:defRPr>
                <a:solidFill>
                  <a:schemeClr val="tx1"/>
                </a:solidFill>
                <a:latin typeface="Arial" charset="0"/>
                <a:cs typeface="Arial" charset="0"/>
              </a:defRPr>
            </a:lvl4pPr>
            <a:lvl5pPr marL="2057400" indent="-228600" algn="l"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altLang="en-US" sz="800" smtClean="0"/>
              <a:t>© 2013 IBM Corporation</a:t>
            </a:r>
            <a:endParaRPr lang="en-US" altLang="en-US" smtClean="0"/>
          </a:p>
        </p:txBody>
      </p:sp>
      <p:pic>
        <p:nvPicPr>
          <p:cNvPr id="27652"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27653"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0246" name="Text Box 8"/>
          <p:cNvSpPr txBox="1">
            <a:spLocks noChangeArrowheads="1"/>
          </p:cNvSpPr>
          <p:nvPr/>
        </p:nvSpPr>
        <p:spPr bwMode="auto">
          <a:xfrm>
            <a:off x="296863" y="6172200"/>
            <a:ext cx="5111750" cy="458788"/>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800" smtClean="0"/>
              <a:t>This report is solely for the use of Client personnel.  No part of it may be circulated, quoted, or reproduced for distribution outside the Client organization without prior written approval from IBM. This material was used by IBM during an oral presentation;  it is not a complete record of the discussion.</a:t>
            </a:r>
          </a:p>
        </p:txBody>
      </p:sp>
      <p:pic>
        <p:nvPicPr>
          <p:cNvPr id="27655" name="Picture 9"/>
          <p:cNvPicPr>
            <a:picLocks noChangeAspect="1" noChangeArrowheads="1"/>
          </p:cNvPicPr>
          <p:nvPr/>
        </p:nvPicPr>
        <p:blipFill>
          <a:blip r:embed="rId14"/>
          <a:srcRect/>
          <a:stretch>
            <a:fillRect/>
          </a:stretch>
        </p:blipFill>
        <p:spPr bwMode="auto">
          <a:xfrm>
            <a:off x="355600" y="3665538"/>
            <a:ext cx="11222038" cy="2420937"/>
          </a:xfrm>
          <a:prstGeom prst="rect">
            <a:avLst/>
          </a:prstGeom>
          <a:noFill/>
          <a:ln w="12700" algn="ctr">
            <a:noFill/>
            <a:miter lim="800000"/>
            <a:headEnd/>
            <a:tailEnd/>
          </a:ln>
        </p:spPr>
      </p:pic>
      <p:sp>
        <p:nvSpPr>
          <p:cNvPr id="10248"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27657" name="Rectangle 2"/>
          <p:cNvSpPr>
            <a:spLocks noGrp="1" noChangeArrowheads="1"/>
          </p:cNvSpPr>
          <p:nvPr>
            <p:ph type="title"/>
          </p:nvPr>
        </p:nvSpPr>
        <p:spPr bwMode="auto">
          <a:xfrm>
            <a:off x="908050" y="2133600"/>
            <a:ext cx="10979150" cy="15017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7658" name="Rectangle 3"/>
          <p:cNvSpPr>
            <a:spLocks noGrp="1" noChangeArrowheads="1"/>
          </p:cNvSpPr>
          <p:nvPr>
            <p:ph type="body" idx="1"/>
          </p:nvPr>
        </p:nvSpPr>
        <p:spPr bwMode="auto">
          <a:xfrm>
            <a:off x="1651000" y="4038600"/>
            <a:ext cx="866775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add subtitle</a:t>
            </a:r>
          </a:p>
        </p:txBody>
      </p:sp>
    </p:spTree>
  </p:cSld>
  <p:clrMap bg1="lt1" tx1="dk1" bg2="lt2" tx2="dk2" accent1="accent1" accent2="accent2" accent3="accent3" accent4="accent4" accent5="accent5" accent6="accent6" hlink="hlink" folHlink="folHlink"/>
  <p:sldLayoutIdLst>
    <p:sldLayoutId id="2147483690" r:id="rId1"/>
    <p:sldLayoutId id="2147483689" r:id="rId2"/>
    <p:sldLayoutId id="2147483688" r:id="rId3"/>
    <p:sldLayoutId id="2147483687" r:id="rId4"/>
    <p:sldLayoutId id="2147483686" r:id="rId5"/>
    <p:sldLayoutId id="2147483685" r:id="rId6"/>
    <p:sldLayoutId id="2147483684" r:id="rId7"/>
    <p:sldLayoutId id="2147483683" r:id="rId8"/>
    <p:sldLayoutId id="2147483682" r:id="rId9"/>
    <p:sldLayoutId id="2147483681" r:id="rId10"/>
    <p:sldLayoutId id="2147483680"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charset="0"/>
          <a:cs typeface="Arial" charset="0"/>
        </a:defRPr>
      </a:lvl2pPr>
      <a:lvl3pPr algn="l" rtl="0" eaLnBrk="0" fontAlgn="base" hangingPunct="0">
        <a:lnSpc>
          <a:spcPct val="90000"/>
        </a:lnSpc>
        <a:spcBef>
          <a:spcPct val="0"/>
        </a:spcBef>
        <a:spcAft>
          <a:spcPct val="0"/>
        </a:spcAft>
        <a:defRPr sz="2200">
          <a:solidFill>
            <a:schemeClr val="hlink"/>
          </a:solidFill>
          <a:latin typeface="Arial" charset="0"/>
          <a:cs typeface="Arial" charset="0"/>
        </a:defRPr>
      </a:lvl3pPr>
      <a:lvl4pPr algn="l" rtl="0" eaLnBrk="0" fontAlgn="base" hangingPunct="0">
        <a:lnSpc>
          <a:spcPct val="90000"/>
        </a:lnSpc>
        <a:spcBef>
          <a:spcPct val="0"/>
        </a:spcBef>
        <a:spcAft>
          <a:spcPct val="0"/>
        </a:spcAft>
        <a:defRPr sz="2200">
          <a:solidFill>
            <a:schemeClr val="hlink"/>
          </a:solidFill>
          <a:latin typeface="Arial" charset="0"/>
          <a:cs typeface="Arial" charset="0"/>
        </a:defRPr>
      </a:lvl4pPr>
      <a:lvl5pPr algn="l" rtl="0" eaLnBrk="0" fontAlgn="base" hangingPunct="0">
        <a:lnSpc>
          <a:spcPct val="90000"/>
        </a:lnSpc>
        <a:spcBef>
          <a:spcPct val="0"/>
        </a:spcBef>
        <a:spcAft>
          <a:spcPct val="0"/>
        </a:spcAft>
        <a:defRPr sz="2200">
          <a:solidFill>
            <a:schemeClr val="hlink"/>
          </a:solidFill>
          <a:latin typeface="Arial" charset="0"/>
          <a:cs typeface="Arial" charset="0"/>
        </a:defRPr>
      </a:lvl5pPr>
      <a:lvl6pPr marL="457200" algn="l" rtl="0" fontAlgn="base">
        <a:lnSpc>
          <a:spcPct val="90000"/>
        </a:lnSpc>
        <a:spcBef>
          <a:spcPct val="0"/>
        </a:spcBef>
        <a:spcAft>
          <a:spcPct val="0"/>
        </a:spcAft>
        <a:defRPr sz="2200">
          <a:solidFill>
            <a:schemeClr val="hlink"/>
          </a:solidFill>
          <a:latin typeface="Arial" charset="0"/>
          <a:cs typeface="Arial" charset="0"/>
        </a:defRPr>
      </a:lvl6pPr>
      <a:lvl7pPr marL="914400" algn="l" rtl="0" fontAlgn="base">
        <a:lnSpc>
          <a:spcPct val="90000"/>
        </a:lnSpc>
        <a:spcBef>
          <a:spcPct val="0"/>
        </a:spcBef>
        <a:spcAft>
          <a:spcPct val="0"/>
        </a:spcAft>
        <a:defRPr sz="2200">
          <a:solidFill>
            <a:schemeClr val="hlink"/>
          </a:solidFill>
          <a:latin typeface="Arial" charset="0"/>
          <a:cs typeface="Arial" charset="0"/>
        </a:defRPr>
      </a:lvl7pPr>
      <a:lvl8pPr marL="1371600" algn="l" rtl="0" fontAlgn="base">
        <a:lnSpc>
          <a:spcPct val="90000"/>
        </a:lnSpc>
        <a:spcBef>
          <a:spcPct val="0"/>
        </a:spcBef>
        <a:spcAft>
          <a:spcPct val="0"/>
        </a:spcAft>
        <a:defRPr sz="2200">
          <a:solidFill>
            <a:schemeClr val="hlink"/>
          </a:solidFill>
          <a:latin typeface="Arial" charset="0"/>
          <a:cs typeface="Arial" charset="0"/>
        </a:defRPr>
      </a:lvl8pPr>
      <a:lvl9pPr marL="1828800" algn="l" rtl="0" fontAlgn="base">
        <a:lnSpc>
          <a:spcPct val="90000"/>
        </a:lnSpc>
        <a:spcBef>
          <a:spcPct val="0"/>
        </a:spcBef>
        <a:spcAft>
          <a:spcPct val="0"/>
        </a:spcAft>
        <a:defRPr sz="2200">
          <a:solidFill>
            <a:schemeClr val="hlink"/>
          </a:solidFill>
          <a:latin typeface="Arial" charset="0"/>
          <a:cs typeface="Arial" charset="0"/>
        </a:defRPr>
      </a:lvl9pPr>
    </p:titleStyle>
    <p:bodyStyle>
      <a:lvl1pPr marL="173038" indent="-173038" algn="ctr" rtl="0" eaLnBrk="0" fontAlgn="base" hangingPunct="0">
        <a:spcBef>
          <a:spcPct val="20000"/>
        </a:spcBef>
        <a:spcAft>
          <a:spcPct val="0"/>
        </a:spcAft>
        <a:buClr>
          <a:schemeClr val="tx1"/>
        </a:buClr>
        <a:buFont typeface="Wingdings" pitchFamily="2" charset="2"/>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fontAlgn="base">
        <a:spcBef>
          <a:spcPct val="20000"/>
        </a:spcBef>
        <a:spcAft>
          <a:spcPct val="0"/>
        </a:spcAft>
        <a:buClr>
          <a:schemeClr val="bg1"/>
        </a:buClr>
        <a:buChar char="»"/>
        <a:defRPr sz="1600">
          <a:solidFill>
            <a:schemeClr val="bg1"/>
          </a:solidFill>
          <a:latin typeface="+mn-lt"/>
          <a:cs typeface="+mn-cs"/>
        </a:defRPr>
      </a:lvl6pPr>
      <a:lvl7pPr marL="2454275" indent="-163513" algn="l" rtl="0" fontAlgn="base">
        <a:spcBef>
          <a:spcPct val="20000"/>
        </a:spcBef>
        <a:spcAft>
          <a:spcPct val="0"/>
        </a:spcAft>
        <a:buClr>
          <a:schemeClr val="bg1"/>
        </a:buClr>
        <a:buChar char="»"/>
        <a:defRPr sz="1600">
          <a:solidFill>
            <a:schemeClr val="bg1"/>
          </a:solidFill>
          <a:latin typeface="+mn-lt"/>
          <a:cs typeface="+mn-cs"/>
        </a:defRPr>
      </a:lvl7pPr>
      <a:lvl8pPr marL="2911475" indent="-163513" algn="l" rtl="0" fontAlgn="base">
        <a:spcBef>
          <a:spcPct val="20000"/>
        </a:spcBef>
        <a:spcAft>
          <a:spcPct val="0"/>
        </a:spcAft>
        <a:buClr>
          <a:schemeClr val="bg1"/>
        </a:buClr>
        <a:buChar char="»"/>
        <a:defRPr sz="1600">
          <a:solidFill>
            <a:schemeClr val="bg1"/>
          </a:solidFill>
          <a:latin typeface="+mn-lt"/>
          <a:cs typeface="+mn-cs"/>
        </a:defRPr>
      </a:lvl8pPr>
      <a:lvl9pPr marL="3368675" indent="-163513" algn="l" rtl="0" fontAlgn="base">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2"/>
          <p:cNvSpPr>
            <a:spLocks noGrp="1"/>
          </p:cNvSpPr>
          <p:nvPr>
            <p:ph type="ctrTitle"/>
          </p:nvPr>
        </p:nvSpPr>
        <p:spPr/>
        <p:txBody>
          <a:bodyPr/>
          <a:lstStyle/>
          <a:p>
            <a:pPr algn="ctr"/>
            <a:r>
              <a:rPr lang="en-US" sz="3600" b="1" dirty="0" smtClean="0">
                <a:solidFill>
                  <a:srgbClr val="C00000"/>
                </a:solidFill>
                <a:cs typeface="Aharoni" pitchFamily="2" charset="-79"/>
              </a:rPr>
              <a:t>SMT Critical Situation Update</a:t>
            </a:r>
            <a:r>
              <a:rPr lang="en-US" sz="3600" b="1" dirty="0" smtClean="0">
                <a:solidFill>
                  <a:srgbClr val="C00000"/>
                </a:solidFill>
              </a:rPr>
              <a:t/>
            </a:r>
            <a:br>
              <a:rPr lang="en-US" sz="3600" b="1" dirty="0" smtClean="0">
                <a:solidFill>
                  <a:srgbClr val="C00000"/>
                </a:solidFill>
              </a:rPr>
            </a:br>
            <a:endParaRPr lang="en-US" sz="3600" dirty="0" smtClean="0">
              <a:solidFill>
                <a:srgbClr val="C00000"/>
              </a:solidFill>
            </a:endParaRPr>
          </a:p>
        </p:txBody>
      </p:sp>
      <p:sp>
        <p:nvSpPr>
          <p:cNvPr id="40962" name="Subtitle 11"/>
          <p:cNvSpPr>
            <a:spLocks noGrp="1"/>
          </p:cNvSpPr>
          <p:nvPr>
            <p:ph type="subTitle" idx="1"/>
          </p:nvPr>
        </p:nvSpPr>
        <p:spPr>
          <a:xfrm>
            <a:off x="1782763" y="4191000"/>
            <a:ext cx="8321675" cy="1752600"/>
          </a:xfrm>
        </p:spPr>
        <p:txBody>
          <a:bodyPr/>
          <a:lstStyle/>
          <a:p>
            <a:r>
              <a:rPr lang="en-US" sz="2000" b="1" dirty="0" smtClean="0">
                <a:cs typeface="Aharoni" pitchFamily="2" charset="-79"/>
              </a:rPr>
              <a:t>Saturday March 21, 2015 – Sunday April 05, 2015</a:t>
            </a:r>
            <a:br>
              <a:rPr lang="en-US" sz="2000" b="1" dirty="0" smtClean="0">
                <a:cs typeface="Aharoni" pitchFamily="2" charset="-79"/>
              </a:rPr>
            </a:b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34" name="Rectangle 251"/>
          <p:cNvSpPr txBox="1">
            <a:spLocks noGrp="1" noChangeArrowheads="1"/>
          </p:cNvSpPr>
          <p:nvPr/>
        </p:nvSpPr>
        <p:spPr bwMode="black">
          <a:xfrm>
            <a:off x="200025" y="6502400"/>
            <a:ext cx="1308100" cy="320675"/>
          </a:xfrm>
          <a:prstGeom prst="rect">
            <a:avLst/>
          </a:prstGeom>
          <a:noFill/>
          <a:ln w="9525">
            <a:noFill/>
            <a:miter lim="800000"/>
            <a:headEnd/>
            <a:tailEnd/>
          </a:ln>
        </p:spPr>
        <p:txBody>
          <a:bodyPr/>
          <a:lstStyle/>
          <a:p>
            <a:pPr>
              <a:spcBef>
                <a:spcPct val="50000"/>
              </a:spcBef>
            </a:pPr>
            <a:fld id="{210B9116-3E37-4AA4-B52D-D808177C8942}" type="slidenum">
              <a:rPr lang="en-US" altLang="en-US" sz="1000" b="1">
                <a:solidFill>
                  <a:schemeClr val="bg1"/>
                </a:solidFill>
              </a:rPr>
              <a:pPr>
                <a:spcBef>
                  <a:spcPct val="50000"/>
                </a:spcBef>
              </a:pPr>
              <a:t>2</a:t>
            </a:fld>
            <a:endParaRPr lang="en-US" altLang="en-US" sz="1000" b="1">
              <a:solidFill>
                <a:schemeClr val="bg1"/>
              </a:solidFill>
            </a:endParaRPr>
          </a:p>
        </p:txBody>
      </p:sp>
      <p:sp>
        <p:nvSpPr>
          <p:cNvPr id="43035" name="TextBox 2"/>
          <p:cNvSpPr>
            <a:spLocks noGrp="1" noChangeArrowheads="1"/>
          </p:cNvSpPr>
          <p:nvPr>
            <p:ph type="title" idx="4294967295"/>
          </p:nvPr>
        </p:nvSpPr>
        <p:spPr>
          <a:xfrm>
            <a:off x="1752600" y="304800"/>
            <a:ext cx="9753600" cy="498475"/>
          </a:xfrm>
        </p:spPr>
        <p:txBody>
          <a:bodyPr anchor="ctr"/>
          <a:lstStyle/>
          <a:p>
            <a:pPr eaLnBrk="1" hangingPunct="1"/>
            <a:r>
              <a:rPr lang="en-US" altLang="en-US" sz="2400" b="1" dirty="0" smtClean="0">
                <a:solidFill>
                  <a:srgbClr val="C00000"/>
                </a:solidFill>
              </a:rPr>
              <a:t>Plans Alpha and Bravo</a:t>
            </a:r>
          </a:p>
        </p:txBody>
      </p:sp>
      <p:sp>
        <p:nvSpPr>
          <p:cNvPr id="34" name="Text Placeholder 2"/>
          <p:cNvSpPr txBox="1">
            <a:spLocks/>
          </p:cNvSpPr>
          <p:nvPr/>
        </p:nvSpPr>
        <p:spPr>
          <a:xfrm>
            <a:off x="1600200" y="1065213"/>
            <a:ext cx="4040188" cy="639762"/>
          </a:xfrm>
          <a:prstGeom prst="rect">
            <a:avLst/>
          </a:prstGeom>
          <a:solidFill>
            <a:schemeClr val="tx1">
              <a:lumMod val="65000"/>
              <a:lumOff val="35000"/>
            </a:schemeClr>
          </a:solidFill>
          <a:ln>
            <a:solidFill>
              <a:srgbClr val="349E69"/>
            </a:solidFill>
          </a:ln>
        </p:spPr>
        <p:txBody>
          <a:bodyPr>
            <a:normAutofit fontScale="92500" lnSpcReduction="10000"/>
          </a:bodyPr>
          <a:lst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a:lstStyle>
          <a:p>
            <a:pPr marL="0" indent="0">
              <a:buNone/>
            </a:pPr>
            <a:r>
              <a:rPr lang="en-US" sz="1200" b="1" kern="0" dirty="0" smtClean="0">
                <a:solidFill>
                  <a:schemeClr val="bg1"/>
                </a:solidFill>
              </a:rPr>
              <a:t>Plan Alpha: </a:t>
            </a:r>
          </a:p>
          <a:p>
            <a:pPr marL="0" indent="0">
              <a:buNone/>
            </a:pPr>
            <a:r>
              <a:rPr lang="en-US" sz="1200" kern="0" dirty="0" smtClean="0">
                <a:solidFill>
                  <a:schemeClr val="bg1"/>
                </a:solidFill>
              </a:rPr>
              <a:t>Recovery </a:t>
            </a:r>
            <a:r>
              <a:rPr lang="en-US" sz="1200" kern="0" dirty="0" smtClean="0">
                <a:solidFill>
                  <a:schemeClr val="bg1"/>
                </a:solidFill>
              </a:rPr>
              <a:t>of LEGACY </a:t>
            </a:r>
            <a:r>
              <a:rPr lang="en-US" sz="1200" kern="0" dirty="0" smtClean="0">
                <a:solidFill>
                  <a:schemeClr val="bg1"/>
                </a:solidFill>
              </a:rPr>
              <a:t>Database </a:t>
            </a:r>
            <a:r>
              <a:rPr lang="en-US" sz="1200" kern="0" dirty="0" smtClean="0">
                <a:solidFill>
                  <a:schemeClr val="bg1"/>
                </a:solidFill>
              </a:rPr>
              <a:t>in </a:t>
            </a:r>
            <a:r>
              <a:rPr lang="en-US" sz="1200" kern="0" dirty="0" smtClean="0">
                <a:solidFill>
                  <a:schemeClr val="bg1"/>
                </a:solidFill>
              </a:rPr>
              <a:t>NEW PROD Environment</a:t>
            </a:r>
          </a:p>
          <a:p>
            <a:pPr marL="0" indent="0">
              <a:buNone/>
            </a:pPr>
            <a:r>
              <a:rPr lang="en-US" sz="1200" kern="0" dirty="0" smtClean="0">
                <a:solidFill>
                  <a:schemeClr val="bg1"/>
                </a:solidFill>
              </a:rPr>
              <a:t>(SMT </a:t>
            </a:r>
            <a:r>
              <a:rPr lang="en-US" sz="1200" kern="0" dirty="0" smtClean="0">
                <a:solidFill>
                  <a:schemeClr val="bg1"/>
                </a:solidFill>
              </a:rPr>
              <a:t>original preferred restore option)</a:t>
            </a:r>
            <a:endParaRPr lang="en-US" sz="1200" kern="0" dirty="0">
              <a:solidFill>
                <a:schemeClr val="bg1"/>
              </a:solidFill>
            </a:endParaRPr>
          </a:p>
        </p:txBody>
      </p:sp>
      <p:sp>
        <p:nvSpPr>
          <p:cNvPr id="35" name="Content Placeholder 3"/>
          <p:cNvSpPr txBox="1">
            <a:spLocks/>
          </p:cNvSpPr>
          <p:nvPr/>
        </p:nvSpPr>
        <p:spPr>
          <a:xfrm>
            <a:off x="1600200" y="1704975"/>
            <a:ext cx="4040188" cy="4937125"/>
          </a:xfrm>
          <a:prstGeom prst="rect">
            <a:avLst/>
          </a:prstGeom>
          <a:ln>
            <a:solidFill>
              <a:schemeClr val="tx1">
                <a:lumMod val="65000"/>
                <a:lumOff val="35000"/>
              </a:schemeClr>
            </a:solidFill>
          </a:ln>
        </p:spPr>
        <p:txBody>
          <a:bodyPr>
            <a:normAutofit/>
          </a:bodyPr>
          <a:lst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a:lstStyle>
          <a:p>
            <a:pPr marL="0" indent="0">
              <a:buFont typeface="Wingdings" pitchFamily="2" charset="2"/>
              <a:buNone/>
            </a:pPr>
            <a:r>
              <a:rPr lang="en-US" sz="1200" b="1" kern="0" dirty="0" smtClean="0"/>
              <a:t>Pros</a:t>
            </a:r>
            <a:r>
              <a:rPr lang="en-US" sz="1200" kern="0" dirty="0" smtClean="0"/>
              <a:t>:</a:t>
            </a:r>
          </a:p>
          <a:p>
            <a:pPr marL="171450" indent="-171450">
              <a:buFont typeface="Wingdings" charset="2"/>
              <a:buChar char="ü"/>
            </a:pPr>
            <a:r>
              <a:rPr lang="en-US" sz="1200" kern="0" dirty="0" smtClean="0"/>
              <a:t>Eliminates need for additional outage to migrate to new environment in the </a:t>
            </a:r>
            <a:r>
              <a:rPr lang="en-US" sz="1200" kern="0" dirty="0" smtClean="0"/>
              <a:t>future.</a:t>
            </a:r>
            <a:endParaRPr lang="en-US" sz="1200" kern="0" dirty="0" smtClean="0"/>
          </a:p>
          <a:p>
            <a:pPr marL="171450" indent="-171450">
              <a:buFont typeface="Wingdings" charset="2"/>
              <a:buChar char="ü"/>
            </a:pPr>
            <a:r>
              <a:rPr lang="en-US" sz="1200" kern="0" dirty="0" smtClean="0"/>
              <a:t>Eliminates risks associated with older hardware that is </a:t>
            </a:r>
            <a:r>
              <a:rPr lang="en-US" sz="1200" kern="0" dirty="0" smtClean="0"/>
              <a:t>end-of-life.</a:t>
            </a:r>
            <a:endParaRPr lang="en-US" sz="1200" kern="0" dirty="0" smtClean="0"/>
          </a:p>
          <a:p>
            <a:pPr marL="171450" indent="-171450">
              <a:buFont typeface="Wingdings" charset="2"/>
              <a:buChar char="ü"/>
            </a:pPr>
            <a:r>
              <a:rPr lang="en-US" sz="1200" kern="0" dirty="0" smtClean="0"/>
              <a:t>Export/Import process reorganizes the database table space  more efficiently similar to defragmentation on a hard drive.</a:t>
            </a:r>
          </a:p>
          <a:p>
            <a:pPr marL="171450" indent="-171450">
              <a:buFont typeface="Wingdings" charset="2"/>
              <a:buChar char="ü"/>
            </a:pPr>
            <a:r>
              <a:rPr lang="en-US" sz="1200" kern="0" dirty="0" smtClean="0"/>
              <a:t>Allows for the faster backfill of energy interval data due to improvements in hardware/software.</a:t>
            </a:r>
            <a:endParaRPr lang="en-US" sz="1200" kern="0" dirty="0"/>
          </a:p>
          <a:p>
            <a:pPr marL="0" indent="0">
              <a:buNone/>
            </a:pPr>
            <a:endParaRPr lang="en-US" sz="1200" b="1" kern="0" dirty="0" smtClean="0"/>
          </a:p>
          <a:p>
            <a:pPr marL="0" indent="0">
              <a:buNone/>
            </a:pPr>
            <a:r>
              <a:rPr lang="en-US" sz="1200" b="1" kern="0" dirty="0" smtClean="0"/>
              <a:t>CONs</a:t>
            </a:r>
            <a:r>
              <a:rPr lang="en-US" sz="1200" kern="0" dirty="0" smtClean="0"/>
              <a:t>:</a:t>
            </a:r>
          </a:p>
          <a:p>
            <a:pPr marL="171450" indent="-171450">
              <a:buFont typeface="Wingdings" charset="2"/>
              <a:buChar char="ü"/>
            </a:pPr>
            <a:r>
              <a:rPr lang="en-US" sz="1200" kern="0" dirty="0" smtClean="0"/>
              <a:t>Length of time to perform process and </a:t>
            </a:r>
            <a:r>
              <a:rPr lang="en-US" sz="1200" kern="0" dirty="0" smtClean="0"/>
              <a:t>general unknowns </a:t>
            </a:r>
            <a:r>
              <a:rPr lang="en-US" sz="1200" kern="0" dirty="0" smtClean="0"/>
              <a:t>about timing could lead to significant delays in </a:t>
            </a:r>
            <a:r>
              <a:rPr lang="en-US" sz="1200" kern="0" dirty="0" smtClean="0"/>
              <a:t>recovery.</a:t>
            </a:r>
            <a:endParaRPr lang="en-US" sz="1200" kern="0" dirty="0" smtClean="0"/>
          </a:p>
          <a:p>
            <a:pPr marL="171450" indent="-171450">
              <a:buFont typeface="Wingdings" charset="2"/>
              <a:buChar char="ü"/>
            </a:pPr>
            <a:r>
              <a:rPr lang="en-US" sz="1200" kern="0" dirty="0" smtClean="0"/>
              <a:t>Very slow export progress, which began </a:t>
            </a:r>
            <a:r>
              <a:rPr lang="en-US" sz="1200" kern="0" dirty="0" smtClean="0"/>
              <a:t>3/27/15.</a:t>
            </a:r>
            <a:endParaRPr lang="en-US" sz="1200" kern="0" dirty="0" smtClean="0"/>
          </a:p>
          <a:p>
            <a:pPr marL="171450" indent="-171450">
              <a:buFont typeface="Wingdings" charset="2"/>
              <a:buChar char="ü"/>
            </a:pPr>
            <a:r>
              <a:rPr lang="en-US" sz="1200" kern="0" dirty="0" smtClean="0"/>
              <a:t>Some risk (as seen with errors on two partitions) that there is data corruption even after process completes that must be corrected logically. </a:t>
            </a:r>
            <a:endParaRPr lang="en-US" sz="1200" kern="0" dirty="0" smtClean="0">
              <a:solidFill>
                <a:srgbClr val="FF0000"/>
              </a:solidFill>
            </a:endParaRPr>
          </a:p>
        </p:txBody>
      </p:sp>
      <p:sp>
        <p:nvSpPr>
          <p:cNvPr id="36" name="Text Placeholder 4"/>
          <p:cNvSpPr txBox="1">
            <a:spLocks/>
          </p:cNvSpPr>
          <p:nvPr/>
        </p:nvSpPr>
        <p:spPr>
          <a:xfrm>
            <a:off x="5788025" y="1086578"/>
            <a:ext cx="4041775" cy="639762"/>
          </a:xfrm>
          <a:prstGeom prst="rect">
            <a:avLst/>
          </a:prstGeom>
          <a:solidFill>
            <a:schemeClr val="tx1">
              <a:lumMod val="65000"/>
              <a:lumOff val="35000"/>
            </a:schemeClr>
          </a:solidFill>
          <a:ln>
            <a:solidFill>
              <a:schemeClr val="tx1">
                <a:lumMod val="65000"/>
                <a:lumOff val="35000"/>
              </a:schemeClr>
            </a:solidFill>
          </a:ln>
        </p:spPr>
        <p:txBody>
          <a:bodyPr>
            <a:noAutofit/>
          </a:bodyPr>
          <a:lst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a:lstStyle>
          <a:p>
            <a:pPr marL="0" indent="0">
              <a:buNone/>
            </a:pPr>
            <a:r>
              <a:rPr lang="en-US" sz="1200" b="1" kern="0" dirty="0" smtClean="0">
                <a:solidFill>
                  <a:schemeClr val="bg1"/>
                </a:solidFill>
              </a:rPr>
              <a:t>Plan Bravo: </a:t>
            </a:r>
            <a:r>
              <a:rPr lang="en-US" sz="1200" kern="0" dirty="0" smtClean="0">
                <a:solidFill>
                  <a:schemeClr val="bg1"/>
                </a:solidFill>
              </a:rPr>
              <a:t/>
            </a:r>
            <a:br>
              <a:rPr lang="en-US" sz="1200" kern="0" dirty="0" smtClean="0">
                <a:solidFill>
                  <a:schemeClr val="bg1"/>
                </a:solidFill>
              </a:rPr>
            </a:br>
            <a:r>
              <a:rPr lang="en-US" sz="1200" kern="0" dirty="0" smtClean="0">
                <a:solidFill>
                  <a:schemeClr val="bg1"/>
                </a:solidFill>
              </a:rPr>
              <a:t>Recovery of LEGACY PROD Database Environment   </a:t>
            </a:r>
            <a:r>
              <a:rPr lang="en-US" sz="1100" kern="0" dirty="0" smtClean="0">
                <a:solidFill>
                  <a:schemeClr val="bg1"/>
                </a:solidFill>
              </a:rPr>
              <a:t>(Current SMT Plan of Choice – Go-Live Planned 4/5/15)</a:t>
            </a:r>
            <a:endParaRPr lang="en-US" sz="1100" kern="0" dirty="0">
              <a:solidFill>
                <a:schemeClr val="bg1"/>
              </a:solidFill>
            </a:endParaRPr>
          </a:p>
        </p:txBody>
      </p:sp>
      <p:sp>
        <p:nvSpPr>
          <p:cNvPr id="37" name="Content Placeholder 5"/>
          <p:cNvSpPr txBox="1">
            <a:spLocks/>
          </p:cNvSpPr>
          <p:nvPr/>
        </p:nvSpPr>
        <p:spPr>
          <a:xfrm>
            <a:off x="5788025" y="1726340"/>
            <a:ext cx="4041775" cy="4915760"/>
          </a:xfrm>
          <a:prstGeom prst="rect">
            <a:avLst/>
          </a:prstGeom>
          <a:ln>
            <a:solidFill>
              <a:schemeClr val="tx1">
                <a:lumMod val="65000"/>
                <a:lumOff val="35000"/>
              </a:schemeClr>
            </a:solidFill>
          </a:ln>
        </p:spPr>
        <p:txBody>
          <a:bodyPr>
            <a:normAutofit/>
          </a:bodyPr>
          <a:lst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a:lstStyle>
          <a:p>
            <a:pPr marL="0" indent="0">
              <a:buFont typeface="Wingdings" pitchFamily="2" charset="2"/>
              <a:buNone/>
            </a:pPr>
            <a:r>
              <a:rPr lang="en-US" sz="1200" b="1" kern="0" dirty="0" smtClean="0"/>
              <a:t>Pros</a:t>
            </a:r>
            <a:r>
              <a:rPr lang="en-US" sz="1200" kern="0" dirty="0" smtClean="0"/>
              <a:t>:</a:t>
            </a:r>
          </a:p>
          <a:p>
            <a:pPr marL="171450" indent="-171450">
              <a:buFont typeface="Wingdings" charset="2"/>
              <a:buChar char="ü"/>
            </a:pPr>
            <a:r>
              <a:rPr lang="en-US" sz="1200" kern="0" dirty="0" smtClean="0"/>
              <a:t>Provides most complete database currency through </a:t>
            </a:r>
            <a:r>
              <a:rPr lang="en-US" sz="1200" kern="0" dirty="0" smtClean="0"/>
              <a:t>3/21.</a:t>
            </a:r>
            <a:endParaRPr lang="en-US" sz="1200" kern="0" dirty="0" smtClean="0"/>
          </a:p>
          <a:p>
            <a:pPr marL="171450" indent="-171450">
              <a:buFont typeface="Wingdings" charset="2"/>
              <a:buChar char="ü"/>
            </a:pPr>
            <a:r>
              <a:rPr lang="en-US" sz="1200" kern="0" dirty="0" smtClean="0"/>
              <a:t>Farthest along in recovery </a:t>
            </a:r>
            <a:r>
              <a:rPr lang="en-US" sz="1200" kern="0" dirty="0" smtClean="0"/>
              <a:t>phase.</a:t>
            </a:r>
            <a:endParaRPr lang="en-US" sz="1200" kern="0" dirty="0" smtClean="0"/>
          </a:p>
          <a:p>
            <a:pPr marL="171450" indent="-171450">
              <a:buFont typeface="Wingdings" charset="2"/>
              <a:buChar char="ü"/>
            </a:pPr>
            <a:r>
              <a:rPr lang="en-US" sz="1200" kern="0" dirty="0" smtClean="0"/>
              <a:t>SMT decision to support Bravo as plan of choice due to delays encountered with Plan Alpha export progression  due to size of </a:t>
            </a:r>
            <a:r>
              <a:rPr lang="en-US" sz="1200" kern="0" dirty="0" smtClean="0"/>
              <a:t>database.</a:t>
            </a:r>
            <a:endParaRPr lang="en-US" sz="1200" kern="0" dirty="0" smtClean="0"/>
          </a:p>
          <a:p>
            <a:pPr marL="171450" indent="-171450">
              <a:buFont typeface="Wingdings" charset="2"/>
              <a:buChar char="ü"/>
            </a:pPr>
            <a:endParaRPr lang="en-US" sz="1200" kern="0" dirty="0" smtClean="0">
              <a:solidFill>
                <a:srgbClr val="FF0000"/>
              </a:solidFill>
            </a:endParaRPr>
          </a:p>
          <a:p>
            <a:pPr marL="0" indent="0">
              <a:buNone/>
            </a:pPr>
            <a:endParaRPr lang="en-US" sz="1200" kern="0" dirty="0" smtClean="0">
              <a:solidFill>
                <a:srgbClr val="FF0000"/>
              </a:solidFill>
            </a:endParaRPr>
          </a:p>
          <a:p>
            <a:pPr marL="0" indent="0">
              <a:buNone/>
            </a:pPr>
            <a:endParaRPr lang="en-US" sz="1200" kern="0" dirty="0">
              <a:solidFill>
                <a:srgbClr val="FF0000"/>
              </a:solidFill>
            </a:endParaRPr>
          </a:p>
          <a:p>
            <a:pPr marL="0" indent="0">
              <a:buNone/>
            </a:pPr>
            <a:endParaRPr lang="en-US" sz="1200" kern="0" dirty="0" smtClean="0">
              <a:solidFill>
                <a:srgbClr val="FF0000"/>
              </a:solidFill>
            </a:endParaRPr>
          </a:p>
          <a:p>
            <a:pPr marL="0" indent="0">
              <a:buFont typeface="Wingdings" pitchFamily="2" charset="2"/>
              <a:buNone/>
            </a:pPr>
            <a:r>
              <a:rPr lang="en-US" sz="1200" b="1" kern="0" dirty="0" smtClean="0"/>
              <a:t>CONs: </a:t>
            </a:r>
          </a:p>
          <a:p>
            <a:pPr marL="171450" indent="-171450">
              <a:buFont typeface="Wingdings" charset="2"/>
              <a:buChar char="ü"/>
            </a:pPr>
            <a:r>
              <a:rPr lang="en-US" sz="1200" kern="0" dirty="0" smtClean="0"/>
              <a:t>Requires another scheduled cutover weekend to new Refresh </a:t>
            </a:r>
            <a:r>
              <a:rPr lang="en-US" sz="1200" kern="0" dirty="0" smtClean="0"/>
              <a:t>environment.</a:t>
            </a:r>
            <a:endParaRPr lang="en-US" sz="1200" kern="0" dirty="0" smtClean="0"/>
          </a:p>
          <a:p>
            <a:pPr marL="171450" indent="-171450">
              <a:buFont typeface="Wingdings" charset="2"/>
              <a:buChar char="ü"/>
            </a:pPr>
            <a:r>
              <a:rPr lang="en-US" sz="1200" kern="0" dirty="0" smtClean="0"/>
              <a:t>Slowest method of restoration based on </a:t>
            </a:r>
            <a:r>
              <a:rPr lang="en-US" sz="1200" kern="0" dirty="0" smtClean="0"/>
              <a:t>environment. </a:t>
            </a:r>
            <a:endParaRPr lang="en-US" sz="1200" kern="0" dirty="0" smtClean="0"/>
          </a:p>
          <a:p>
            <a:pPr marL="171450" indent="-171450">
              <a:buFont typeface="Wingdings" charset="2"/>
              <a:buChar char="ü"/>
            </a:pPr>
            <a:r>
              <a:rPr lang="en-US" sz="1200" kern="0" dirty="0" smtClean="0"/>
              <a:t>Requires </a:t>
            </a:r>
            <a:r>
              <a:rPr lang="en-US" sz="1200" kern="0" dirty="0" smtClean="0"/>
              <a:t>rebuilding efforts after database </a:t>
            </a:r>
            <a:r>
              <a:rPr lang="en-US" sz="1200" kern="0" dirty="0" smtClean="0"/>
              <a:t>restore.</a:t>
            </a:r>
            <a:endParaRPr lang="en-US" sz="1200" kern="0" dirty="0" smtClean="0"/>
          </a:p>
          <a:p>
            <a:pPr marL="171450" indent="-171450">
              <a:buFont typeface="Wingdings" charset="2"/>
              <a:buChar char="ü"/>
            </a:pPr>
            <a:r>
              <a:rPr lang="en-US" sz="1200" kern="0" dirty="0" smtClean="0"/>
              <a:t>Data gap to be filled through </a:t>
            </a:r>
            <a:r>
              <a:rPr lang="en-US" sz="1200" kern="0" dirty="0" smtClean="0"/>
              <a:t>4/18.</a:t>
            </a:r>
            <a:endParaRPr lang="en-US" sz="1200" kern="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34" name="Rectangle 251"/>
          <p:cNvSpPr txBox="1">
            <a:spLocks noGrp="1" noChangeArrowheads="1"/>
          </p:cNvSpPr>
          <p:nvPr/>
        </p:nvSpPr>
        <p:spPr bwMode="black">
          <a:xfrm>
            <a:off x="200025" y="6502400"/>
            <a:ext cx="1308100" cy="320675"/>
          </a:xfrm>
          <a:prstGeom prst="rect">
            <a:avLst/>
          </a:prstGeom>
          <a:noFill/>
          <a:ln w="9525">
            <a:noFill/>
            <a:miter lim="800000"/>
            <a:headEnd/>
            <a:tailEnd/>
          </a:ln>
        </p:spPr>
        <p:txBody>
          <a:bodyPr/>
          <a:lstStyle/>
          <a:p>
            <a:pPr>
              <a:spcBef>
                <a:spcPct val="50000"/>
              </a:spcBef>
            </a:pPr>
            <a:fld id="{210B9116-3E37-4AA4-B52D-D808177C8942}" type="slidenum">
              <a:rPr lang="en-US" altLang="en-US" sz="1000" b="1">
                <a:solidFill>
                  <a:schemeClr val="bg1"/>
                </a:solidFill>
              </a:rPr>
              <a:pPr>
                <a:spcBef>
                  <a:spcPct val="50000"/>
                </a:spcBef>
              </a:pPr>
              <a:t>3</a:t>
            </a:fld>
            <a:endParaRPr lang="en-US" altLang="en-US" sz="1000" b="1">
              <a:solidFill>
                <a:schemeClr val="bg1"/>
              </a:solidFill>
            </a:endParaRPr>
          </a:p>
        </p:txBody>
      </p:sp>
      <p:sp>
        <p:nvSpPr>
          <p:cNvPr id="43035" name="TextBox 2"/>
          <p:cNvSpPr>
            <a:spLocks noGrp="1" noChangeArrowheads="1"/>
          </p:cNvSpPr>
          <p:nvPr>
            <p:ph type="title" idx="4294967295"/>
          </p:nvPr>
        </p:nvSpPr>
        <p:spPr>
          <a:xfrm>
            <a:off x="1752600" y="304800"/>
            <a:ext cx="9753600" cy="498475"/>
          </a:xfrm>
        </p:spPr>
        <p:txBody>
          <a:bodyPr anchor="ctr"/>
          <a:lstStyle/>
          <a:p>
            <a:pPr eaLnBrk="1" hangingPunct="1"/>
            <a:r>
              <a:rPr lang="en-US" altLang="en-US" sz="2400" b="1" dirty="0" smtClean="0">
                <a:solidFill>
                  <a:srgbClr val="C00000"/>
                </a:solidFill>
              </a:rPr>
              <a:t>Plans Charlie and Delta</a:t>
            </a:r>
          </a:p>
        </p:txBody>
      </p:sp>
      <p:sp>
        <p:nvSpPr>
          <p:cNvPr id="8" name="Text Placeholder 2"/>
          <p:cNvSpPr txBox="1">
            <a:spLocks/>
          </p:cNvSpPr>
          <p:nvPr/>
        </p:nvSpPr>
        <p:spPr>
          <a:xfrm>
            <a:off x="1600200" y="1066800"/>
            <a:ext cx="4040188" cy="639762"/>
          </a:xfrm>
          <a:prstGeom prst="rect">
            <a:avLst/>
          </a:prstGeom>
          <a:solidFill>
            <a:schemeClr val="tx1">
              <a:lumMod val="65000"/>
              <a:lumOff val="35000"/>
            </a:schemeClr>
          </a:solidFill>
          <a:ln>
            <a:solidFill>
              <a:schemeClr val="tx1">
                <a:lumMod val="65000"/>
                <a:lumOff val="35000"/>
              </a:schemeClr>
            </a:solidFill>
          </a:ln>
        </p:spPr>
        <p:txBody>
          <a:bodyPr>
            <a:normAutofit fontScale="92500" lnSpcReduction="10000"/>
          </a:bodyPr>
          <a:lst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a:lstStyle>
          <a:p>
            <a:pPr marL="0" indent="0">
              <a:buNone/>
            </a:pPr>
            <a:r>
              <a:rPr lang="en-US" sz="1200" b="1" kern="0" dirty="0" smtClean="0">
                <a:solidFill>
                  <a:schemeClr val="bg1"/>
                </a:solidFill>
              </a:rPr>
              <a:t>Plan Charlie:</a:t>
            </a:r>
            <a:r>
              <a:rPr lang="en-US" sz="1200" kern="0" dirty="0" smtClean="0">
                <a:solidFill>
                  <a:schemeClr val="bg1"/>
                </a:solidFill>
              </a:rPr>
              <a:t> </a:t>
            </a:r>
            <a:endParaRPr lang="en-US" sz="1200" kern="0" dirty="0" smtClean="0">
              <a:solidFill>
                <a:schemeClr val="bg1"/>
              </a:solidFill>
            </a:endParaRPr>
          </a:p>
          <a:p>
            <a:pPr marL="0" indent="0">
              <a:buNone/>
            </a:pPr>
            <a:r>
              <a:rPr lang="en-US" sz="1200" kern="0" dirty="0" smtClean="0">
                <a:solidFill>
                  <a:schemeClr val="bg1"/>
                </a:solidFill>
              </a:rPr>
              <a:t>Recovery </a:t>
            </a:r>
            <a:r>
              <a:rPr lang="en-US" sz="1200" kern="0" dirty="0" smtClean="0">
                <a:solidFill>
                  <a:schemeClr val="bg1"/>
                </a:solidFill>
              </a:rPr>
              <a:t>of LEGACY DR </a:t>
            </a:r>
            <a:r>
              <a:rPr lang="en-US" sz="1200" kern="0" dirty="0" smtClean="0">
                <a:solidFill>
                  <a:schemeClr val="bg1"/>
                </a:solidFill>
              </a:rPr>
              <a:t>Environment</a:t>
            </a:r>
          </a:p>
          <a:p>
            <a:pPr marL="0" indent="0">
              <a:buNone/>
            </a:pPr>
            <a:r>
              <a:rPr lang="en-US" sz="1200" kern="0" dirty="0" smtClean="0">
                <a:solidFill>
                  <a:schemeClr val="bg1"/>
                </a:solidFill>
              </a:rPr>
              <a:t>(on </a:t>
            </a:r>
            <a:r>
              <a:rPr lang="en-US" sz="1200" kern="0" dirty="0" smtClean="0">
                <a:solidFill>
                  <a:schemeClr val="bg1"/>
                </a:solidFill>
              </a:rPr>
              <a:t>hold as of 4/2)</a:t>
            </a:r>
            <a:endParaRPr lang="en-US" sz="1200" kern="0" dirty="0">
              <a:solidFill>
                <a:schemeClr val="bg1"/>
              </a:solidFill>
            </a:endParaRPr>
          </a:p>
        </p:txBody>
      </p:sp>
      <p:sp>
        <p:nvSpPr>
          <p:cNvPr id="9" name="Content Placeholder 3"/>
          <p:cNvSpPr txBox="1">
            <a:spLocks/>
          </p:cNvSpPr>
          <p:nvPr/>
        </p:nvSpPr>
        <p:spPr>
          <a:xfrm>
            <a:off x="1600200" y="1706562"/>
            <a:ext cx="4040188" cy="4937125"/>
          </a:xfrm>
          <a:prstGeom prst="rect">
            <a:avLst/>
          </a:prstGeom>
          <a:ln>
            <a:solidFill>
              <a:schemeClr val="tx1">
                <a:lumMod val="65000"/>
                <a:lumOff val="35000"/>
              </a:schemeClr>
            </a:solidFill>
          </a:ln>
        </p:spPr>
        <p:txBody>
          <a:bodyPr>
            <a:normAutofit/>
          </a:bodyPr>
          <a:lst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a:lstStyle>
          <a:p>
            <a:pPr marL="0" indent="0">
              <a:buFont typeface="Wingdings" pitchFamily="2" charset="2"/>
              <a:buNone/>
            </a:pPr>
            <a:r>
              <a:rPr lang="en-US" sz="1200" b="1" kern="0" dirty="0" smtClean="0"/>
              <a:t>PROS:</a:t>
            </a:r>
          </a:p>
          <a:p>
            <a:pPr marL="171450" indent="-171450">
              <a:buFont typeface="Wingdings" charset="2"/>
              <a:buChar char="ü"/>
            </a:pPr>
            <a:r>
              <a:rPr lang="en-US" sz="1200" kern="0" dirty="0" smtClean="0"/>
              <a:t>Existing environment that only required code </a:t>
            </a:r>
            <a:r>
              <a:rPr lang="en-US" sz="1200" kern="0" dirty="0" smtClean="0"/>
              <a:t>upgrade </a:t>
            </a:r>
            <a:r>
              <a:rPr lang="en-US" sz="1200" kern="0" dirty="0" smtClean="0"/>
              <a:t>to Release </a:t>
            </a:r>
            <a:r>
              <a:rPr lang="en-US" sz="1200" kern="0" dirty="0" smtClean="0"/>
              <a:t>4.3.</a:t>
            </a:r>
            <a:r>
              <a:rPr lang="en-US" sz="1200" kern="0" dirty="0" smtClean="0"/>
              <a:t/>
            </a:r>
            <a:br>
              <a:rPr lang="en-US" sz="1200" kern="0" dirty="0" smtClean="0"/>
            </a:br>
            <a:r>
              <a:rPr lang="en-US" sz="1200" kern="0" dirty="0" smtClean="0"/>
              <a:t/>
            </a:r>
            <a:br>
              <a:rPr lang="en-US" sz="1200" kern="0" dirty="0" smtClean="0"/>
            </a:br>
            <a:endParaRPr lang="en-US" sz="1200" kern="0" dirty="0" smtClean="0"/>
          </a:p>
          <a:p>
            <a:pPr marL="0" indent="0">
              <a:buFont typeface="Wingdings" pitchFamily="2" charset="2"/>
              <a:buNone/>
            </a:pPr>
            <a:r>
              <a:rPr lang="en-US" sz="1200" b="1" kern="0" dirty="0" smtClean="0"/>
              <a:t/>
            </a:r>
            <a:br>
              <a:rPr lang="en-US" sz="1200" b="1" kern="0" dirty="0" smtClean="0"/>
            </a:br>
            <a:r>
              <a:rPr lang="en-US" sz="1200" b="1" kern="0" dirty="0" smtClean="0"/>
              <a:t/>
            </a:r>
            <a:br>
              <a:rPr lang="en-US" sz="1200" b="1" kern="0" dirty="0" smtClean="0"/>
            </a:br>
            <a:endParaRPr lang="en-US" sz="1200" b="1" kern="0" dirty="0" smtClean="0"/>
          </a:p>
          <a:p>
            <a:pPr marL="0" indent="0">
              <a:buFont typeface="Wingdings" pitchFamily="2" charset="2"/>
              <a:buNone/>
            </a:pPr>
            <a:endParaRPr lang="en-US" sz="1200" b="1" kern="0" dirty="0"/>
          </a:p>
          <a:p>
            <a:pPr marL="0" indent="0">
              <a:buFont typeface="Wingdings" pitchFamily="2" charset="2"/>
              <a:buNone/>
            </a:pPr>
            <a:endParaRPr lang="en-US" sz="1200" b="1" kern="0" dirty="0" smtClean="0"/>
          </a:p>
          <a:p>
            <a:pPr marL="0" indent="0">
              <a:buFont typeface="Wingdings" pitchFamily="2" charset="2"/>
              <a:buNone/>
            </a:pPr>
            <a:endParaRPr lang="en-US" sz="1200" b="1" kern="0" dirty="0" smtClean="0"/>
          </a:p>
          <a:p>
            <a:pPr marL="0" indent="0">
              <a:buFont typeface="Wingdings" pitchFamily="2" charset="2"/>
              <a:buNone/>
            </a:pPr>
            <a:r>
              <a:rPr lang="en-US" sz="1200" b="1" kern="0" dirty="0" smtClean="0"/>
              <a:t>CONS:</a:t>
            </a:r>
          </a:p>
          <a:p>
            <a:pPr marL="171450" indent="-171450">
              <a:buFont typeface="Wingdings" charset="2"/>
              <a:buChar char="ü"/>
            </a:pPr>
            <a:r>
              <a:rPr lang="en-US" sz="1200" kern="0" dirty="0" smtClean="0"/>
              <a:t>Currently on hold as same logs are being used to restore PLAN Bravo. </a:t>
            </a:r>
          </a:p>
          <a:p>
            <a:pPr marL="171450" indent="-171450">
              <a:buFont typeface="Wingdings" charset="2"/>
              <a:buChar char="ü"/>
            </a:pPr>
            <a:r>
              <a:rPr lang="en-US" sz="1200" kern="0" dirty="0" smtClean="0"/>
              <a:t>More gaps in database will require longer </a:t>
            </a:r>
            <a:r>
              <a:rPr lang="en-US" sz="1200" kern="0" dirty="0" smtClean="0"/>
              <a:t>recovery.</a:t>
            </a:r>
            <a:endParaRPr lang="en-US" sz="1200" kern="0" dirty="0" smtClean="0"/>
          </a:p>
          <a:p>
            <a:pPr marL="171450" indent="-171450">
              <a:buFont typeface="Wingdings" charset="2"/>
              <a:buChar char="ü"/>
            </a:pPr>
            <a:r>
              <a:rPr lang="en-US" sz="1200" kern="0" dirty="0" smtClean="0"/>
              <a:t>Length of time to perform restore </a:t>
            </a:r>
            <a:r>
              <a:rPr lang="en-US" sz="1200" kern="0" dirty="0" smtClean="0"/>
              <a:t>process.</a:t>
            </a:r>
            <a:endParaRPr lang="en-US" sz="1200" kern="0" dirty="0" smtClean="0"/>
          </a:p>
          <a:p>
            <a:pPr marL="171450" indent="-171450">
              <a:buFont typeface="Wingdings" charset="2"/>
              <a:buChar char="ü"/>
            </a:pPr>
            <a:r>
              <a:rPr lang="en-US" sz="1200" kern="0" dirty="0" smtClean="0"/>
              <a:t>General unknowns about </a:t>
            </a:r>
            <a:r>
              <a:rPr lang="en-US" sz="1200" kern="0" dirty="0" smtClean="0"/>
              <a:t>timing.  </a:t>
            </a:r>
            <a:endParaRPr lang="en-US" sz="1200" kern="0" dirty="0" smtClean="0"/>
          </a:p>
          <a:p>
            <a:pPr marL="171450" indent="-171450">
              <a:buFont typeface="Wingdings" charset="2"/>
              <a:buChar char="ü"/>
            </a:pPr>
            <a:r>
              <a:rPr lang="en-US" sz="1200" kern="0" dirty="0" smtClean="0"/>
              <a:t>LEGACY Production </a:t>
            </a:r>
            <a:r>
              <a:rPr lang="en-US" sz="1200" kern="0" dirty="0" smtClean="0"/>
              <a:t>includes </a:t>
            </a:r>
            <a:r>
              <a:rPr lang="en-US" sz="1200" kern="0" dirty="0" smtClean="0"/>
              <a:t>same </a:t>
            </a:r>
            <a:r>
              <a:rPr lang="en-US" sz="1200" kern="0" dirty="0" smtClean="0"/>
              <a:t>SVC technology.</a:t>
            </a:r>
            <a:endParaRPr lang="en-US" sz="1200" kern="0" dirty="0" smtClean="0"/>
          </a:p>
          <a:p>
            <a:pPr marL="171450" indent="-171450">
              <a:buFont typeface="Wingdings" charset="2"/>
              <a:buChar char="ü"/>
            </a:pPr>
            <a:r>
              <a:rPr lang="en-US" sz="1200" kern="0" dirty="0" smtClean="0"/>
              <a:t>Migrating to new environment would be more difficult (duration of moving database over network would be unpredictable</a:t>
            </a:r>
            <a:r>
              <a:rPr lang="en-US" sz="1200" kern="0" dirty="0" smtClean="0"/>
              <a:t>).</a:t>
            </a:r>
            <a:endParaRPr lang="en-US" sz="1200" kern="0" dirty="0" smtClean="0"/>
          </a:p>
          <a:p>
            <a:endParaRPr lang="en-US" sz="1200" kern="0" dirty="0" smtClean="0"/>
          </a:p>
          <a:p>
            <a:endParaRPr lang="en-US" sz="1200" kern="0" dirty="0"/>
          </a:p>
        </p:txBody>
      </p:sp>
      <p:sp>
        <p:nvSpPr>
          <p:cNvPr id="10" name="Text Placeholder 4"/>
          <p:cNvSpPr txBox="1">
            <a:spLocks/>
          </p:cNvSpPr>
          <p:nvPr/>
        </p:nvSpPr>
        <p:spPr>
          <a:xfrm>
            <a:off x="5788025" y="1067396"/>
            <a:ext cx="4041775" cy="639762"/>
          </a:xfrm>
          <a:prstGeom prst="rect">
            <a:avLst/>
          </a:prstGeom>
          <a:solidFill>
            <a:schemeClr val="tx1">
              <a:lumMod val="65000"/>
              <a:lumOff val="35000"/>
            </a:schemeClr>
          </a:solidFill>
          <a:ln>
            <a:solidFill>
              <a:schemeClr val="tx1">
                <a:lumMod val="65000"/>
                <a:lumOff val="35000"/>
              </a:schemeClr>
            </a:solidFill>
          </a:ln>
        </p:spPr>
        <p:txBody>
          <a:bodyPr>
            <a:noAutofit/>
          </a:bodyPr>
          <a:lst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a:lstStyle>
          <a:p>
            <a:pPr marL="0" indent="0">
              <a:buNone/>
            </a:pPr>
            <a:r>
              <a:rPr lang="en-US" sz="1200" b="1" kern="0" dirty="0" smtClean="0">
                <a:solidFill>
                  <a:schemeClr val="bg1"/>
                </a:solidFill>
              </a:rPr>
              <a:t>Plan Delta:</a:t>
            </a:r>
            <a:r>
              <a:rPr lang="en-US" sz="1200" kern="0" dirty="0" smtClean="0">
                <a:solidFill>
                  <a:schemeClr val="bg1"/>
                </a:solidFill>
              </a:rPr>
              <a:t> </a:t>
            </a:r>
            <a:br>
              <a:rPr lang="en-US" sz="1200" kern="0" dirty="0" smtClean="0">
                <a:solidFill>
                  <a:schemeClr val="bg1"/>
                </a:solidFill>
              </a:rPr>
            </a:br>
            <a:r>
              <a:rPr lang="en-US" sz="1200" kern="0" dirty="0" smtClean="0">
                <a:solidFill>
                  <a:schemeClr val="bg1"/>
                </a:solidFill>
              </a:rPr>
              <a:t>Readiness of  </a:t>
            </a:r>
            <a:r>
              <a:rPr lang="en-US" sz="1200" kern="0" dirty="0" smtClean="0">
                <a:solidFill>
                  <a:schemeClr val="bg1"/>
                </a:solidFill>
              </a:rPr>
              <a:t>NEW DR </a:t>
            </a:r>
            <a:r>
              <a:rPr lang="en-US" sz="1200" kern="0" dirty="0" smtClean="0">
                <a:solidFill>
                  <a:schemeClr val="bg1"/>
                </a:solidFill>
              </a:rPr>
              <a:t>Environment  </a:t>
            </a:r>
            <a:endParaRPr lang="en-US" sz="1200" kern="0" dirty="0">
              <a:solidFill>
                <a:schemeClr val="bg1"/>
              </a:solidFill>
            </a:endParaRPr>
          </a:p>
        </p:txBody>
      </p:sp>
      <p:sp>
        <p:nvSpPr>
          <p:cNvPr id="11" name="Content Placeholder 5"/>
          <p:cNvSpPr txBox="1">
            <a:spLocks/>
          </p:cNvSpPr>
          <p:nvPr/>
        </p:nvSpPr>
        <p:spPr>
          <a:xfrm>
            <a:off x="5788025" y="1721445"/>
            <a:ext cx="4041775" cy="4915760"/>
          </a:xfrm>
          <a:prstGeom prst="rect">
            <a:avLst/>
          </a:prstGeom>
          <a:ln>
            <a:solidFill>
              <a:schemeClr val="tx1">
                <a:lumMod val="65000"/>
                <a:lumOff val="35000"/>
              </a:schemeClr>
            </a:solidFill>
          </a:ln>
        </p:spPr>
        <p:txBody>
          <a:bodyPr>
            <a:normAutofit/>
          </a:bodyPr>
          <a:lst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a:lstStyle>
          <a:p>
            <a:pPr marL="0" indent="0">
              <a:buFont typeface="Wingdings" pitchFamily="2" charset="2"/>
              <a:buNone/>
            </a:pPr>
            <a:r>
              <a:rPr lang="en-US" sz="1200" b="1" kern="0" dirty="0" smtClean="0"/>
              <a:t>Pros: </a:t>
            </a:r>
          </a:p>
          <a:p>
            <a:pPr marL="171450" indent="-171450">
              <a:buFont typeface="Wingdings" charset="2"/>
              <a:buChar char="ü"/>
            </a:pPr>
            <a:r>
              <a:rPr lang="en-US" sz="1200" kern="0" dirty="0" smtClean="0"/>
              <a:t>Built as a </a:t>
            </a:r>
            <a:r>
              <a:rPr lang="en-US" sz="1200" kern="0" dirty="0" smtClean="0"/>
              <a:t>contingency. </a:t>
            </a:r>
            <a:endParaRPr lang="en-US" sz="1200" kern="0" dirty="0" smtClean="0"/>
          </a:p>
          <a:p>
            <a:pPr marL="171450" indent="-171450">
              <a:buFont typeface="Wingdings" charset="2"/>
              <a:buChar char="ü"/>
            </a:pPr>
            <a:r>
              <a:rPr lang="en-US" sz="1200" kern="0" dirty="0" smtClean="0"/>
              <a:t>Viable option to meet communicated targets for operational status to the </a:t>
            </a:r>
            <a:r>
              <a:rPr lang="en-US" sz="1200" kern="0" dirty="0" smtClean="0"/>
              <a:t>market. </a:t>
            </a:r>
            <a:endParaRPr lang="en-US" sz="1200" kern="0" dirty="0" smtClean="0"/>
          </a:p>
          <a:p>
            <a:pPr marL="171450" indent="-171450">
              <a:buFont typeface="Wingdings" charset="2"/>
              <a:buChar char="ü"/>
            </a:pPr>
            <a:r>
              <a:rPr lang="en-US" sz="1200" kern="0" dirty="0" smtClean="0"/>
              <a:t>Reduces the risks associated with residing on legacy </a:t>
            </a:r>
            <a:r>
              <a:rPr lang="en-US" sz="1200" kern="0" dirty="0" smtClean="0"/>
              <a:t>hardware.</a:t>
            </a:r>
            <a:endParaRPr lang="en-US" sz="1200" kern="0" dirty="0" smtClean="0"/>
          </a:p>
          <a:p>
            <a:pPr marL="171450" indent="-171450">
              <a:buFont typeface="Wingdings" charset="2"/>
              <a:buChar char="ü"/>
            </a:pPr>
            <a:r>
              <a:rPr lang="en-US" sz="1200" kern="0" dirty="0" smtClean="0"/>
              <a:t>Performance of this workaround option is tested to be equivalent with the new Dallas production </a:t>
            </a:r>
            <a:r>
              <a:rPr lang="en-US" sz="1200" kern="0" dirty="0" smtClean="0"/>
              <a:t>environment.</a:t>
            </a:r>
          </a:p>
          <a:p>
            <a:pPr marL="171450" indent="-171450">
              <a:buFont typeface="Wingdings" charset="2"/>
              <a:buChar char="ü"/>
            </a:pPr>
            <a:endParaRPr lang="en-US" sz="1200" kern="0" dirty="0">
              <a:solidFill>
                <a:srgbClr val="FF0000"/>
              </a:solidFill>
            </a:endParaRPr>
          </a:p>
          <a:p>
            <a:pPr marL="0" indent="0">
              <a:buNone/>
            </a:pPr>
            <a:endParaRPr lang="en-US" sz="1200" kern="0" dirty="0" smtClean="0">
              <a:solidFill>
                <a:srgbClr val="FF0000"/>
              </a:solidFill>
            </a:endParaRPr>
          </a:p>
          <a:p>
            <a:pPr marL="0" indent="0">
              <a:buFont typeface="Wingdings" pitchFamily="2" charset="2"/>
              <a:buNone/>
            </a:pPr>
            <a:r>
              <a:rPr lang="en-US" sz="1200" b="1" kern="0" dirty="0" smtClean="0"/>
              <a:t>CONs: </a:t>
            </a:r>
          </a:p>
          <a:p>
            <a:pPr marL="171450" indent="-171450">
              <a:buFont typeface="Wingdings" charset="2"/>
              <a:buChar char="ü"/>
            </a:pPr>
            <a:r>
              <a:rPr lang="en-US" sz="1200" kern="0" dirty="0" smtClean="0"/>
              <a:t>Data gap exists between when this database was created (1/26) and point of failure in Dallas (3/20). </a:t>
            </a:r>
          </a:p>
          <a:p>
            <a:pPr marL="171450" indent="-171450">
              <a:buFont typeface="Wingdings" charset="2"/>
              <a:buChar char="ü"/>
            </a:pPr>
            <a:r>
              <a:rPr lang="en-US" sz="1200" kern="0" dirty="0" smtClean="0"/>
              <a:t>Will effect new DR environment final testing as it requires a fail back to new PROD in Dallas before we can adequately complete internal application testing and TDSP end to end connectivity.</a:t>
            </a:r>
            <a:endParaRPr lang="en-US" sz="1200" kern="0" dirty="0"/>
          </a:p>
        </p:txBody>
      </p:sp>
    </p:spTree>
    <p:extLst>
      <p:ext uri="{BB962C8B-B14F-4D97-AF65-F5344CB8AC3E}">
        <p14:creationId xmlns:p14="http://schemas.microsoft.com/office/powerpoint/2010/main" val="1849153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Flowchart: Process 81"/>
          <p:cNvSpPr/>
          <p:nvPr/>
        </p:nvSpPr>
        <p:spPr bwMode="auto">
          <a:xfrm>
            <a:off x="5312226" y="3051244"/>
            <a:ext cx="4713518" cy="377756"/>
          </a:xfrm>
          <a:prstGeom prst="flowChartProcess">
            <a:avLst/>
          </a:prstGeom>
          <a:solidFill>
            <a:srgbClr val="CC99FF"/>
          </a:solidFill>
          <a:ln w="1270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000" b="1" dirty="0" smtClean="0">
                <a:latin typeface="Arial" pitchFamily="34" charset="0"/>
                <a:cs typeface="Arial" pitchFamily="34" charset="0"/>
              </a:rPr>
              <a:t>Plan Bravo:</a:t>
            </a:r>
            <a:r>
              <a:rPr lang="en-US" sz="1000" dirty="0" smtClean="0">
                <a:latin typeface="Arial" pitchFamily="34" charset="0"/>
                <a:cs typeface="Arial" pitchFamily="34" charset="0"/>
              </a:rPr>
              <a:t> Legacy database tape restore, recovery &amp; database start (4/3 9:45). </a:t>
            </a:r>
          </a:p>
          <a:p>
            <a:pPr marL="0" marR="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Had</a:t>
            </a:r>
            <a:r>
              <a:rPr kumimoji="0" lang="en-US" sz="1000" b="0" i="0" u="none" strike="noStrike" cap="none" normalizeH="0" dirty="0" smtClean="0">
                <a:ln>
                  <a:noFill/>
                </a:ln>
                <a:solidFill>
                  <a:schemeClr val="tx1"/>
                </a:solidFill>
                <a:effectLst/>
                <a:latin typeface="Arial" pitchFamily="34" charset="0"/>
                <a:cs typeface="Arial" pitchFamily="34" charset="0"/>
              </a:rPr>
              <a:t> failed earlier on 3/28 at 18:00 &amp; restarted.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43034" name="Rectangle 251"/>
          <p:cNvSpPr txBox="1">
            <a:spLocks noGrp="1" noChangeArrowheads="1"/>
          </p:cNvSpPr>
          <p:nvPr/>
        </p:nvSpPr>
        <p:spPr bwMode="black">
          <a:xfrm>
            <a:off x="200025" y="6502400"/>
            <a:ext cx="1308100" cy="320675"/>
          </a:xfrm>
          <a:prstGeom prst="rect">
            <a:avLst/>
          </a:prstGeom>
          <a:noFill/>
          <a:ln w="9525">
            <a:noFill/>
            <a:miter lim="800000"/>
            <a:headEnd/>
            <a:tailEnd/>
          </a:ln>
        </p:spPr>
        <p:txBody>
          <a:bodyPr/>
          <a:lstStyle/>
          <a:p>
            <a:pPr>
              <a:spcBef>
                <a:spcPct val="50000"/>
              </a:spcBef>
            </a:pPr>
            <a:fld id="{210B9116-3E37-4AA4-B52D-D808177C8942}" type="slidenum">
              <a:rPr lang="en-US" altLang="en-US" sz="1000" b="1">
                <a:solidFill>
                  <a:schemeClr val="bg1"/>
                </a:solidFill>
              </a:rPr>
              <a:pPr>
                <a:spcBef>
                  <a:spcPct val="50000"/>
                </a:spcBef>
              </a:pPr>
              <a:t>4</a:t>
            </a:fld>
            <a:endParaRPr lang="en-US" altLang="en-US" sz="1000" b="1">
              <a:solidFill>
                <a:schemeClr val="bg1"/>
              </a:solidFill>
            </a:endParaRPr>
          </a:p>
        </p:txBody>
      </p:sp>
      <p:sp>
        <p:nvSpPr>
          <p:cNvPr id="43035" name="TextBox 2"/>
          <p:cNvSpPr>
            <a:spLocks noGrp="1" noChangeArrowheads="1"/>
          </p:cNvSpPr>
          <p:nvPr>
            <p:ph type="title" idx="4294967295"/>
          </p:nvPr>
        </p:nvSpPr>
        <p:spPr>
          <a:xfrm>
            <a:off x="1752600" y="263525"/>
            <a:ext cx="9753600" cy="498475"/>
          </a:xfrm>
        </p:spPr>
        <p:txBody>
          <a:bodyPr anchor="ctr"/>
          <a:lstStyle/>
          <a:p>
            <a:pPr eaLnBrk="1" hangingPunct="1"/>
            <a:r>
              <a:rPr lang="en-US" altLang="en-US" sz="2400" b="1" dirty="0" smtClean="0">
                <a:solidFill>
                  <a:srgbClr val="C00000"/>
                </a:solidFill>
              </a:rPr>
              <a:t>Timeline</a:t>
            </a:r>
          </a:p>
        </p:txBody>
      </p:sp>
      <p:cxnSp>
        <p:nvCxnSpPr>
          <p:cNvPr id="3" name="Straight Connector 2"/>
          <p:cNvCxnSpPr/>
          <p:nvPr/>
        </p:nvCxnSpPr>
        <p:spPr bwMode="auto">
          <a:xfrm>
            <a:off x="304800" y="3468234"/>
            <a:ext cx="11247120" cy="0"/>
          </a:xfrm>
          <a:prstGeom prst="line">
            <a:avLst/>
          </a:prstGeom>
          <a:noFill/>
          <a:ln w="28575" cap="flat" cmpd="sng" algn="ctr">
            <a:solidFill>
              <a:schemeClr val="bg2">
                <a:lumMod val="85000"/>
              </a:scheme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0" name="Diamond 9"/>
          <p:cNvSpPr/>
          <p:nvPr/>
        </p:nvSpPr>
        <p:spPr bwMode="auto">
          <a:xfrm>
            <a:off x="1447800" y="3403559"/>
            <a:ext cx="97970" cy="145183"/>
          </a:xfrm>
          <a:prstGeom prst="diamond">
            <a:avLst/>
          </a:prstGeom>
          <a:solidFill>
            <a:srgbClr val="CC0000"/>
          </a:solidFill>
          <a:ln w="1270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Box 4"/>
          <p:cNvSpPr txBox="1"/>
          <p:nvPr/>
        </p:nvSpPr>
        <p:spPr>
          <a:xfrm>
            <a:off x="457200" y="3626721"/>
            <a:ext cx="762000" cy="230832"/>
          </a:xfrm>
          <a:prstGeom prst="rect">
            <a:avLst/>
          </a:prstGeom>
          <a:noFill/>
        </p:spPr>
        <p:txBody>
          <a:bodyPr wrap="square" rtlCol="0">
            <a:spAutoFit/>
          </a:bodyPr>
          <a:lstStyle/>
          <a:p>
            <a:pPr algn="ctr"/>
            <a:r>
              <a:rPr lang="en-US" sz="900" dirty="0" smtClean="0"/>
              <a:t>SAT 3/21</a:t>
            </a:r>
            <a:endParaRPr lang="en-US" dirty="0"/>
          </a:p>
        </p:txBody>
      </p:sp>
      <p:sp>
        <p:nvSpPr>
          <p:cNvPr id="6" name="Line Callout 2 (Accent Bar) 5"/>
          <p:cNvSpPr/>
          <p:nvPr/>
        </p:nvSpPr>
        <p:spPr bwMode="auto">
          <a:xfrm>
            <a:off x="914400" y="1034630"/>
            <a:ext cx="1409700" cy="685800"/>
          </a:xfrm>
          <a:prstGeom prst="accentCallout2">
            <a:avLst>
              <a:gd name="adj1" fmla="val 18750"/>
              <a:gd name="adj2" fmla="val -8333"/>
              <a:gd name="adj3" fmla="val 18750"/>
              <a:gd name="adj4" fmla="val -16667"/>
              <a:gd name="adj5" fmla="val 352094"/>
              <a:gd name="adj6" fmla="val -28859"/>
            </a:avLst>
          </a:prstGeom>
          <a:solidFill>
            <a:srgbClr val="FFC000"/>
          </a:solidFill>
          <a:ln w="12700" cap="flat" cmpd="sng" algn="ctr">
            <a:solidFill>
              <a:srgbClr val="333333"/>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000" dirty="0" smtClean="0">
                <a:latin typeface="Arial" pitchFamily="34" charset="0"/>
                <a:cs typeface="Arial" pitchFamily="34" charset="0"/>
              </a:rPr>
              <a:t>Primary SVC failed. Services down except NAESB &amp; FTP.  (06:00)</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Line Callout 2 (Accent Bar) 21"/>
          <p:cNvSpPr/>
          <p:nvPr/>
        </p:nvSpPr>
        <p:spPr bwMode="auto">
          <a:xfrm flipH="1">
            <a:off x="76201" y="4213244"/>
            <a:ext cx="1703614" cy="1098097"/>
          </a:xfrm>
          <a:prstGeom prst="accentCallout2">
            <a:avLst>
              <a:gd name="adj1" fmla="val 18750"/>
              <a:gd name="adj2" fmla="val -8333"/>
              <a:gd name="adj3" fmla="val 18750"/>
              <a:gd name="adj4" fmla="val -16667"/>
              <a:gd name="adj5" fmla="val -62516"/>
              <a:gd name="adj6" fmla="val 17750"/>
            </a:avLst>
          </a:prstGeom>
          <a:solidFill>
            <a:srgbClr val="00B0F0"/>
          </a:solidFill>
          <a:ln w="12700" cap="flat" cmpd="sng" algn="ctr">
            <a:solidFill>
              <a:srgbClr val="333333"/>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000" dirty="0" smtClean="0">
                <a:latin typeface="Arial" pitchFamily="34" charset="0"/>
                <a:cs typeface="Arial" pitchFamily="34" charset="0"/>
              </a:rPr>
              <a:t>Option 1: Rebuild entire environment. </a:t>
            </a:r>
          </a:p>
          <a:p>
            <a:pPr marL="0" marR="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Option</a:t>
            </a:r>
            <a:r>
              <a:rPr kumimoji="0" lang="en-US" sz="1000" b="1" i="0" u="none" strike="noStrike" cap="none" normalizeH="0" dirty="0" smtClean="0">
                <a:ln>
                  <a:noFill/>
                </a:ln>
                <a:solidFill>
                  <a:schemeClr val="tx1"/>
                </a:solidFill>
                <a:effectLst/>
                <a:latin typeface="Arial" pitchFamily="34" charset="0"/>
                <a:cs typeface="Arial" pitchFamily="34" charset="0"/>
              </a:rPr>
              <a:t> 2: </a:t>
            </a:r>
            <a:r>
              <a:rPr kumimoji="0" lang="en-US" sz="1000" b="0" i="0" u="none" strike="noStrike" cap="none" normalizeH="0" dirty="0" smtClean="0">
                <a:ln>
                  <a:noFill/>
                </a:ln>
                <a:solidFill>
                  <a:schemeClr val="tx1"/>
                </a:solidFill>
                <a:effectLst/>
                <a:latin typeface="Arial" pitchFamily="34" charset="0"/>
                <a:cs typeface="Arial" pitchFamily="34" charset="0"/>
              </a:rPr>
              <a:t>Apply incremental data and cut over to new environment sooner. (12:00)</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Oval 6"/>
          <p:cNvSpPr/>
          <p:nvPr/>
        </p:nvSpPr>
        <p:spPr bwMode="auto">
          <a:xfrm>
            <a:off x="1839686" y="3438442"/>
            <a:ext cx="76200" cy="71430"/>
          </a:xfrm>
          <a:prstGeom prst="ellipse">
            <a:avLst/>
          </a:prstGeom>
          <a:solidFill>
            <a:srgbClr val="7030A0"/>
          </a:solidFill>
          <a:ln w="12700" cap="flat" cmpd="sng" algn="ctr">
            <a:solidFill>
              <a:srgbClr val="333333"/>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9" name="Straight Connector 8"/>
          <p:cNvCxnSpPr/>
          <p:nvPr/>
        </p:nvCxnSpPr>
        <p:spPr bwMode="auto">
          <a:xfrm>
            <a:off x="457200" y="3383280"/>
            <a:ext cx="0" cy="180257"/>
          </a:xfrm>
          <a:prstGeom prst="line">
            <a:avLst/>
          </a:prstGeom>
          <a:noFill/>
          <a:ln w="19050"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9" name="Straight Connector 28"/>
          <p:cNvCxnSpPr/>
          <p:nvPr/>
        </p:nvCxnSpPr>
        <p:spPr bwMode="auto">
          <a:xfrm>
            <a:off x="1219200" y="3383280"/>
            <a:ext cx="0" cy="180257"/>
          </a:xfrm>
          <a:prstGeom prst="line">
            <a:avLst/>
          </a:prstGeom>
          <a:noFill/>
          <a:ln w="19050"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4" name="Straight Connector 33"/>
          <p:cNvCxnSpPr/>
          <p:nvPr/>
        </p:nvCxnSpPr>
        <p:spPr bwMode="auto">
          <a:xfrm>
            <a:off x="1981200" y="3383280"/>
            <a:ext cx="0" cy="180257"/>
          </a:xfrm>
          <a:prstGeom prst="line">
            <a:avLst/>
          </a:prstGeom>
          <a:noFill/>
          <a:ln w="19050"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5" name="Straight Connector 34"/>
          <p:cNvCxnSpPr/>
          <p:nvPr/>
        </p:nvCxnSpPr>
        <p:spPr bwMode="auto">
          <a:xfrm>
            <a:off x="2743200" y="3383280"/>
            <a:ext cx="0" cy="180257"/>
          </a:xfrm>
          <a:prstGeom prst="line">
            <a:avLst/>
          </a:prstGeom>
          <a:noFill/>
          <a:ln w="19050"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6" name="Straight Connector 35"/>
          <p:cNvCxnSpPr/>
          <p:nvPr/>
        </p:nvCxnSpPr>
        <p:spPr bwMode="auto">
          <a:xfrm>
            <a:off x="3429000" y="3383280"/>
            <a:ext cx="0" cy="180257"/>
          </a:xfrm>
          <a:prstGeom prst="line">
            <a:avLst/>
          </a:prstGeom>
          <a:noFill/>
          <a:ln w="19050"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7" name="Straight Connector 36"/>
          <p:cNvCxnSpPr/>
          <p:nvPr/>
        </p:nvCxnSpPr>
        <p:spPr bwMode="auto">
          <a:xfrm>
            <a:off x="4191000" y="3383280"/>
            <a:ext cx="0" cy="180257"/>
          </a:xfrm>
          <a:prstGeom prst="line">
            <a:avLst/>
          </a:prstGeom>
          <a:noFill/>
          <a:ln w="19050"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8" name="Straight Connector 37"/>
          <p:cNvCxnSpPr/>
          <p:nvPr/>
        </p:nvCxnSpPr>
        <p:spPr bwMode="auto">
          <a:xfrm>
            <a:off x="4953000" y="3383280"/>
            <a:ext cx="0" cy="180257"/>
          </a:xfrm>
          <a:prstGeom prst="line">
            <a:avLst/>
          </a:prstGeom>
          <a:noFill/>
          <a:ln w="19050"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9" name="Straight Connector 38"/>
          <p:cNvCxnSpPr/>
          <p:nvPr/>
        </p:nvCxnSpPr>
        <p:spPr bwMode="auto">
          <a:xfrm>
            <a:off x="5715000" y="3383280"/>
            <a:ext cx="0" cy="180257"/>
          </a:xfrm>
          <a:prstGeom prst="line">
            <a:avLst/>
          </a:prstGeom>
          <a:noFill/>
          <a:ln w="19050"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0" name="Straight Connector 39"/>
          <p:cNvCxnSpPr/>
          <p:nvPr/>
        </p:nvCxnSpPr>
        <p:spPr bwMode="auto">
          <a:xfrm>
            <a:off x="6476999" y="3383280"/>
            <a:ext cx="0" cy="180257"/>
          </a:xfrm>
          <a:prstGeom prst="line">
            <a:avLst/>
          </a:prstGeom>
          <a:noFill/>
          <a:ln w="19050"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1" name="Straight Connector 40"/>
          <p:cNvCxnSpPr/>
          <p:nvPr/>
        </p:nvCxnSpPr>
        <p:spPr bwMode="auto">
          <a:xfrm>
            <a:off x="7162800" y="3383280"/>
            <a:ext cx="0" cy="180257"/>
          </a:xfrm>
          <a:prstGeom prst="line">
            <a:avLst/>
          </a:prstGeom>
          <a:noFill/>
          <a:ln w="19050"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6" name="Straight Connector 45"/>
          <p:cNvCxnSpPr/>
          <p:nvPr/>
        </p:nvCxnSpPr>
        <p:spPr bwMode="auto">
          <a:xfrm>
            <a:off x="7848600" y="3383280"/>
            <a:ext cx="0" cy="180257"/>
          </a:xfrm>
          <a:prstGeom prst="line">
            <a:avLst/>
          </a:prstGeom>
          <a:noFill/>
          <a:ln w="19050"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7" name="Straight Connector 46"/>
          <p:cNvCxnSpPr/>
          <p:nvPr/>
        </p:nvCxnSpPr>
        <p:spPr bwMode="auto">
          <a:xfrm>
            <a:off x="8534400" y="3383280"/>
            <a:ext cx="0" cy="180257"/>
          </a:xfrm>
          <a:prstGeom prst="line">
            <a:avLst/>
          </a:prstGeom>
          <a:noFill/>
          <a:ln w="19050"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8" name="Straight Connector 47"/>
          <p:cNvCxnSpPr/>
          <p:nvPr/>
        </p:nvCxnSpPr>
        <p:spPr bwMode="auto">
          <a:xfrm>
            <a:off x="9220200" y="3383280"/>
            <a:ext cx="0" cy="180257"/>
          </a:xfrm>
          <a:prstGeom prst="line">
            <a:avLst/>
          </a:prstGeom>
          <a:noFill/>
          <a:ln w="19050"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9" name="Straight Connector 48"/>
          <p:cNvCxnSpPr/>
          <p:nvPr/>
        </p:nvCxnSpPr>
        <p:spPr bwMode="auto">
          <a:xfrm>
            <a:off x="9906000" y="3383280"/>
            <a:ext cx="0" cy="180257"/>
          </a:xfrm>
          <a:prstGeom prst="line">
            <a:avLst/>
          </a:prstGeom>
          <a:noFill/>
          <a:ln w="19050"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0" name="Straight Connector 49"/>
          <p:cNvCxnSpPr/>
          <p:nvPr/>
        </p:nvCxnSpPr>
        <p:spPr bwMode="auto">
          <a:xfrm>
            <a:off x="10591800" y="3383280"/>
            <a:ext cx="0" cy="180257"/>
          </a:xfrm>
          <a:prstGeom prst="line">
            <a:avLst/>
          </a:prstGeom>
          <a:noFill/>
          <a:ln w="19050"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1" name="Straight Connector 50"/>
          <p:cNvCxnSpPr/>
          <p:nvPr/>
        </p:nvCxnSpPr>
        <p:spPr bwMode="auto">
          <a:xfrm>
            <a:off x="11277600" y="3383280"/>
            <a:ext cx="0" cy="180257"/>
          </a:xfrm>
          <a:prstGeom prst="line">
            <a:avLst/>
          </a:prstGeom>
          <a:noFill/>
          <a:ln w="19050" cap="flat" cmpd="sng" algn="ctr">
            <a:solidFill>
              <a:schemeClr val="accent2">
                <a:lumMod val="75000"/>
              </a:schemeClr>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2" name="TextBox 51"/>
          <p:cNvSpPr txBox="1"/>
          <p:nvPr/>
        </p:nvSpPr>
        <p:spPr>
          <a:xfrm>
            <a:off x="1219200" y="3628498"/>
            <a:ext cx="762000" cy="230832"/>
          </a:xfrm>
          <a:prstGeom prst="rect">
            <a:avLst/>
          </a:prstGeom>
          <a:noFill/>
        </p:spPr>
        <p:txBody>
          <a:bodyPr wrap="square" rtlCol="0">
            <a:spAutoFit/>
          </a:bodyPr>
          <a:lstStyle/>
          <a:p>
            <a:pPr algn="ctr"/>
            <a:r>
              <a:rPr lang="en-US" sz="900" dirty="0" smtClean="0"/>
              <a:t>SUN 3/22</a:t>
            </a:r>
            <a:endParaRPr lang="en-US" dirty="0"/>
          </a:p>
        </p:txBody>
      </p:sp>
      <p:sp>
        <p:nvSpPr>
          <p:cNvPr id="53" name="TextBox 52"/>
          <p:cNvSpPr txBox="1"/>
          <p:nvPr/>
        </p:nvSpPr>
        <p:spPr>
          <a:xfrm>
            <a:off x="1981200" y="3626721"/>
            <a:ext cx="838200" cy="230832"/>
          </a:xfrm>
          <a:prstGeom prst="rect">
            <a:avLst/>
          </a:prstGeom>
          <a:noFill/>
        </p:spPr>
        <p:txBody>
          <a:bodyPr wrap="square" rtlCol="0">
            <a:spAutoFit/>
          </a:bodyPr>
          <a:lstStyle/>
          <a:p>
            <a:pPr algn="ctr"/>
            <a:r>
              <a:rPr lang="en-US" sz="900" dirty="0" smtClean="0"/>
              <a:t>MON 3/23</a:t>
            </a:r>
            <a:endParaRPr lang="en-US" dirty="0"/>
          </a:p>
        </p:txBody>
      </p:sp>
      <p:sp>
        <p:nvSpPr>
          <p:cNvPr id="54" name="TextBox 53"/>
          <p:cNvSpPr txBox="1"/>
          <p:nvPr/>
        </p:nvSpPr>
        <p:spPr>
          <a:xfrm>
            <a:off x="2705100" y="3624944"/>
            <a:ext cx="838200" cy="230832"/>
          </a:xfrm>
          <a:prstGeom prst="rect">
            <a:avLst/>
          </a:prstGeom>
          <a:noFill/>
        </p:spPr>
        <p:txBody>
          <a:bodyPr wrap="square" rtlCol="0">
            <a:spAutoFit/>
          </a:bodyPr>
          <a:lstStyle/>
          <a:p>
            <a:pPr algn="ctr"/>
            <a:r>
              <a:rPr lang="en-US" sz="900" dirty="0" smtClean="0"/>
              <a:t>TUE 3/24</a:t>
            </a:r>
            <a:endParaRPr lang="en-US" dirty="0"/>
          </a:p>
        </p:txBody>
      </p:sp>
      <p:sp>
        <p:nvSpPr>
          <p:cNvPr id="55" name="TextBox 54"/>
          <p:cNvSpPr txBox="1"/>
          <p:nvPr/>
        </p:nvSpPr>
        <p:spPr>
          <a:xfrm>
            <a:off x="3390900" y="3624944"/>
            <a:ext cx="838200" cy="230832"/>
          </a:xfrm>
          <a:prstGeom prst="rect">
            <a:avLst/>
          </a:prstGeom>
          <a:noFill/>
        </p:spPr>
        <p:txBody>
          <a:bodyPr wrap="square" rtlCol="0">
            <a:spAutoFit/>
          </a:bodyPr>
          <a:lstStyle/>
          <a:p>
            <a:pPr algn="ctr"/>
            <a:r>
              <a:rPr lang="en-US" sz="900" dirty="0" smtClean="0"/>
              <a:t>WED 3/25</a:t>
            </a:r>
            <a:endParaRPr lang="en-US" dirty="0"/>
          </a:p>
        </p:txBody>
      </p:sp>
      <p:sp>
        <p:nvSpPr>
          <p:cNvPr id="56" name="TextBox 55"/>
          <p:cNvSpPr txBox="1"/>
          <p:nvPr/>
        </p:nvSpPr>
        <p:spPr>
          <a:xfrm>
            <a:off x="4109357" y="3624944"/>
            <a:ext cx="838200" cy="230832"/>
          </a:xfrm>
          <a:prstGeom prst="rect">
            <a:avLst/>
          </a:prstGeom>
          <a:noFill/>
        </p:spPr>
        <p:txBody>
          <a:bodyPr wrap="square" rtlCol="0">
            <a:spAutoFit/>
          </a:bodyPr>
          <a:lstStyle/>
          <a:p>
            <a:pPr algn="ctr"/>
            <a:r>
              <a:rPr lang="en-US" sz="900" dirty="0" smtClean="0"/>
              <a:t>THU 3/26</a:t>
            </a:r>
            <a:endParaRPr lang="en-US" dirty="0"/>
          </a:p>
        </p:txBody>
      </p:sp>
      <p:sp>
        <p:nvSpPr>
          <p:cNvPr id="57" name="TextBox 56"/>
          <p:cNvSpPr txBox="1"/>
          <p:nvPr/>
        </p:nvSpPr>
        <p:spPr>
          <a:xfrm>
            <a:off x="4914900" y="3607724"/>
            <a:ext cx="838200" cy="230832"/>
          </a:xfrm>
          <a:prstGeom prst="rect">
            <a:avLst/>
          </a:prstGeom>
          <a:noFill/>
        </p:spPr>
        <p:txBody>
          <a:bodyPr wrap="square" rtlCol="0">
            <a:spAutoFit/>
          </a:bodyPr>
          <a:lstStyle/>
          <a:p>
            <a:pPr algn="ctr"/>
            <a:r>
              <a:rPr lang="en-US" sz="900" dirty="0" smtClean="0"/>
              <a:t>FRI 3/27</a:t>
            </a:r>
            <a:endParaRPr lang="en-US" dirty="0"/>
          </a:p>
        </p:txBody>
      </p:sp>
      <p:sp>
        <p:nvSpPr>
          <p:cNvPr id="58" name="TextBox 57"/>
          <p:cNvSpPr txBox="1"/>
          <p:nvPr/>
        </p:nvSpPr>
        <p:spPr>
          <a:xfrm>
            <a:off x="5704114" y="3608396"/>
            <a:ext cx="762000" cy="230832"/>
          </a:xfrm>
          <a:prstGeom prst="rect">
            <a:avLst/>
          </a:prstGeom>
          <a:noFill/>
        </p:spPr>
        <p:txBody>
          <a:bodyPr wrap="square" rtlCol="0">
            <a:spAutoFit/>
          </a:bodyPr>
          <a:lstStyle/>
          <a:p>
            <a:pPr algn="ctr"/>
            <a:r>
              <a:rPr lang="en-US" sz="900" dirty="0" smtClean="0"/>
              <a:t>SAT 3/28</a:t>
            </a:r>
            <a:endParaRPr lang="en-US" dirty="0"/>
          </a:p>
        </p:txBody>
      </p:sp>
      <p:sp>
        <p:nvSpPr>
          <p:cNvPr id="59" name="TextBox 58"/>
          <p:cNvSpPr txBox="1"/>
          <p:nvPr/>
        </p:nvSpPr>
        <p:spPr>
          <a:xfrm>
            <a:off x="6466114" y="3610173"/>
            <a:ext cx="762000" cy="230832"/>
          </a:xfrm>
          <a:prstGeom prst="rect">
            <a:avLst/>
          </a:prstGeom>
          <a:noFill/>
        </p:spPr>
        <p:txBody>
          <a:bodyPr wrap="square" rtlCol="0">
            <a:spAutoFit/>
          </a:bodyPr>
          <a:lstStyle/>
          <a:p>
            <a:pPr algn="ctr"/>
            <a:r>
              <a:rPr lang="en-US" sz="900" dirty="0" smtClean="0"/>
              <a:t>SUN 3/29</a:t>
            </a:r>
            <a:endParaRPr lang="en-US" dirty="0"/>
          </a:p>
        </p:txBody>
      </p:sp>
      <p:sp>
        <p:nvSpPr>
          <p:cNvPr id="60" name="TextBox 59"/>
          <p:cNvSpPr txBox="1"/>
          <p:nvPr/>
        </p:nvSpPr>
        <p:spPr>
          <a:xfrm>
            <a:off x="7119258" y="3608396"/>
            <a:ext cx="838200" cy="230832"/>
          </a:xfrm>
          <a:prstGeom prst="rect">
            <a:avLst/>
          </a:prstGeom>
          <a:noFill/>
        </p:spPr>
        <p:txBody>
          <a:bodyPr wrap="square" rtlCol="0">
            <a:spAutoFit/>
          </a:bodyPr>
          <a:lstStyle/>
          <a:p>
            <a:pPr algn="ctr"/>
            <a:r>
              <a:rPr lang="en-US" sz="900" dirty="0" smtClean="0"/>
              <a:t>MON 3/30</a:t>
            </a:r>
            <a:endParaRPr lang="en-US" dirty="0"/>
          </a:p>
        </p:txBody>
      </p:sp>
      <p:sp>
        <p:nvSpPr>
          <p:cNvPr id="61" name="TextBox 60"/>
          <p:cNvSpPr txBox="1"/>
          <p:nvPr/>
        </p:nvSpPr>
        <p:spPr>
          <a:xfrm>
            <a:off x="7815942" y="3595733"/>
            <a:ext cx="838200" cy="230832"/>
          </a:xfrm>
          <a:prstGeom prst="rect">
            <a:avLst/>
          </a:prstGeom>
          <a:noFill/>
        </p:spPr>
        <p:txBody>
          <a:bodyPr wrap="square" rtlCol="0">
            <a:spAutoFit/>
          </a:bodyPr>
          <a:lstStyle/>
          <a:p>
            <a:pPr algn="ctr"/>
            <a:r>
              <a:rPr lang="en-US" sz="900" dirty="0" smtClean="0"/>
              <a:t>TUE 3/31</a:t>
            </a:r>
            <a:endParaRPr lang="en-US" dirty="0"/>
          </a:p>
        </p:txBody>
      </p:sp>
      <p:sp>
        <p:nvSpPr>
          <p:cNvPr id="62" name="TextBox 61"/>
          <p:cNvSpPr txBox="1"/>
          <p:nvPr/>
        </p:nvSpPr>
        <p:spPr>
          <a:xfrm>
            <a:off x="8507182" y="3606619"/>
            <a:ext cx="838200" cy="230832"/>
          </a:xfrm>
          <a:prstGeom prst="rect">
            <a:avLst/>
          </a:prstGeom>
          <a:noFill/>
        </p:spPr>
        <p:txBody>
          <a:bodyPr wrap="square" rtlCol="0">
            <a:spAutoFit/>
          </a:bodyPr>
          <a:lstStyle/>
          <a:p>
            <a:pPr algn="ctr"/>
            <a:r>
              <a:rPr lang="en-US" sz="900" dirty="0" smtClean="0"/>
              <a:t>WED 4/1</a:t>
            </a:r>
            <a:endParaRPr lang="en-US" dirty="0"/>
          </a:p>
        </p:txBody>
      </p:sp>
      <p:sp>
        <p:nvSpPr>
          <p:cNvPr id="63" name="TextBox 62"/>
          <p:cNvSpPr txBox="1"/>
          <p:nvPr/>
        </p:nvSpPr>
        <p:spPr>
          <a:xfrm>
            <a:off x="9187544" y="3606619"/>
            <a:ext cx="838200" cy="230832"/>
          </a:xfrm>
          <a:prstGeom prst="rect">
            <a:avLst/>
          </a:prstGeom>
          <a:noFill/>
        </p:spPr>
        <p:txBody>
          <a:bodyPr wrap="square" rtlCol="0">
            <a:spAutoFit/>
          </a:bodyPr>
          <a:lstStyle/>
          <a:p>
            <a:pPr algn="ctr"/>
            <a:r>
              <a:rPr lang="en-US" sz="900" dirty="0" smtClean="0"/>
              <a:t>THU 4/2</a:t>
            </a:r>
            <a:endParaRPr lang="en-US" dirty="0"/>
          </a:p>
        </p:txBody>
      </p:sp>
      <p:sp>
        <p:nvSpPr>
          <p:cNvPr id="64" name="TextBox 63"/>
          <p:cNvSpPr txBox="1"/>
          <p:nvPr/>
        </p:nvSpPr>
        <p:spPr>
          <a:xfrm>
            <a:off x="9922328" y="3606619"/>
            <a:ext cx="838200" cy="230832"/>
          </a:xfrm>
          <a:prstGeom prst="rect">
            <a:avLst/>
          </a:prstGeom>
          <a:noFill/>
        </p:spPr>
        <p:txBody>
          <a:bodyPr wrap="square" rtlCol="0">
            <a:spAutoFit/>
          </a:bodyPr>
          <a:lstStyle/>
          <a:p>
            <a:pPr algn="ctr"/>
            <a:r>
              <a:rPr lang="en-US" sz="900" dirty="0" smtClean="0"/>
              <a:t>FRI 4/3</a:t>
            </a:r>
            <a:endParaRPr lang="en-US" dirty="0"/>
          </a:p>
        </p:txBody>
      </p:sp>
      <p:sp>
        <p:nvSpPr>
          <p:cNvPr id="65" name="TextBox 64"/>
          <p:cNvSpPr txBox="1"/>
          <p:nvPr/>
        </p:nvSpPr>
        <p:spPr>
          <a:xfrm>
            <a:off x="10608137" y="3605959"/>
            <a:ext cx="762000" cy="230832"/>
          </a:xfrm>
          <a:prstGeom prst="rect">
            <a:avLst/>
          </a:prstGeom>
          <a:noFill/>
        </p:spPr>
        <p:txBody>
          <a:bodyPr wrap="square" rtlCol="0">
            <a:spAutoFit/>
          </a:bodyPr>
          <a:lstStyle/>
          <a:p>
            <a:pPr algn="ctr"/>
            <a:r>
              <a:rPr lang="en-US" sz="900" dirty="0" smtClean="0"/>
              <a:t>SAT 4/4</a:t>
            </a:r>
            <a:endParaRPr lang="en-US" dirty="0"/>
          </a:p>
        </p:txBody>
      </p:sp>
      <p:sp>
        <p:nvSpPr>
          <p:cNvPr id="66" name="TextBox 65"/>
          <p:cNvSpPr txBox="1"/>
          <p:nvPr/>
        </p:nvSpPr>
        <p:spPr>
          <a:xfrm>
            <a:off x="11179628" y="3614058"/>
            <a:ext cx="762000" cy="230832"/>
          </a:xfrm>
          <a:prstGeom prst="rect">
            <a:avLst/>
          </a:prstGeom>
          <a:noFill/>
        </p:spPr>
        <p:txBody>
          <a:bodyPr wrap="square" rtlCol="0">
            <a:spAutoFit/>
          </a:bodyPr>
          <a:lstStyle/>
          <a:p>
            <a:pPr algn="ctr"/>
            <a:r>
              <a:rPr lang="en-US" sz="900" dirty="0" smtClean="0"/>
              <a:t>SUN 4/5</a:t>
            </a:r>
            <a:endParaRPr lang="en-US" dirty="0"/>
          </a:p>
        </p:txBody>
      </p:sp>
      <p:sp>
        <p:nvSpPr>
          <p:cNvPr id="13" name="Lightning Bolt 12"/>
          <p:cNvSpPr/>
          <p:nvPr/>
        </p:nvSpPr>
        <p:spPr bwMode="auto">
          <a:xfrm>
            <a:off x="446314" y="3301118"/>
            <a:ext cx="185058" cy="122352"/>
          </a:xfrm>
          <a:prstGeom prst="lightningBolt">
            <a:avLst/>
          </a:prstGeom>
          <a:solidFill>
            <a:srgbClr val="FFC000"/>
          </a:solidFill>
          <a:ln w="12700" cap="flat" cmpd="sng" algn="ctr">
            <a:solidFill>
              <a:srgbClr val="333333"/>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7" name="Line Callout 2 (Accent Bar) 66"/>
          <p:cNvSpPr/>
          <p:nvPr/>
        </p:nvSpPr>
        <p:spPr bwMode="auto">
          <a:xfrm>
            <a:off x="1238250" y="1840386"/>
            <a:ext cx="1562100" cy="685800"/>
          </a:xfrm>
          <a:prstGeom prst="accentCallout2">
            <a:avLst>
              <a:gd name="adj1" fmla="val 18750"/>
              <a:gd name="adj2" fmla="val -8333"/>
              <a:gd name="adj3" fmla="val 18750"/>
              <a:gd name="adj4" fmla="val -16667"/>
              <a:gd name="adj5" fmla="val 236222"/>
              <a:gd name="adj6" fmla="val -15638"/>
            </a:avLst>
          </a:prstGeom>
          <a:solidFill>
            <a:srgbClr val="FFC000"/>
          </a:solidFill>
          <a:ln w="12700" cap="flat" cmpd="sng" algn="ctr">
            <a:solidFill>
              <a:srgbClr val="333333"/>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000" dirty="0" smtClean="0">
                <a:latin typeface="Arial" pitchFamily="34" charset="0"/>
                <a:cs typeface="Arial" pitchFamily="34" charset="0"/>
              </a:rPr>
              <a:t>Recovery efforts for primary SVC impacted secondary as well. All services down. (23:00)</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69" name="Lightning Bolt 68"/>
          <p:cNvSpPr/>
          <p:nvPr/>
        </p:nvSpPr>
        <p:spPr bwMode="auto">
          <a:xfrm>
            <a:off x="914400" y="3301118"/>
            <a:ext cx="185058" cy="122352"/>
          </a:xfrm>
          <a:prstGeom prst="lightningBolt">
            <a:avLst/>
          </a:prstGeom>
          <a:solidFill>
            <a:srgbClr val="FFC000"/>
          </a:solidFill>
          <a:ln w="12700" cap="flat" cmpd="sng" algn="ctr">
            <a:solidFill>
              <a:srgbClr val="333333"/>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Flowchart: Alternate Process 13"/>
          <p:cNvSpPr/>
          <p:nvPr/>
        </p:nvSpPr>
        <p:spPr bwMode="auto">
          <a:xfrm>
            <a:off x="1208314" y="2570950"/>
            <a:ext cx="1592036" cy="305484"/>
          </a:xfrm>
          <a:prstGeom prst="flowChartAlternateProcess">
            <a:avLst/>
          </a:prstGeom>
          <a:solidFill>
            <a:schemeClr val="bg1">
              <a:lumMod val="95000"/>
            </a:schemeClr>
          </a:solidFill>
          <a:ln w="12700"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40 server</a:t>
            </a:r>
            <a:r>
              <a:rPr kumimoji="0" lang="en-US" sz="1000" b="0" i="0" u="none" strike="noStrike" cap="none" normalizeH="0" dirty="0" smtClean="0">
                <a:ln>
                  <a:noFill/>
                </a:ln>
                <a:solidFill>
                  <a:schemeClr val="tx1"/>
                </a:solidFill>
                <a:effectLst/>
                <a:latin typeface="Arial" pitchFamily="34" charset="0"/>
                <a:cs typeface="Arial" pitchFamily="34" charset="0"/>
              </a:rPr>
              <a:t> instances &amp; 8TB data found corrupt.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70" name="Flowchart: Alternate Process 69"/>
          <p:cNvSpPr/>
          <p:nvPr/>
        </p:nvSpPr>
        <p:spPr bwMode="auto">
          <a:xfrm>
            <a:off x="54427" y="5366450"/>
            <a:ext cx="1926773" cy="1443958"/>
          </a:xfrm>
          <a:prstGeom prst="flowChartAlternateProcess">
            <a:avLst/>
          </a:prstGeom>
          <a:solidFill>
            <a:schemeClr val="bg1">
              <a:lumMod val="95000"/>
            </a:schemeClr>
          </a:solidFill>
          <a:ln w="12700"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New</a:t>
            </a:r>
            <a:r>
              <a:rPr kumimoji="0" lang="en-US" sz="1000" b="0" i="0" u="none" strike="noStrike" cap="none" normalizeH="0" dirty="0" smtClean="0">
                <a:ln>
                  <a:noFill/>
                </a:ln>
                <a:solidFill>
                  <a:schemeClr val="tx1"/>
                </a:solidFill>
                <a:effectLst/>
                <a:latin typeface="Arial" pitchFamily="34" charset="0"/>
                <a:cs typeface="Arial" pitchFamily="34" charset="0"/>
              </a:rPr>
              <a:t> Production environment was already tested. Database was build from full database back-up as of 03/19, only incremental data required. </a:t>
            </a:r>
          </a:p>
          <a:p>
            <a:pPr marL="0" marR="0" indent="0" algn="l" defTabSz="914400" rtl="0" eaLnBrk="1" fontAlgn="base" latinLnBrk="0" hangingPunct="1">
              <a:lnSpc>
                <a:spcPct val="100000"/>
              </a:lnSpc>
              <a:spcBef>
                <a:spcPct val="0"/>
              </a:spcBef>
              <a:spcAft>
                <a:spcPct val="0"/>
              </a:spcAft>
              <a:buClrTx/>
              <a:buSzTx/>
              <a:buFontTx/>
              <a:buNone/>
              <a:tabLst/>
            </a:pPr>
            <a:r>
              <a:rPr lang="en-US" sz="1000" baseline="0" dirty="0" smtClean="0">
                <a:latin typeface="Arial" pitchFamily="34" charset="0"/>
                <a:cs typeface="Arial" pitchFamily="34" charset="0"/>
              </a:rPr>
              <a:t>Cut</a:t>
            </a:r>
            <a:r>
              <a:rPr lang="en-US" sz="1000" dirty="0" smtClean="0">
                <a:latin typeface="Arial" pitchFamily="34" charset="0"/>
                <a:cs typeface="Arial" pitchFamily="34" charset="0"/>
              </a:rPr>
              <a:t> over was planned on 3/27-03/30 with a 3 day outage.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descr="http://www.clker.com/cliparts/e/3/9/7/1245686792938124914raemi_Check_mark.svg.h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4" y="4606883"/>
            <a:ext cx="204106" cy="18929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clker.com/cliparts/P/L/K/6/8/o/crossmark1-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1884" y="4297302"/>
            <a:ext cx="148631" cy="148631"/>
          </a:xfrm>
          <a:prstGeom prst="rect">
            <a:avLst/>
          </a:prstGeom>
          <a:noFill/>
          <a:extLst>
            <a:ext uri="{909E8E84-426E-40DD-AFC4-6F175D3DCCD1}">
              <a14:hiddenFill xmlns:a14="http://schemas.microsoft.com/office/drawing/2010/main">
                <a:solidFill>
                  <a:srgbClr val="FFFFFF"/>
                </a:solidFill>
              </a14:hiddenFill>
            </a:ext>
          </a:extLst>
        </p:spPr>
      </p:pic>
      <p:sp>
        <p:nvSpPr>
          <p:cNvPr id="72" name="Line Callout 2 (Accent Bar) 71"/>
          <p:cNvSpPr/>
          <p:nvPr/>
        </p:nvSpPr>
        <p:spPr bwMode="auto">
          <a:xfrm>
            <a:off x="2609850" y="5166818"/>
            <a:ext cx="1828800" cy="582387"/>
          </a:xfrm>
          <a:prstGeom prst="accentCallout2">
            <a:avLst>
              <a:gd name="adj1" fmla="val 18750"/>
              <a:gd name="adj2" fmla="val -8333"/>
              <a:gd name="adj3" fmla="val 18750"/>
              <a:gd name="adj4" fmla="val -16667"/>
              <a:gd name="adj5" fmla="val -292588"/>
              <a:gd name="adj6" fmla="val -39997"/>
            </a:avLst>
          </a:prstGeom>
          <a:solidFill>
            <a:srgbClr val="92D050"/>
          </a:solidFill>
          <a:ln w="12700" cap="flat" cmpd="sng" algn="ctr">
            <a:solidFill>
              <a:srgbClr val="333333"/>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000" dirty="0" smtClean="0">
                <a:latin typeface="Arial" pitchFamily="34" charset="0"/>
                <a:cs typeface="Arial" pitchFamily="34" charset="0"/>
              </a:rPr>
              <a:t>NAESB &amp; FTPS available on new Production environment (18:00)</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Flowchart: Process 18"/>
          <p:cNvSpPr/>
          <p:nvPr/>
        </p:nvSpPr>
        <p:spPr bwMode="auto">
          <a:xfrm>
            <a:off x="2073729" y="2921198"/>
            <a:ext cx="3184071" cy="504559"/>
          </a:xfrm>
          <a:prstGeom prst="flowChartProcess">
            <a:avLst/>
          </a:prstGeom>
          <a:solidFill>
            <a:srgbClr val="FF9999"/>
          </a:solidFill>
          <a:ln w="1270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000" dirty="0" smtClean="0">
                <a:latin typeface="Arial" pitchFamily="34" charset="0"/>
                <a:cs typeface="Arial" pitchFamily="34" charset="0"/>
              </a:rPr>
              <a:t>Back-up transfer, restoration, incremental log application on new database. Database forced open with errors. (03/23 5:00–03/27 2:00)</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74" name="Line Callout 2 (Accent Bar) 73"/>
          <p:cNvSpPr/>
          <p:nvPr/>
        </p:nvSpPr>
        <p:spPr bwMode="auto">
          <a:xfrm flipH="1">
            <a:off x="2262188" y="4095652"/>
            <a:ext cx="1547812" cy="582387"/>
          </a:xfrm>
          <a:prstGeom prst="accentCallout2">
            <a:avLst>
              <a:gd name="adj1" fmla="val 18750"/>
              <a:gd name="adj2" fmla="val -8333"/>
              <a:gd name="adj3" fmla="val 18750"/>
              <a:gd name="adj4" fmla="val -16667"/>
              <a:gd name="adj5" fmla="val -101935"/>
              <a:gd name="adj6" fmla="val -17314"/>
            </a:avLst>
          </a:prstGeom>
          <a:solidFill>
            <a:srgbClr val="92D050"/>
          </a:solidFill>
          <a:ln w="12700" cap="flat" cmpd="sng" algn="ctr">
            <a:solidFill>
              <a:srgbClr val="333333"/>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000" dirty="0" smtClean="0">
                <a:latin typeface="Arial" pitchFamily="34" charset="0"/>
                <a:cs typeface="Arial" pitchFamily="34" charset="0"/>
              </a:rPr>
              <a:t>Rebuilt legacy production database server instance (22:00)</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75" name="Oval 74"/>
          <p:cNvSpPr/>
          <p:nvPr/>
        </p:nvSpPr>
        <p:spPr bwMode="auto">
          <a:xfrm>
            <a:off x="4038600" y="3439886"/>
            <a:ext cx="76200" cy="71430"/>
          </a:xfrm>
          <a:prstGeom prst="ellipse">
            <a:avLst/>
          </a:prstGeom>
          <a:solidFill>
            <a:srgbClr val="7030A0"/>
          </a:solidFill>
          <a:ln w="12700" cap="flat" cmpd="sng" algn="ctr">
            <a:solidFill>
              <a:srgbClr val="333333"/>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Line Callout 2 (Accent Bar) 70"/>
          <p:cNvSpPr/>
          <p:nvPr/>
        </p:nvSpPr>
        <p:spPr bwMode="auto">
          <a:xfrm flipH="1">
            <a:off x="2925537" y="1194023"/>
            <a:ext cx="1899557" cy="690241"/>
          </a:xfrm>
          <a:prstGeom prst="accentCallout2">
            <a:avLst>
              <a:gd name="adj1" fmla="val 18750"/>
              <a:gd name="adj2" fmla="val -8333"/>
              <a:gd name="adj3" fmla="val 18750"/>
              <a:gd name="adj4" fmla="val -16667"/>
              <a:gd name="adj5" fmla="val 332876"/>
              <a:gd name="adj6" fmla="val -19004"/>
            </a:avLst>
          </a:prstGeom>
          <a:solidFill>
            <a:srgbClr val="FFC000"/>
          </a:solidFill>
          <a:ln w="12700" cap="flat" cmpd="sng" algn="ctr">
            <a:solidFill>
              <a:srgbClr val="333333"/>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New production database restore failed &amp; could not be made functional due to back-up errors (12:00)</a:t>
            </a:r>
          </a:p>
        </p:txBody>
      </p:sp>
      <p:sp>
        <p:nvSpPr>
          <p:cNvPr id="77" name="Diamond 76"/>
          <p:cNvSpPr/>
          <p:nvPr/>
        </p:nvSpPr>
        <p:spPr bwMode="auto">
          <a:xfrm>
            <a:off x="5279572" y="3383536"/>
            <a:ext cx="97970" cy="145183"/>
          </a:xfrm>
          <a:prstGeom prst="diamond">
            <a:avLst/>
          </a:prstGeom>
          <a:solidFill>
            <a:srgbClr val="CC0000"/>
          </a:solidFill>
          <a:ln w="1270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8" name="Line Callout 2 (Accent Bar) 77"/>
          <p:cNvSpPr/>
          <p:nvPr/>
        </p:nvSpPr>
        <p:spPr bwMode="auto">
          <a:xfrm>
            <a:off x="5874884" y="5398692"/>
            <a:ext cx="1782534" cy="1098097"/>
          </a:xfrm>
          <a:prstGeom prst="accentCallout2">
            <a:avLst>
              <a:gd name="adj1" fmla="val 18750"/>
              <a:gd name="adj2" fmla="val -8333"/>
              <a:gd name="adj3" fmla="val 18750"/>
              <a:gd name="adj4" fmla="val -16667"/>
              <a:gd name="adj5" fmla="val -170570"/>
              <a:gd name="adj6" fmla="val -30493"/>
            </a:avLst>
          </a:prstGeom>
          <a:solidFill>
            <a:srgbClr val="00B0F0"/>
          </a:solidFill>
          <a:ln w="12700" cap="flat" cmpd="sng" algn="ctr">
            <a:solidFill>
              <a:srgbClr val="333333"/>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000" b="1" dirty="0" smtClean="0">
                <a:latin typeface="Arial" pitchFamily="34" charset="0"/>
                <a:cs typeface="Arial" pitchFamily="34" charset="0"/>
              </a:rPr>
              <a:t>Plan Alpha: </a:t>
            </a:r>
            <a:r>
              <a:rPr lang="en-US" sz="1000" dirty="0" smtClean="0">
                <a:latin typeface="Arial" pitchFamily="34" charset="0"/>
                <a:cs typeface="Arial" pitchFamily="34" charset="0"/>
              </a:rPr>
              <a:t>Fix new production data (export &amp; import) </a:t>
            </a:r>
          </a:p>
          <a:p>
            <a:pPr marL="0" marR="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Plan Bravo</a:t>
            </a:r>
            <a:r>
              <a:rPr kumimoji="0" lang="en-US" sz="1000" b="1" i="0" u="none" strike="noStrike" cap="none" normalizeH="0" dirty="0" smtClean="0">
                <a:ln>
                  <a:noFill/>
                </a:ln>
                <a:solidFill>
                  <a:schemeClr val="tx1"/>
                </a:solidFill>
                <a:effectLst/>
                <a:latin typeface="Arial" pitchFamily="34" charset="0"/>
                <a:cs typeface="Arial" pitchFamily="34" charset="0"/>
              </a:rPr>
              <a:t>: </a:t>
            </a:r>
            <a:r>
              <a:rPr kumimoji="0" lang="en-US" sz="1000" b="0" i="0" u="none" strike="noStrike" cap="none" normalizeH="0" dirty="0" smtClean="0">
                <a:ln>
                  <a:noFill/>
                </a:ln>
                <a:solidFill>
                  <a:schemeClr val="tx1"/>
                </a:solidFill>
                <a:effectLst/>
                <a:latin typeface="Arial" pitchFamily="34" charset="0"/>
                <a:cs typeface="Arial" pitchFamily="34" charset="0"/>
              </a:rPr>
              <a:t>Restore legacy production database from tape back-up &amp; use it with new production applications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80" name="Lightning Bolt 79"/>
          <p:cNvSpPr/>
          <p:nvPr/>
        </p:nvSpPr>
        <p:spPr bwMode="auto">
          <a:xfrm>
            <a:off x="5105397" y="3276138"/>
            <a:ext cx="185058" cy="122352"/>
          </a:xfrm>
          <a:prstGeom prst="lightningBolt">
            <a:avLst/>
          </a:prstGeom>
          <a:solidFill>
            <a:srgbClr val="FFC000"/>
          </a:solidFill>
          <a:ln w="12700" cap="flat" cmpd="sng" algn="ctr">
            <a:solidFill>
              <a:srgbClr val="333333"/>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Lightning Bolt 80"/>
          <p:cNvSpPr/>
          <p:nvPr/>
        </p:nvSpPr>
        <p:spPr bwMode="auto">
          <a:xfrm>
            <a:off x="6085114" y="3319431"/>
            <a:ext cx="185058" cy="122352"/>
          </a:xfrm>
          <a:prstGeom prst="lightningBolt">
            <a:avLst/>
          </a:prstGeom>
          <a:solidFill>
            <a:srgbClr val="FFC000"/>
          </a:solidFill>
          <a:ln w="12700" cap="flat" cmpd="sng" algn="ctr">
            <a:solidFill>
              <a:srgbClr val="333333"/>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Flowchart: Process 82"/>
          <p:cNvSpPr/>
          <p:nvPr/>
        </p:nvSpPr>
        <p:spPr bwMode="auto">
          <a:xfrm>
            <a:off x="5306783" y="2681830"/>
            <a:ext cx="5742217" cy="322778"/>
          </a:xfrm>
          <a:prstGeom prst="flowChartProcess">
            <a:avLst/>
          </a:prstGeom>
          <a:solidFill>
            <a:srgbClr val="FF9999"/>
          </a:solidFill>
          <a:ln w="1270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000" b="1" dirty="0" smtClean="0">
                <a:latin typeface="Arial" pitchFamily="34" charset="0"/>
                <a:cs typeface="Arial" pitchFamily="34" charset="0"/>
              </a:rPr>
              <a:t>Plan Alpha</a:t>
            </a:r>
            <a:r>
              <a:rPr lang="en-US" sz="1000" dirty="0" smtClean="0">
                <a:latin typeface="Arial" pitchFamily="34" charset="0"/>
                <a:cs typeface="Arial" pitchFamily="34" charset="0"/>
              </a:rPr>
              <a:t>: Database export to clean up database (failed data pump method, re-initiated with traditional method)  … in progress …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84" name="Line Callout 2 (Accent Bar) 83"/>
          <p:cNvSpPr/>
          <p:nvPr/>
        </p:nvSpPr>
        <p:spPr bwMode="auto">
          <a:xfrm>
            <a:off x="6957333" y="4395984"/>
            <a:ext cx="1782534" cy="609318"/>
          </a:xfrm>
          <a:prstGeom prst="accentCallout2">
            <a:avLst>
              <a:gd name="adj1" fmla="val 18750"/>
              <a:gd name="adj2" fmla="val -8333"/>
              <a:gd name="adj3" fmla="val 18750"/>
              <a:gd name="adj4" fmla="val -16667"/>
              <a:gd name="adj5" fmla="val -154631"/>
              <a:gd name="adj6" fmla="val -64081"/>
            </a:avLst>
          </a:prstGeom>
          <a:solidFill>
            <a:srgbClr val="00B0F0"/>
          </a:solidFill>
          <a:ln w="12700" cap="flat" cmpd="sng" algn="ctr">
            <a:solidFill>
              <a:srgbClr val="333333"/>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000" b="1" dirty="0" smtClean="0">
                <a:latin typeface="Arial" pitchFamily="34" charset="0"/>
                <a:cs typeface="Arial" pitchFamily="34" charset="0"/>
              </a:rPr>
              <a:t>Plan Charlie: </a:t>
            </a:r>
            <a:r>
              <a:rPr lang="en-US" sz="1000" dirty="0" smtClean="0">
                <a:latin typeface="Arial" pitchFamily="34" charset="0"/>
                <a:cs typeface="Arial" pitchFamily="34" charset="0"/>
              </a:rPr>
              <a:t>Sync up legacy DR environment with latest code initiated</a:t>
            </a:r>
          </a:p>
        </p:txBody>
      </p:sp>
      <p:sp>
        <p:nvSpPr>
          <p:cNvPr id="85" name="Oval 84"/>
          <p:cNvSpPr/>
          <p:nvPr/>
        </p:nvSpPr>
        <p:spPr bwMode="auto">
          <a:xfrm>
            <a:off x="5791200" y="3429000"/>
            <a:ext cx="76200" cy="71430"/>
          </a:xfrm>
          <a:prstGeom prst="ellipse">
            <a:avLst/>
          </a:prstGeom>
          <a:solidFill>
            <a:srgbClr val="7030A0"/>
          </a:solidFill>
          <a:ln w="12700" cap="flat" cmpd="sng" algn="ctr">
            <a:solidFill>
              <a:srgbClr val="333333"/>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Line Callout 2 (Accent Bar) 85"/>
          <p:cNvSpPr/>
          <p:nvPr/>
        </p:nvSpPr>
        <p:spPr bwMode="auto">
          <a:xfrm flipH="1">
            <a:off x="7657418" y="1099262"/>
            <a:ext cx="1993448" cy="414475"/>
          </a:xfrm>
          <a:prstGeom prst="accentCallout2">
            <a:avLst>
              <a:gd name="adj1" fmla="val 18750"/>
              <a:gd name="adj2" fmla="val -8333"/>
              <a:gd name="adj3" fmla="val 18750"/>
              <a:gd name="adj4" fmla="val -16667"/>
              <a:gd name="adj5" fmla="val 577652"/>
              <a:gd name="adj6" fmla="val -66414"/>
            </a:avLst>
          </a:prstGeom>
          <a:solidFill>
            <a:srgbClr val="92D050"/>
          </a:solidFill>
          <a:ln w="12700" cap="flat" cmpd="sng" algn="ctr">
            <a:solidFill>
              <a:srgbClr val="333333"/>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000" b="1" dirty="0" smtClean="0">
                <a:latin typeface="Arial" pitchFamily="34" charset="0"/>
                <a:cs typeface="Arial" pitchFamily="34" charset="0"/>
              </a:rPr>
              <a:t>Plan Bravo</a:t>
            </a:r>
            <a:r>
              <a:rPr lang="en-US" sz="1000" dirty="0" smtClean="0">
                <a:latin typeface="Arial" pitchFamily="34" charset="0"/>
                <a:cs typeface="Arial" pitchFamily="34" charset="0"/>
              </a:rPr>
              <a:t>: Validation completion &amp; checkout (14:00)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87" name="Oval 86"/>
          <p:cNvSpPr/>
          <p:nvPr/>
        </p:nvSpPr>
        <p:spPr bwMode="auto">
          <a:xfrm>
            <a:off x="10940142" y="3429000"/>
            <a:ext cx="76200" cy="71430"/>
          </a:xfrm>
          <a:prstGeom prst="ellipse">
            <a:avLst/>
          </a:prstGeom>
          <a:solidFill>
            <a:srgbClr val="7030A0"/>
          </a:solidFill>
          <a:ln w="12700" cap="flat" cmpd="sng" algn="ctr">
            <a:solidFill>
              <a:srgbClr val="333333"/>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8" name="Flowchart: Process 87"/>
          <p:cNvSpPr/>
          <p:nvPr/>
        </p:nvSpPr>
        <p:spPr bwMode="auto">
          <a:xfrm>
            <a:off x="7889419" y="3810000"/>
            <a:ext cx="3769181" cy="322778"/>
          </a:xfrm>
          <a:prstGeom prst="flowChartProcess">
            <a:avLst/>
          </a:prstGeom>
          <a:solidFill>
            <a:srgbClr val="CC9900"/>
          </a:solidFill>
          <a:ln w="1270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000" b="1" dirty="0" smtClean="0">
                <a:latin typeface="Arial" pitchFamily="34" charset="0"/>
                <a:cs typeface="Arial" pitchFamily="34" charset="0"/>
              </a:rPr>
              <a:t>Plan Delta</a:t>
            </a:r>
            <a:r>
              <a:rPr lang="en-US" sz="1000" dirty="0" smtClean="0">
                <a:latin typeface="Arial" pitchFamily="34" charset="0"/>
                <a:cs typeface="Arial" pitchFamily="34" charset="0"/>
              </a:rPr>
              <a:t>: New DR database sync-up … in progress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89" name="Oval 88"/>
          <p:cNvSpPr/>
          <p:nvPr/>
        </p:nvSpPr>
        <p:spPr bwMode="auto">
          <a:xfrm>
            <a:off x="11506200" y="3429000"/>
            <a:ext cx="76200" cy="71430"/>
          </a:xfrm>
          <a:prstGeom prst="ellipse">
            <a:avLst/>
          </a:prstGeom>
          <a:solidFill>
            <a:srgbClr val="7030A0"/>
          </a:solidFill>
          <a:ln w="12700" cap="flat" cmpd="sng" algn="ctr">
            <a:solidFill>
              <a:srgbClr val="333333"/>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Flowchart: Terminator 22"/>
          <p:cNvSpPr/>
          <p:nvPr/>
        </p:nvSpPr>
        <p:spPr bwMode="auto">
          <a:xfrm>
            <a:off x="10676168" y="2063065"/>
            <a:ext cx="1202863" cy="322778"/>
          </a:xfrm>
          <a:prstGeom prst="flowChartTerminator">
            <a:avLst/>
          </a:prstGeom>
          <a:solidFill>
            <a:srgbClr val="92D050"/>
          </a:solidFill>
          <a:ln w="12700" cap="flat" cmpd="sng" algn="ctr">
            <a:solidFill>
              <a:srgbClr val="333333"/>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Arial" pitchFamily="34" charset="0"/>
              </a:rPr>
              <a:t>Restoration</a:t>
            </a:r>
          </a:p>
        </p:txBody>
      </p:sp>
      <p:cxnSp>
        <p:nvCxnSpPr>
          <p:cNvPr id="25" name="Straight Connector 24"/>
          <p:cNvCxnSpPr>
            <a:stCxn id="23" idx="2"/>
            <a:endCxn id="89" idx="5"/>
          </p:cNvCxnSpPr>
          <p:nvPr/>
        </p:nvCxnSpPr>
        <p:spPr bwMode="auto">
          <a:xfrm>
            <a:off x="11277600" y="2385843"/>
            <a:ext cx="293641" cy="1104126"/>
          </a:xfrm>
          <a:prstGeom prst="line">
            <a:avLst/>
          </a:pr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93" name="Flowchart: Alternate Process 92"/>
          <p:cNvSpPr/>
          <p:nvPr/>
        </p:nvSpPr>
        <p:spPr bwMode="auto">
          <a:xfrm>
            <a:off x="9731827" y="4168916"/>
            <a:ext cx="1926773" cy="784084"/>
          </a:xfrm>
          <a:prstGeom prst="flowChartAlternateProcess">
            <a:avLst/>
          </a:prstGeom>
          <a:solidFill>
            <a:schemeClr val="bg1">
              <a:lumMod val="95000"/>
            </a:schemeClr>
          </a:solidFill>
          <a:ln w="12700"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Plan Delta continues as a failover</a:t>
            </a:r>
            <a:r>
              <a:rPr kumimoji="0" lang="en-US" sz="1000" b="0" i="0" u="none" strike="noStrike" cap="none" normalizeH="0" dirty="0" smtClean="0">
                <a:ln>
                  <a:noFill/>
                </a:ln>
                <a:solidFill>
                  <a:schemeClr val="tx1"/>
                </a:solidFill>
                <a:effectLst/>
                <a:latin typeface="Arial" pitchFamily="34" charset="0"/>
                <a:cs typeface="Arial" pitchFamily="34" charset="0"/>
              </a:rPr>
              <a:t> option until the migration to new environments is completed</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94" name="Lightning Bolt 93"/>
          <p:cNvSpPr/>
          <p:nvPr/>
        </p:nvSpPr>
        <p:spPr bwMode="auto">
          <a:xfrm>
            <a:off x="10014858" y="5886565"/>
            <a:ext cx="185058" cy="122352"/>
          </a:xfrm>
          <a:prstGeom prst="lightningBolt">
            <a:avLst/>
          </a:prstGeom>
          <a:solidFill>
            <a:srgbClr val="FFC000"/>
          </a:solidFill>
          <a:ln w="12700" cap="flat" cmpd="sng" algn="ctr">
            <a:solidFill>
              <a:srgbClr val="333333"/>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TextBox 26"/>
          <p:cNvSpPr txBox="1"/>
          <p:nvPr/>
        </p:nvSpPr>
        <p:spPr>
          <a:xfrm>
            <a:off x="10252981" y="5844570"/>
            <a:ext cx="1405619" cy="784830"/>
          </a:xfrm>
          <a:prstGeom prst="rect">
            <a:avLst/>
          </a:prstGeom>
          <a:noFill/>
        </p:spPr>
        <p:txBody>
          <a:bodyPr wrap="square" rtlCol="0">
            <a:spAutoFit/>
          </a:bodyPr>
          <a:lstStyle/>
          <a:p>
            <a:r>
              <a:rPr lang="en-US" sz="900" dirty="0" smtClean="0"/>
              <a:t>Incidents / issues</a:t>
            </a:r>
          </a:p>
          <a:p>
            <a:endParaRPr lang="en-US" sz="900" dirty="0" smtClean="0"/>
          </a:p>
          <a:p>
            <a:r>
              <a:rPr lang="en-US" sz="900" dirty="0" smtClean="0"/>
              <a:t>Decisions</a:t>
            </a:r>
          </a:p>
          <a:p>
            <a:endParaRPr lang="en-US" sz="900" dirty="0" smtClean="0"/>
          </a:p>
          <a:p>
            <a:r>
              <a:rPr lang="en-US" sz="900" dirty="0" smtClean="0"/>
              <a:t>Accomplishments</a:t>
            </a:r>
            <a:endParaRPr lang="en-US" sz="900" dirty="0"/>
          </a:p>
        </p:txBody>
      </p:sp>
      <p:sp>
        <p:nvSpPr>
          <p:cNvPr id="96" name="Diamond 95"/>
          <p:cNvSpPr/>
          <p:nvPr/>
        </p:nvSpPr>
        <p:spPr bwMode="auto">
          <a:xfrm>
            <a:off x="10076768" y="6146232"/>
            <a:ext cx="97970" cy="145183"/>
          </a:xfrm>
          <a:prstGeom prst="diamond">
            <a:avLst/>
          </a:prstGeom>
          <a:solidFill>
            <a:srgbClr val="CC0000"/>
          </a:solidFill>
          <a:ln w="1270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7" name="Oval 96"/>
          <p:cNvSpPr/>
          <p:nvPr/>
        </p:nvSpPr>
        <p:spPr bwMode="auto">
          <a:xfrm>
            <a:off x="10091060" y="6477003"/>
            <a:ext cx="76200" cy="71430"/>
          </a:xfrm>
          <a:prstGeom prst="ellipse">
            <a:avLst/>
          </a:prstGeom>
          <a:solidFill>
            <a:srgbClr val="7030A0"/>
          </a:solidFill>
          <a:ln w="12700" cap="flat" cmpd="sng" algn="ctr">
            <a:solidFill>
              <a:srgbClr val="333333"/>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98" name="Picture 2" descr="http://www.clker.com/cliparts/e/3/9/7/1245686792938124914raemi_Check_mark.svg.h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3922" y="5889172"/>
            <a:ext cx="204106" cy="189298"/>
          </a:xfrm>
          <a:prstGeom prst="rect">
            <a:avLst/>
          </a:prstGeom>
          <a:noFill/>
          <a:extLst>
            <a:ext uri="{909E8E84-426E-40DD-AFC4-6F175D3DCCD1}">
              <a14:hiddenFill xmlns:a14="http://schemas.microsoft.com/office/drawing/2010/main">
                <a:solidFill>
                  <a:srgbClr val="FFFFFF"/>
                </a:solidFill>
              </a14:hiddenFill>
            </a:ext>
          </a:extLst>
        </p:spPr>
      </p:pic>
      <p:pic>
        <p:nvPicPr>
          <p:cNvPr id="99" name="Picture 6" descr="http://www.clker.com/cliparts/P/L/K/6/8/o/crossmark1-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883017" y="4476310"/>
            <a:ext cx="148631" cy="148631"/>
          </a:xfrm>
          <a:prstGeom prst="rect">
            <a:avLst/>
          </a:prstGeom>
          <a:noFill/>
          <a:extLst>
            <a:ext uri="{909E8E84-426E-40DD-AFC4-6F175D3DCCD1}">
              <a14:hiddenFill xmlns:a14="http://schemas.microsoft.com/office/drawing/2010/main">
                <a:solidFill>
                  <a:srgbClr val="FFFFFF"/>
                </a:solidFill>
              </a14:hiddenFill>
            </a:ext>
          </a:extLst>
        </p:spPr>
      </p:pic>
      <p:sp>
        <p:nvSpPr>
          <p:cNvPr id="102" name="Flowchart: Alternate Process 101"/>
          <p:cNvSpPr/>
          <p:nvPr/>
        </p:nvSpPr>
        <p:spPr bwMode="auto">
          <a:xfrm>
            <a:off x="7695513" y="5378637"/>
            <a:ext cx="1926773" cy="1098365"/>
          </a:xfrm>
          <a:prstGeom prst="flowChartAlternateProcess">
            <a:avLst/>
          </a:prstGeom>
          <a:solidFill>
            <a:schemeClr val="bg1">
              <a:lumMod val="95000"/>
            </a:schemeClr>
          </a:solidFill>
          <a:ln w="12700"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Plan Bravo was</a:t>
            </a:r>
            <a:r>
              <a:rPr kumimoji="0" lang="en-US" sz="1000" b="0" i="0" u="none" strike="noStrike" cap="none" normalizeH="0" dirty="0" smtClean="0">
                <a:ln>
                  <a:noFill/>
                </a:ln>
                <a:solidFill>
                  <a:schemeClr val="tx1"/>
                </a:solidFill>
                <a:effectLst/>
                <a:latin typeface="Arial" pitchFamily="34" charset="0"/>
                <a:cs typeface="Arial" pitchFamily="34" charset="0"/>
              </a:rPr>
              <a:t> considered as most favorable and expeditious option. Plan Alpha and Plan Charlie are ver</a:t>
            </a:r>
            <a:r>
              <a:rPr lang="en-US" sz="1000" dirty="0" smtClean="0">
                <a:latin typeface="Arial" pitchFamily="34" charset="0"/>
                <a:cs typeface="Arial" pitchFamily="34" charset="0"/>
              </a:rPr>
              <a:t>y long time consuming plans.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3" name="Picture 2" descr="http://www.clker.com/cliparts/e/3/9/7/1245686792938124914raemi_Check_mark.svg.h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1037" y="3891354"/>
            <a:ext cx="204106" cy="189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7392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S&amp;C-2010">
  <a:themeElements>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S&amp;C-2010">
  <a:themeElements>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7_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7_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7_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22895</TotalTime>
  <Words>719</Words>
  <Application>Microsoft Office PowerPoint</Application>
  <PresentationFormat>Custom</PresentationFormat>
  <Paragraphs>105</Paragraphs>
  <Slides>4</Slides>
  <Notes>0</Notes>
  <HiddenSlides>0</HiddenSlides>
  <MMClips>0</MMClips>
  <ScaleCrop>false</ScaleCrop>
  <HeadingPairs>
    <vt:vector size="4" baseType="variant">
      <vt:variant>
        <vt:lpstr>Theme</vt:lpstr>
      </vt:variant>
      <vt:variant>
        <vt:i4>3</vt:i4>
      </vt:variant>
      <vt:variant>
        <vt:lpstr>Slide Titles</vt:lpstr>
      </vt:variant>
      <vt:variant>
        <vt:i4>4</vt:i4>
      </vt:variant>
    </vt:vector>
  </HeadingPairs>
  <TitlesOfParts>
    <vt:vector size="7" baseType="lpstr">
      <vt:lpstr>S&amp;C-2010</vt:lpstr>
      <vt:lpstr>Custom Design</vt:lpstr>
      <vt:lpstr>7_S&amp;C-2010</vt:lpstr>
      <vt:lpstr>SMT Critical Situation Update </vt:lpstr>
      <vt:lpstr>Plans Alpha and Bravo</vt:lpstr>
      <vt:lpstr>Plans Charlie and Delta</vt:lpstr>
      <vt:lpstr>Timeline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SMT Usability</dc:title>
  <dc:creator>akhandu</dc:creator>
  <cp:lastModifiedBy>Roberts, Bobby</cp:lastModifiedBy>
  <cp:revision>757</cp:revision>
  <cp:lastPrinted>2014-05-01T16:40:31Z</cp:lastPrinted>
  <dcterms:modified xsi:type="dcterms:W3CDTF">2015-04-07T11:52:15Z</dcterms:modified>
</cp:coreProperties>
</file>