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0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fan, Nick" initials="SN" lastIdx="1" clrIdx="0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Solar_RFP\Analysis\Day_Ahead_SixHour_030915_03301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Sheet2!$C$11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Sheet2!$B$12:$B$13</c:f>
              <c:strCache>
                <c:ptCount val="2"/>
                <c:pt idx="0">
                  <c:v>Day Ahead</c:v>
                </c:pt>
                <c:pt idx="1">
                  <c:v>Short Term Composite</c:v>
                </c:pt>
              </c:strCache>
            </c:strRef>
          </c:cat>
          <c:val>
            <c:numRef>
              <c:f>Sheet2!$C$12:$C$13</c:f>
              <c:numCache>
                <c:formatCode>0.00%</c:formatCode>
                <c:ptCount val="2"/>
                <c:pt idx="0">
                  <c:v>0.12871126776496683</c:v>
                </c:pt>
                <c:pt idx="1">
                  <c:v>0.12845272205382319</c:v>
                </c:pt>
              </c:numCache>
            </c:numRef>
          </c:val>
        </c:ser>
        <c:ser>
          <c:idx val="1"/>
          <c:order val="1"/>
          <c:tx>
            <c:strRef>
              <c:f>Sheet2!$D$11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Sheet2!$B$12:$B$13</c:f>
              <c:strCache>
                <c:ptCount val="2"/>
                <c:pt idx="0">
                  <c:v>Day Ahead</c:v>
                </c:pt>
                <c:pt idx="1">
                  <c:v>Short Term Composite</c:v>
                </c:pt>
              </c:strCache>
            </c:strRef>
          </c:cat>
          <c:val>
            <c:numRef>
              <c:f>Sheet2!$D$12:$D$13</c:f>
              <c:numCache>
                <c:formatCode>0.00%</c:formatCode>
                <c:ptCount val="2"/>
                <c:pt idx="0">
                  <c:v>0.10640753367070899</c:v>
                </c:pt>
                <c:pt idx="1">
                  <c:v>7.7448653748722979E-2</c:v>
                </c:pt>
              </c:numCache>
            </c:numRef>
          </c:val>
        </c:ser>
        <c:ser>
          <c:idx val="2"/>
          <c:order val="2"/>
          <c:tx>
            <c:strRef>
              <c:f>Sheet2!$E$11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Sheet2!$B$12:$B$13</c:f>
              <c:strCache>
                <c:ptCount val="2"/>
                <c:pt idx="0">
                  <c:v>Day Ahead</c:v>
                </c:pt>
                <c:pt idx="1">
                  <c:v>Short Term Composite</c:v>
                </c:pt>
              </c:strCache>
            </c:strRef>
          </c:cat>
          <c:val>
            <c:numRef>
              <c:f>Sheet2!$E$12:$E$13</c:f>
              <c:numCache>
                <c:formatCode>0.00%</c:formatCode>
                <c:ptCount val="2"/>
                <c:pt idx="0">
                  <c:v>0.11711391591999502</c:v>
                </c:pt>
                <c:pt idx="1">
                  <c:v>0.11110252839172936</c:v>
                </c:pt>
              </c:numCache>
            </c:numRef>
          </c:val>
        </c:ser>
        <c:ser>
          <c:idx val="3"/>
          <c:order val="3"/>
          <c:tx>
            <c:strRef>
              <c:f>Sheet2!$F$11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Sheet2!$B$12:$B$13</c:f>
              <c:strCache>
                <c:ptCount val="2"/>
                <c:pt idx="0">
                  <c:v>Day Ahead</c:v>
                </c:pt>
                <c:pt idx="1">
                  <c:v>Short Term Composite</c:v>
                </c:pt>
              </c:strCache>
            </c:strRef>
          </c:cat>
          <c:val>
            <c:numRef>
              <c:f>Sheet2!$F$12:$F$13</c:f>
              <c:numCache>
                <c:formatCode>0.00%</c:formatCode>
                <c:ptCount val="2"/>
                <c:pt idx="0">
                  <c:v>0.185024872342334</c:v>
                </c:pt>
                <c:pt idx="1">
                  <c:v>0.10642620522607824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53304"/>
        <c:axId val="8156440"/>
      </c:barChart>
      <c:catAx>
        <c:axId val="8153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56440"/>
        <c:crosses val="autoZero"/>
        <c:auto val="1"/>
        <c:lblAlgn val="ctr"/>
        <c:lblOffset val="100"/>
        <c:noMultiLvlLbl val="0"/>
      </c:catAx>
      <c:valAx>
        <c:axId val="8156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53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20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1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55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07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61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2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67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41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1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7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63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15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7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6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5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4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64654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376445"/>
              <a:ext cx="12192000" cy="849595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513189"/>
              <a:ext cx="11277600" cy="4887116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458371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672" y="1678193"/>
            <a:ext cx="9968657" cy="4341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9D0ECB5-9D1A-4BD9-ABFB-D4470F1239A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352540" y="0"/>
            <a:ext cx="771072" cy="1159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0460D40-79F6-42C3-8DB5-A18BD17FF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7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Solar RFP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Nick Steffan, ERCOT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RFP Quick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Four vendors chosen to participate</a:t>
            </a:r>
          </a:p>
          <a:p>
            <a:pPr lvl="1"/>
            <a:r>
              <a:rPr lang="en-US" b="1" dirty="0" smtClean="0"/>
              <a:t>AWS </a:t>
            </a:r>
            <a:r>
              <a:rPr lang="en-US" b="1" dirty="0" err="1" smtClean="0"/>
              <a:t>Truepower</a:t>
            </a:r>
            <a:r>
              <a:rPr lang="en-US" b="1" dirty="0" smtClean="0"/>
              <a:t>, WEPROG, MDA International and DNVGL</a:t>
            </a:r>
          </a:p>
          <a:p>
            <a:r>
              <a:rPr lang="en-US" sz="2000" b="1" dirty="0" smtClean="0"/>
              <a:t>Currently mid-way through phase 1 of the RFP.</a:t>
            </a:r>
            <a:endParaRPr lang="en-US" sz="2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059749"/>
            <a:ext cx="10058400" cy="326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MAEP for </a:t>
            </a:r>
            <a:r>
              <a:rPr lang="en-US" dirty="0" smtClean="0"/>
              <a:t>Each </a:t>
            </a:r>
            <a:r>
              <a:rPr lang="en-US" dirty="0"/>
              <a:t>S</a:t>
            </a:r>
            <a:r>
              <a:rPr lang="en-US" dirty="0" smtClean="0"/>
              <a:t>olar Vendor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049660"/>
              </p:ext>
            </p:extLst>
          </p:nvPr>
        </p:nvGraphicFramePr>
        <p:xfrm>
          <a:off x="1066800" y="1609859"/>
          <a:ext cx="10058400" cy="5035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75443" y="2034862"/>
            <a:ext cx="224092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Tested from 3/9/15 to 3/30/15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9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Chart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232751"/>
              </p:ext>
            </p:extLst>
          </p:nvPr>
        </p:nvGraphicFramePr>
        <p:xfrm>
          <a:off x="1752601" y="2509760"/>
          <a:ext cx="8686798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4170"/>
                <a:gridCol w="1445657"/>
                <a:gridCol w="1445657"/>
                <a:gridCol w="1445657"/>
                <a:gridCol w="1445657"/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Day </a:t>
                      </a:r>
                      <a:r>
                        <a:rPr lang="en-US" sz="1600" b="1" u="none" strike="noStrike" dirty="0" smtClean="0">
                          <a:effectLst/>
                        </a:rPr>
                        <a:t>Ahead Rank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Short </a:t>
                      </a:r>
                      <a:r>
                        <a:rPr lang="en-US" sz="1600" b="1" u="none" strike="noStrike" dirty="0" smtClean="0">
                          <a:effectLst/>
                        </a:rPr>
                        <a:t>Term Rank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Percent Over First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Place – Day Ahead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20.96%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--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10.06%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73.88%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Percent Over First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Place </a:t>
                      </a:r>
                      <a:r>
                        <a:rPr lang="en-US" sz="1600" b="1" u="none" strike="noStrike" dirty="0" smtClean="0">
                          <a:effectLst/>
                        </a:rPr>
                        <a:t>– Short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 Term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63.10%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--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43.00%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37.77%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10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067" y="3075518"/>
            <a:ext cx="8761413" cy="706964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Questions?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4">
      <a:dk1>
        <a:srgbClr val="292934"/>
      </a:dk1>
      <a:lt1>
        <a:srgbClr val="FFFFFF"/>
      </a:lt1>
      <a:dk2>
        <a:srgbClr val="001D58"/>
      </a:dk2>
      <a:lt2>
        <a:srgbClr val="F3F2DC"/>
      </a:lt2>
      <a:accent1>
        <a:srgbClr val="2A605B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2973</TotalTime>
  <Words>94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Solar RFP Update</vt:lpstr>
      <vt:lpstr>Solar RFP Quick Facts</vt:lpstr>
      <vt:lpstr>MAEP for Each Solar Vendor</vt:lpstr>
      <vt:lpstr>Summary Chart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RFP Update</dc:title>
  <dc:creator>Steffan, Nick</dc:creator>
  <cp:lastModifiedBy>Steffan, Nick</cp:lastModifiedBy>
  <cp:revision>11</cp:revision>
  <dcterms:created xsi:type="dcterms:W3CDTF">2015-04-06T19:25:19Z</dcterms:created>
  <dcterms:modified xsi:type="dcterms:W3CDTF">2015-04-08T20:59:04Z</dcterms:modified>
</cp:coreProperties>
</file>