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tiff" ContentType="image/tiff"/>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357" r:id="rId3"/>
    <p:sldId id="323" r:id="rId4"/>
    <p:sldId id="360" r:id="rId5"/>
    <p:sldId id="324" r:id="rId6"/>
    <p:sldId id="328" r:id="rId7"/>
    <p:sldId id="332" r:id="rId8"/>
    <p:sldId id="327" r:id="rId9"/>
    <p:sldId id="326" r:id="rId10"/>
    <p:sldId id="362" r:id="rId11"/>
    <p:sldId id="367" r:id="rId12"/>
    <p:sldId id="363" r:id="rId13"/>
    <p:sldId id="364" r:id="rId14"/>
    <p:sldId id="365" r:id="rId15"/>
    <p:sldId id="366" r:id="rId16"/>
    <p:sldId id="368" r:id="rId17"/>
    <p:sldId id="369" r:id="rId18"/>
    <p:sldId id="377" r:id="rId19"/>
    <p:sldId id="370" r:id="rId20"/>
    <p:sldId id="371" r:id="rId21"/>
    <p:sldId id="372" r:id="rId22"/>
    <p:sldId id="378" r:id="rId23"/>
    <p:sldId id="373" r:id="rId24"/>
    <p:sldId id="374" r:id="rId25"/>
    <p:sldId id="375" r:id="rId26"/>
    <p:sldId id="379" r:id="rId27"/>
    <p:sldId id="380" r:id="rId28"/>
    <p:sldId id="381" r:id="rId29"/>
    <p:sldId id="382" r:id="rId30"/>
    <p:sldId id="383" r:id="rId31"/>
    <p:sldId id="384" r:id="rId32"/>
    <p:sldId id="376" r:id="rId33"/>
    <p:sldId id="35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525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37" autoAdjust="0"/>
    <p:restoredTop sz="95583" autoAdjust="0"/>
  </p:normalViewPr>
  <p:slideViewPr>
    <p:cSldViewPr>
      <p:cViewPr>
        <p:scale>
          <a:sx n="100" d="100"/>
          <a:sy n="100" d="100"/>
        </p:scale>
        <p:origin x="-1788" y="-438"/>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2" d="100"/>
          <a:sy n="92" d="100"/>
        </p:scale>
        <p:origin x="-357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253CA4-D429-480B-9C8F-AF39EA14777B}" type="datetimeFigureOut">
              <a:rPr lang="en-US" smtClean="0"/>
              <a:pPr/>
              <a:t>4/6/2015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F04021-AD71-46BA-87E5-AAEAE180DB2E}"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F38DB8-4BFA-48CA-95DF-24D4AF676A74}" type="datetimeFigureOut">
              <a:rPr lang="en-US" smtClean="0"/>
              <a:pPr/>
              <a:t>4/6/2015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7BADA1-E57B-4C79-93AB-171FC5C1963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7BADA1-E57B-4C79-93AB-171FC5C1963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a:lstStyle/>
          <a:p>
            <a:fld id="{928934C9-D3C5-49B9-BFAD-70FE61990274}" type="slidenum">
              <a:rPr lang="en-US" altLang="en-US">
                <a:latin typeface="Times New Roman" pitchFamily="18" charset="0"/>
              </a:rPr>
              <a:pPr/>
              <a:t>16</a:t>
            </a:fld>
            <a:endParaRPr lang="en-US" altLang="en-US">
              <a:latin typeface="Times New Roman" pitchFamily="18"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a:lstStyle/>
          <a:p>
            <a:fld id="{B95804EC-A3A5-473A-BDF6-3DE13241C24C}" type="slidenum">
              <a:rPr lang="en-US" altLang="en-US"/>
              <a:pPr/>
              <a:t>17</a:t>
            </a:fld>
            <a:endParaRPr lang="en-US" altLang="en-US"/>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t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a:lstStyle/>
          <a:p>
            <a:fld id="{B95804EC-A3A5-473A-BDF6-3DE13241C24C}" type="slidenum">
              <a:rPr lang="en-US" altLang="en-US"/>
              <a:pPr/>
              <a:t>18</a:t>
            </a:fld>
            <a:endParaRPr lang="en-US" altLang="en-US"/>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t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a:lstStyle/>
          <a:p>
            <a:fld id="{4CAAEE15-830E-4126-A6E6-E42D9192D3E2}" type="slidenum">
              <a:rPr lang="en-US" altLang="en-US"/>
              <a:pPr/>
              <a:t>19</a:t>
            </a:fld>
            <a:endParaRPr lang="en-US" altLang="en-US"/>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Demand Reduction during August 2014. The figure shows the battery providing peak reduction/demand shaving. </a:t>
            </a:r>
            <a:r>
              <a:rPr lang="en-US" sz="1200" kern="1200" dirty="0" err="1" smtClean="0">
                <a:solidFill>
                  <a:schemeClr val="tx1"/>
                </a:solidFill>
                <a:latin typeface="+mn-lt"/>
                <a:ea typeface="+mn-ea"/>
                <a:cs typeface="+mn-cs"/>
              </a:rPr>
              <a:t>Younicos</a:t>
            </a:r>
            <a:r>
              <a:rPr lang="en-US" sz="1200" kern="1200" dirty="0" smtClean="0">
                <a:solidFill>
                  <a:schemeClr val="tx1"/>
                </a:solidFill>
                <a:latin typeface="+mn-lt"/>
                <a:ea typeface="+mn-ea"/>
                <a:cs typeface="+mn-cs"/>
              </a:rPr>
              <a:t> charged the battery to 90% SOC and discharged the battery at 1000 KW for 53 minutes or when the SOC reached 10%.</a:t>
            </a:r>
          </a:p>
          <a:p>
            <a:pPr lvl="1"/>
            <a:endParaRPr lang="en-US" altLang="en-US"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a:lstStyle/>
          <a:p>
            <a:fld id="{55993A0C-AA3D-4A47-B237-0966D2731FA7}" type="slidenum">
              <a:rPr lang="en-US" altLang="en-US"/>
              <a:pPr/>
              <a:t>20</a:t>
            </a:fld>
            <a:endParaRPr lang="en-US" altLang="en-US"/>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the frequency went below 60 Hz, the battery automatically ramped up to supply the required power and met the demand. In the figure below, which demonstrates the responsiveness of the BESS, the black line is frequency (dead band is set to 59.70 Hz), the orange line is system state of charge, and the blue line is kilowatt (kW) output (with a maximum setting at 400 kW). </a:t>
            </a:r>
          </a:p>
          <a:p>
            <a:pPr lvl="1"/>
            <a:endParaRPr lang="en-US" altLang="en-US" dirty="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6670B602-6078-4E20-BEEF-96DEF9856E29}" type="slidenum">
              <a:rPr lang="en-US" altLang="en-US">
                <a:latin typeface="Times New Roman" pitchFamily="18" charset="0"/>
              </a:rPr>
              <a:pPr/>
              <a:t>21</a:t>
            </a:fld>
            <a:endParaRPr lang="en-US" altLang="en-US">
              <a:latin typeface="Times New Roman" pitchFamily="18"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6670B602-6078-4E20-BEEF-96DEF9856E29}" type="slidenum">
              <a:rPr lang="en-US" altLang="en-US">
                <a:latin typeface="Times New Roman" pitchFamily="18" charset="0"/>
              </a:rPr>
              <a:pPr/>
              <a:t>22</a:t>
            </a:fld>
            <a:endParaRPr lang="en-US" altLang="en-US">
              <a:latin typeface="Times New Roman" pitchFamily="18"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battery was ramped to an SOC of 50%. It was charged at a rate of 250 kW for 15 minutes, or until reaching 50% SOC. Then charge rate was increased to 500 kW for 15 minutes, or until reaching 50% SOC. Later it was the charged to 750 kW and 1000 kW for 15 minutes, or until 50% SOC.</a:t>
            </a:r>
          </a:p>
          <a:p>
            <a:pPr lvl="1"/>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fld id="{542DB618-2EEC-4D41-A673-2EAA97B33233}" type="slidenum">
              <a:rPr lang="en-US" altLang="en-US">
                <a:latin typeface="Times New Roman" pitchFamily="18" charset="0"/>
              </a:rPr>
              <a:pPr/>
              <a:t>23</a:t>
            </a:fld>
            <a:endParaRPr lang="en-US" altLang="en-US">
              <a:latin typeface="Times New Roman" pitchFamily="18"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B1FF35AF-8DF5-47C5-8ACC-77384FF8155B}" type="slidenum">
              <a:rPr lang="en-US" altLang="en-US">
                <a:latin typeface="Times New Roman" pitchFamily="18" charset="0"/>
              </a:rPr>
              <a:pPr/>
              <a:t>24</a:t>
            </a:fld>
            <a:endParaRPr lang="en-US" altLang="en-US">
              <a:latin typeface="Times New Roman" pitchFamily="18"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err="1" smtClean="0"/>
              <a:t>Younicos</a:t>
            </a:r>
            <a:r>
              <a:rPr lang="en-US" altLang="en-US" dirty="0" smtClean="0"/>
              <a:t> has updated the BESS Monitoring System to respond to an ERCOT FRRS simulated signal. They reviewed their “No Trees Project” and found a day that had good power fluctuations (charge &amp; discharge). They scaled this back to fit the 1 MWH system we have to work with.</a:t>
            </a:r>
          </a:p>
          <a:p>
            <a:r>
              <a:rPr lang="en-US" altLang="en-US" dirty="0" smtClean="0"/>
              <a:t> </a:t>
            </a:r>
          </a:p>
          <a:p>
            <a:r>
              <a:rPr lang="en-US" altLang="en-US" dirty="0" err="1" smtClean="0"/>
              <a:t>Younicos</a:t>
            </a:r>
            <a:r>
              <a:rPr lang="en-US" altLang="en-US" dirty="0" smtClean="0"/>
              <a:t> charged the battery this morning at 5:30 CST to approx. 50% SOC. At approx. 8:30 CST the battery system began responding to the simulated FRRS ERCOT signal. We will run this test through the remainder of the day.</a:t>
            </a:r>
          </a:p>
          <a:p>
            <a:pPr lvl="1"/>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a:lstStyle/>
          <a:p>
            <a:fld id="{498592DB-E8DD-4DC1-A2E9-48B9DA4A06B5}" type="slidenum">
              <a:rPr lang="en-US" altLang="en-US">
                <a:latin typeface="Times New Roman" pitchFamily="18" charset="0"/>
              </a:rPr>
              <a:pPr/>
              <a:t>25</a:t>
            </a:fld>
            <a:endParaRPr lang="en-US" altLang="en-US">
              <a:latin typeface="Times New Roman" pitchFamily="18"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And our newest </a:t>
            </a:r>
            <a:r>
              <a:rPr lang="en-US" i="1" dirty="0" smtClean="0"/>
              <a:t>Affiliated Participants</a:t>
            </a:r>
            <a:r>
              <a:rPr lang="en-US" i="1" baseline="0" dirty="0" smtClean="0"/>
              <a:t> for </a:t>
            </a:r>
            <a:r>
              <a:rPr lang="en-US" baseline="0" dirty="0" smtClean="0"/>
              <a:t>2013 </a:t>
            </a:r>
            <a:r>
              <a:rPr lang="en-US" i="1" baseline="0" dirty="0" smtClean="0"/>
              <a:t>- </a:t>
            </a:r>
            <a:r>
              <a:rPr lang="en-US" dirty="0" smtClean="0"/>
              <a:t>Intel/McAfee</a:t>
            </a:r>
            <a:endParaRPr lang="en-US" i="1" dirty="0" smtClean="0"/>
          </a:p>
          <a:p>
            <a:endParaRPr lang="en-US" dirty="0"/>
          </a:p>
        </p:txBody>
      </p:sp>
      <p:sp>
        <p:nvSpPr>
          <p:cNvPr id="4" name="Slide Number Placeholder 3"/>
          <p:cNvSpPr>
            <a:spLocks noGrp="1"/>
          </p:cNvSpPr>
          <p:nvPr>
            <p:ph type="sldNum" sz="quarter" idx="10"/>
          </p:nvPr>
        </p:nvSpPr>
        <p:spPr/>
        <p:txBody>
          <a:bodyPr/>
          <a:lstStyle/>
          <a:p>
            <a:fld id="{5E7BADA1-E57B-4C79-93AB-171FC5C19639}"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a:lstStyle/>
          <a:p>
            <a:fld id="{498592DB-E8DD-4DC1-A2E9-48B9DA4A06B5}" type="slidenum">
              <a:rPr lang="en-US" altLang="en-US">
                <a:latin typeface="Times New Roman" pitchFamily="18" charset="0"/>
              </a:rPr>
              <a:pPr/>
              <a:t>26</a:t>
            </a:fld>
            <a:endParaRPr lang="en-US" altLang="en-US">
              <a:latin typeface="Times New Roman" pitchFamily="18"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a:lstStyle/>
          <a:p>
            <a:fld id="{498592DB-E8DD-4DC1-A2E9-48B9DA4A06B5}" type="slidenum">
              <a:rPr lang="en-US" altLang="en-US">
                <a:latin typeface="Times New Roman" pitchFamily="18" charset="0"/>
              </a:rPr>
              <a:pPr/>
              <a:t>27</a:t>
            </a:fld>
            <a:endParaRPr lang="en-US" altLang="en-US">
              <a:latin typeface="Times New Roman" pitchFamily="18"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a:lstStyle/>
          <a:p>
            <a:fld id="{498592DB-E8DD-4DC1-A2E9-48B9DA4A06B5}" type="slidenum">
              <a:rPr lang="en-US" altLang="en-US">
                <a:latin typeface="Times New Roman" pitchFamily="18" charset="0"/>
              </a:rPr>
              <a:pPr/>
              <a:t>28</a:t>
            </a:fld>
            <a:endParaRPr lang="en-US" altLang="en-US">
              <a:latin typeface="Times New Roman" pitchFamily="18"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a:lstStyle/>
          <a:p>
            <a:fld id="{498592DB-E8DD-4DC1-A2E9-48B9DA4A06B5}" type="slidenum">
              <a:rPr lang="en-US" altLang="en-US">
                <a:latin typeface="Times New Roman" pitchFamily="18" charset="0"/>
              </a:rPr>
              <a:pPr/>
              <a:t>29</a:t>
            </a:fld>
            <a:endParaRPr lang="en-US" altLang="en-US">
              <a:latin typeface="Times New Roman" pitchFamily="18"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a:lstStyle/>
          <a:p>
            <a:fld id="{498592DB-E8DD-4DC1-A2E9-48B9DA4A06B5}" type="slidenum">
              <a:rPr lang="en-US" altLang="en-US">
                <a:latin typeface="Times New Roman" pitchFamily="18" charset="0"/>
              </a:rPr>
              <a:pPr/>
              <a:t>30</a:t>
            </a:fld>
            <a:endParaRPr lang="en-US" altLang="en-US">
              <a:latin typeface="Times New Roman" pitchFamily="18"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a:lstStyle/>
          <a:p>
            <a:fld id="{498592DB-E8DD-4DC1-A2E9-48B9DA4A06B5}" type="slidenum">
              <a:rPr lang="en-US" altLang="en-US">
                <a:latin typeface="Times New Roman" pitchFamily="18" charset="0"/>
              </a:rPr>
              <a:pPr/>
              <a:t>31</a:t>
            </a:fld>
            <a:endParaRPr lang="en-US" altLang="en-US">
              <a:latin typeface="Times New Roman" pitchFamily="18"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a:lstStyle/>
          <a:p>
            <a:fld id="{2950322B-1181-453A-AEE5-994359136073}" type="slidenum">
              <a:rPr lang="en-US" altLang="en-US"/>
              <a:pPr/>
              <a:t>32</a:t>
            </a:fld>
            <a:endParaRPr lang="en-US" altLang="en-US"/>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8A3D05-99C7-49A5-8779-D6BE3B9B0D78}"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7BADA1-E57B-4C79-93AB-171FC5C19639}"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smtClean="0"/>
          </a:p>
        </p:txBody>
      </p:sp>
      <p:sp>
        <p:nvSpPr>
          <p:cNvPr id="34820" name="Slide Number Placeholder 3"/>
          <p:cNvSpPr>
            <a:spLocks noGrp="1"/>
          </p:cNvSpPr>
          <p:nvPr>
            <p:ph type="sldNum" sz="quarter" idx="5"/>
          </p:nvPr>
        </p:nvSpPr>
        <p:spPr bwMode="auto">
          <a:noFill/>
          <a:ln>
            <a:miter lim="800000"/>
            <a:headEnd/>
            <a:tailEnd/>
          </a:ln>
        </p:spPr>
        <p:txBody>
          <a:bodyPr/>
          <a:lstStyle/>
          <a:p>
            <a:fld id="{DD832AE9-B63B-4A46-B578-46A84CE7D164}" type="slidenum">
              <a:rPr lang="en-US" altLang="en-US"/>
              <a:pPr/>
              <a:t>10</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a:lstStyle/>
          <a:p>
            <a:fld id="{16A82851-88CF-4A9C-BA59-D22DBA9716D3}" type="slidenum">
              <a:rPr lang="en-US" altLang="en-US">
                <a:latin typeface="Times New Roman" pitchFamily="18" charset="0"/>
              </a:rPr>
              <a:pPr/>
              <a:t>11</a:t>
            </a:fld>
            <a:endParaRPr lang="en-US" altLang="en-US">
              <a:latin typeface="Times New Roman" pitchFamily="18"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a:lstStyle/>
          <a:p>
            <a:fld id="{3014FCDD-BA87-4EB5-A017-ABA7546B1DB5}" type="slidenum">
              <a:rPr lang="en-US" altLang="en-US">
                <a:latin typeface="Times New Roman" pitchFamily="18" charset="0"/>
              </a:rPr>
              <a:pPr/>
              <a:t>13</a:t>
            </a:fld>
            <a:endParaRPr lang="en-US" altLang="en-US">
              <a:latin typeface="Times New Roman" pitchFamily="18"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a:lstStyle/>
          <a:p>
            <a:fld id="{A9448CE5-8519-4292-946E-E5528743163B}" type="slidenum">
              <a:rPr lang="en-US" altLang="en-US">
                <a:latin typeface="Times New Roman" pitchFamily="18" charset="0"/>
              </a:rPr>
              <a:pPr/>
              <a:t>14</a:t>
            </a:fld>
            <a:endParaRPr lang="en-US" altLang="en-US">
              <a:latin typeface="Times New Roman" pitchFamily="18"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lvl="1"/>
            <a:r>
              <a:rPr lang="en-US" altLang="en-US" dirty="0" err="1" smtClean="0"/>
              <a:t>Xtreme</a:t>
            </a:r>
            <a:r>
              <a:rPr lang="en-US" altLang="en-US" dirty="0" smtClean="0"/>
              <a:t> Power (XP) partnered with Samsung to Respond to RFP</a:t>
            </a:r>
          </a:p>
          <a:p>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a:lstStyle/>
          <a:p>
            <a:fld id="{2F1A3F70-3CC6-4DAE-9030-4F374B51CCAB}" type="slidenum">
              <a:rPr lang="en-US" altLang="en-US"/>
              <a:pPr/>
              <a:t>15</a:t>
            </a:fld>
            <a:endParaRPr lang="en-US" altLang="en-US"/>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TextBox 7"/>
          <p:cNvSpPr txBox="1"/>
          <p:nvPr userDrawn="1"/>
        </p:nvSpPr>
        <p:spPr>
          <a:xfrm>
            <a:off x="1524000" y="685800"/>
            <a:ext cx="5562600" cy="353943"/>
          </a:xfrm>
          <a:prstGeom prst="rect">
            <a:avLst/>
          </a:prstGeom>
          <a:noFill/>
        </p:spPr>
        <p:txBody>
          <a:bodyPr wrap="square" rtlCol="0">
            <a:spAutoFit/>
          </a:bodyPr>
          <a:lstStyle/>
          <a:p>
            <a:r>
              <a:rPr lang="en-US" sz="1700" b="1" dirty="0" smtClean="0">
                <a:solidFill>
                  <a:srgbClr val="002868"/>
                </a:solidFill>
              </a:rPr>
              <a:t>Center for the Commercialization of Electric Technologies</a:t>
            </a:r>
            <a:endParaRPr lang="en-US" sz="1700" b="1" dirty="0">
              <a:solidFill>
                <a:srgbClr val="002868"/>
              </a:solidFill>
            </a:endParaRPr>
          </a:p>
        </p:txBody>
      </p:sp>
      <p:sp>
        <p:nvSpPr>
          <p:cNvPr id="12" name="Date Placeholder 3"/>
          <p:cNvSpPr txBox="1">
            <a:spLocks/>
          </p:cNvSpPr>
          <p:nvPr userDrawn="1"/>
        </p:nvSpPr>
        <p:spPr>
          <a:xfrm>
            <a:off x="457200" y="6248400"/>
            <a:ext cx="8458200" cy="47307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2"/>
                </a:solidFill>
                <a:effectLst/>
                <a:uLnTx/>
                <a:uFillTx/>
                <a:latin typeface="+mn-lt"/>
                <a:ea typeface="+mn-ea"/>
                <a:cs typeface="+mn-cs"/>
              </a:rPr>
              <a:t>Slide </a:t>
            </a:r>
            <a:fld id="{B734E205-CDF2-40D4-B67F-C0CEEA8F0F0B}" type="slidenum">
              <a:rPr kumimoji="0" lang="en-US" sz="12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1200" b="0" i="0" u="none" strike="noStrike" kern="1200" cap="none" spc="0" normalizeH="0" baseline="0" noProof="0" dirty="0" smtClean="0">
                <a:ln>
                  <a:noFill/>
                </a:ln>
                <a:solidFill>
                  <a:schemeClr val="tx2"/>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5" name="Rectangle 4"/>
          <p:cNvSpPr>
            <a:spLocks/>
          </p:cNvSpPr>
          <p:nvPr/>
        </p:nvSpPr>
        <p:spPr bwMode="auto">
          <a:xfrm>
            <a:off x="152559" y="3530600"/>
            <a:ext cx="8851993" cy="1879600"/>
          </a:xfrm>
          <a:prstGeom prst="rect">
            <a:avLst/>
          </a:prstGeom>
          <a:solidFill>
            <a:schemeClr val="accent1">
              <a:lumMod val="50000"/>
              <a:alpha val="57000"/>
            </a:schemeClr>
          </a:solidFill>
          <a:ln>
            <a:noFill/>
          </a:ln>
          <a:effectLst>
            <a:outerShdw blurRad="50800" dist="50800" dir="5400000" algn="ctr" rotWithShape="0">
              <a:schemeClr val="tx2">
                <a:lumMod val="60000"/>
                <a:lumOff val="40000"/>
              </a:schemeClr>
            </a:outerShdw>
          </a:effectLs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US" altLang="en-US" dirty="0" smtClean="0"/>
          </a:p>
        </p:txBody>
      </p:sp>
      <p:sp>
        <p:nvSpPr>
          <p:cNvPr id="2" name="Title 1"/>
          <p:cNvSpPr>
            <a:spLocks noGrp="1"/>
          </p:cNvSpPr>
          <p:nvPr>
            <p:ph type="ctrTitle"/>
          </p:nvPr>
        </p:nvSpPr>
        <p:spPr>
          <a:xfrm>
            <a:off x="685802" y="3505202"/>
            <a:ext cx="7772400" cy="1308100"/>
          </a:xfrm>
        </p:spPr>
        <p:txBody>
          <a:bodyPr>
            <a:normAutofit/>
          </a:bodyPr>
          <a:lstStyle>
            <a:lvl1pPr algn="l">
              <a:defRPr sz="55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9591" y="4800602"/>
            <a:ext cx="7718612" cy="609600"/>
          </a:xfrm>
          <a:prstGeom prst="rect">
            <a:avLst/>
          </a:prstGeom>
        </p:spPr>
        <p:txBody>
          <a:bodyPr>
            <a:normAutofit/>
          </a:bodyPr>
          <a:lstStyle>
            <a:lvl1pPr marL="0" indent="0" algn="l">
              <a:buNone/>
              <a:defRPr sz="3300" b="0">
                <a:solidFill>
                  <a:schemeClr val="bg1"/>
                </a:solidFill>
                <a:latin typeface="Arial" pitchFamily="34" charset="0"/>
                <a:cs typeface="Arial" pitchFamily="34" charset="0"/>
              </a:defRPr>
            </a:lvl1pPr>
            <a:lvl2pPr marL="608945" indent="0" algn="ctr">
              <a:buNone/>
              <a:defRPr>
                <a:solidFill>
                  <a:schemeClr val="tx1">
                    <a:tint val="75000"/>
                  </a:schemeClr>
                </a:solidFill>
              </a:defRPr>
            </a:lvl2pPr>
            <a:lvl3pPr marL="1217889" indent="0" algn="ctr">
              <a:buNone/>
              <a:defRPr>
                <a:solidFill>
                  <a:schemeClr val="tx1">
                    <a:tint val="75000"/>
                  </a:schemeClr>
                </a:solidFill>
              </a:defRPr>
            </a:lvl3pPr>
            <a:lvl4pPr marL="1826834" indent="0" algn="ctr">
              <a:buNone/>
              <a:defRPr>
                <a:solidFill>
                  <a:schemeClr val="tx1">
                    <a:tint val="75000"/>
                  </a:schemeClr>
                </a:solidFill>
              </a:defRPr>
            </a:lvl4pPr>
            <a:lvl5pPr marL="2435779" indent="0" algn="ctr">
              <a:buNone/>
              <a:defRPr>
                <a:solidFill>
                  <a:schemeClr val="tx1">
                    <a:tint val="75000"/>
                  </a:schemeClr>
                </a:solidFill>
              </a:defRPr>
            </a:lvl5pPr>
            <a:lvl6pPr marL="3044723" indent="0" algn="ctr">
              <a:buNone/>
              <a:defRPr>
                <a:solidFill>
                  <a:schemeClr val="tx1">
                    <a:tint val="75000"/>
                  </a:schemeClr>
                </a:solidFill>
              </a:defRPr>
            </a:lvl6pPr>
            <a:lvl7pPr marL="3653668" indent="0" algn="ctr">
              <a:buNone/>
              <a:defRPr>
                <a:solidFill>
                  <a:schemeClr val="tx1">
                    <a:tint val="75000"/>
                  </a:schemeClr>
                </a:solidFill>
              </a:defRPr>
            </a:lvl7pPr>
            <a:lvl8pPr marL="4262613" indent="0" algn="ctr">
              <a:buNone/>
              <a:defRPr>
                <a:solidFill>
                  <a:schemeClr val="tx1">
                    <a:tint val="75000"/>
                  </a:schemeClr>
                </a:solidFill>
              </a:defRPr>
            </a:lvl8pPr>
            <a:lvl9pPr marL="4871557" indent="0" algn="ctr">
              <a:buNone/>
              <a:defRPr>
                <a:solidFill>
                  <a:schemeClr val="tx1">
                    <a:tint val="75000"/>
                  </a:schemeClr>
                </a:solidFill>
              </a:defRPr>
            </a:lvl9pPr>
          </a:lstStyle>
          <a:p>
            <a:r>
              <a:rPr lang="en-US" smtClean="0"/>
              <a:t>Click to edit Master subtitle style</a:t>
            </a:r>
            <a:endParaRPr lang="en-US" dirty="0"/>
          </a:p>
        </p:txBody>
      </p:sp>
      <p:sp>
        <p:nvSpPr>
          <p:cNvPr id="12" name="Picture Placeholder 11"/>
          <p:cNvSpPr>
            <a:spLocks noGrp="1"/>
          </p:cNvSpPr>
          <p:nvPr>
            <p:ph type="pic" sz="quarter" idx="13"/>
          </p:nvPr>
        </p:nvSpPr>
        <p:spPr>
          <a:xfrm>
            <a:off x="166862" y="381000"/>
            <a:ext cx="8810277" cy="3124200"/>
          </a:xfrm>
        </p:spPr>
        <p:txBody>
          <a:bodyPr>
            <a:normAutofit/>
          </a:bodyPr>
          <a:lstStyle/>
          <a:p>
            <a:pPr lvl="0"/>
            <a:endParaRPr lang="en-US" noProof="0" dirty="0">
              <a:sym typeface="Arial" charset="0"/>
            </a:endParaRPr>
          </a:p>
        </p:txBody>
      </p:sp>
      <p:sp>
        <p:nvSpPr>
          <p:cNvPr id="6" name="Date Placeholder 10"/>
          <p:cNvSpPr>
            <a:spLocks noGrp="1"/>
          </p:cNvSpPr>
          <p:nvPr>
            <p:ph type="dt" sz="half" idx="14"/>
          </p:nvPr>
        </p:nvSpPr>
        <p:spPr>
          <a:xfrm>
            <a:off x="6586255" y="612775"/>
            <a:ext cx="957069" cy="457200"/>
          </a:xfrm>
          <a:prstGeom prst="rect">
            <a:avLst/>
          </a:prstGeom>
        </p:spPr>
        <p:txBody>
          <a:bodyPr/>
          <a:lstStyle>
            <a:lvl1pPr>
              <a:defRPr/>
            </a:lvl1pPr>
          </a:lstStyle>
          <a:p>
            <a:pPr>
              <a:defRPr/>
            </a:pPr>
            <a:endParaRPr lang="en-US" dirty="0"/>
          </a:p>
        </p:txBody>
      </p:sp>
      <p:sp>
        <p:nvSpPr>
          <p:cNvPr id="7" name="Footer Placeholder 11"/>
          <p:cNvSpPr>
            <a:spLocks noGrp="1"/>
          </p:cNvSpPr>
          <p:nvPr>
            <p:ph type="ftr" sz="quarter" idx="15"/>
          </p:nvPr>
        </p:nvSpPr>
        <p:spPr>
          <a:xfrm>
            <a:off x="5257324" y="612775"/>
            <a:ext cx="1326547" cy="457200"/>
          </a:xfrm>
          <a:prstGeom prst="rect">
            <a:avLst/>
          </a:prstGeom>
        </p:spPr>
        <p:txBody>
          <a:bodyPr/>
          <a:lstStyle>
            <a:lvl1pPr>
              <a:defRPr/>
            </a:lvl1pPr>
          </a:lstStyle>
          <a:p>
            <a:pPr>
              <a:defRPr/>
            </a:pPr>
            <a:endParaRPr lang="en-US" dirty="0"/>
          </a:p>
        </p:txBody>
      </p:sp>
      <p:sp>
        <p:nvSpPr>
          <p:cNvPr id="8" name="Slide Number Placeholder 15"/>
          <p:cNvSpPr>
            <a:spLocks noGrp="1"/>
          </p:cNvSpPr>
          <p:nvPr>
            <p:ph type="sldNum" sz="quarter" idx="16"/>
          </p:nvPr>
        </p:nvSpPr>
        <p:spPr>
          <a:xfrm>
            <a:off x="8382398" y="6492876"/>
            <a:ext cx="761602" cy="365125"/>
          </a:xfrm>
          <a:prstGeom prst="rect">
            <a:avLst/>
          </a:prstGeom>
        </p:spPr>
        <p:txBody>
          <a:bodyPr/>
          <a:lstStyle>
            <a:lvl1pPr>
              <a:defRPr/>
            </a:lvl1pPr>
          </a:lstStyle>
          <a:p>
            <a:fld id="{0718A3D4-9EB9-4E79-A749-05D37B7A9B4E}"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6"/>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6"/>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a:xfrm>
            <a:off x="8382398" y="6492876"/>
            <a:ext cx="761602" cy="365125"/>
          </a:xfrm>
          <a:prstGeom prst="rect">
            <a:avLst/>
          </a:prstGeom>
        </p:spPr>
        <p:txBody>
          <a:bodyPr/>
          <a:lstStyle>
            <a:lvl1pPr>
              <a:defRPr/>
            </a:lvl1pPr>
          </a:lstStyle>
          <a:p>
            <a:fld id="{5B383600-FA8E-4864-B18D-09EC4256569F}"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txBox="1">
            <a:spLocks/>
          </p:cNvSpPr>
          <p:nvPr userDrawn="1"/>
        </p:nvSpPr>
        <p:spPr>
          <a:xfrm>
            <a:off x="457200" y="6248400"/>
            <a:ext cx="8458200" cy="47307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2"/>
                </a:solidFill>
                <a:effectLst/>
                <a:uLnTx/>
                <a:uFillTx/>
                <a:latin typeface="+mn-lt"/>
                <a:ea typeface="+mn-ea"/>
                <a:cs typeface="+mn-cs"/>
              </a:rPr>
              <a:t>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txBox="1">
            <a:spLocks/>
          </p:cNvSpPr>
          <p:nvPr userDrawn="1"/>
        </p:nvSpPr>
        <p:spPr>
          <a:xfrm>
            <a:off x="457200" y="6248400"/>
            <a:ext cx="8458200" cy="47307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2"/>
                </a:solidFill>
                <a:effectLst/>
                <a:uLnTx/>
                <a:uFillTx/>
                <a:latin typeface="+mn-lt"/>
                <a:ea typeface="+mn-ea"/>
                <a:cs typeface="+mn-cs"/>
              </a:rPr>
              <a:t>Slide </a:t>
            </a:r>
            <a:fld id="{96EDFB45-31AF-4954-BE6D-F3B9C5415E30}" type="slidenum">
              <a:rPr kumimoji="0" lang="en-US" sz="12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1200" b="0" i="0" u="none" strike="noStrike" kern="1200" cap="none" spc="0" normalizeH="0" baseline="0" noProof="0" dirty="0" smtClean="0">
                <a:ln>
                  <a:noFill/>
                </a:ln>
                <a:solidFill>
                  <a:schemeClr val="tx2"/>
                </a:solidFill>
                <a:effectLst/>
                <a:uLnTx/>
                <a:uFillTx/>
                <a:latin typeface="+mn-lt"/>
                <a:ea typeface="+mn-ea"/>
                <a:cs typeface="+mn-cs"/>
              </a:rPr>
              <a:t>			         Milton Holloway, Ph.D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200" b="0" i="1" u="none" strike="noStrike" kern="1200" cap="none" spc="0" normalizeH="0" baseline="0" noProof="0" dirty="0" smtClean="0">
                <a:ln>
                  <a:noFill/>
                </a:ln>
                <a:solidFill>
                  <a:schemeClr val="tx2"/>
                </a:solidFill>
                <a:effectLst/>
                <a:uLnTx/>
                <a:uFillTx/>
                <a:latin typeface="+mn-lt"/>
                <a:ea typeface="+mn-ea"/>
                <a:cs typeface="+mn-cs"/>
              </a:rPr>
              <a:t>President &amp; COO, CCET </a:t>
            </a:r>
            <a:r>
              <a:rPr kumimoji="0" lang="en-US" sz="1200" b="0" i="0" u="none" strike="noStrike" kern="1200" cap="none" spc="0" normalizeH="0" baseline="0" noProof="0" dirty="0" smtClean="0">
                <a:ln>
                  <a:noFill/>
                </a:ln>
                <a:solidFill>
                  <a:schemeClr val="tx2"/>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Picture1.tif"/>
          <p:cNvPicPr>
            <a:picLocks noChangeAspect="1"/>
          </p:cNvPicPr>
          <p:nvPr userDrawn="1"/>
        </p:nvPicPr>
        <p:blipFill>
          <a:blip r:embed="rId15" cstate="print"/>
          <a:stretch>
            <a:fillRect/>
          </a:stretch>
        </p:blipFill>
        <p:spPr>
          <a:xfrm>
            <a:off x="381000" y="76200"/>
            <a:ext cx="1383792" cy="926592"/>
          </a:xfrm>
          <a:prstGeom prst="rect">
            <a:avLst/>
          </a:prstGeom>
        </p:spPr>
      </p:pic>
      <p:pic>
        <p:nvPicPr>
          <p:cNvPr id="8" name="Picture 7" descr="blue_banner.JPG"/>
          <p:cNvPicPr>
            <a:picLocks noChangeAspect="1"/>
          </p:cNvPicPr>
          <p:nvPr userDrawn="1"/>
        </p:nvPicPr>
        <p:blipFill>
          <a:blip r:embed="rId16" cstate="print"/>
          <a:stretch>
            <a:fillRect/>
          </a:stretch>
        </p:blipFill>
        <p:spPr>
          <a:xfrm>
            <a:off x="0" y="1066800"/>
            <a:ext cx="9144000" cy="76200"/>
          </a:xfrm>
          <a:prstGeom prst="rect">
            <a:avLst/>
          </a:prstGeom>
        </p:spPr>
      </p:pic>
      <p:sp>
        <p:nvSpPr>
          <p:cNvPr id="9" name="TextBox 8"/>
          <p:cNvSpPr txBox="1"/>
          <p:nvPr userDrawn="1"/>
        </p:nvSpPr>
        <p:spPr>
          <a:xfrm>
            <a:off x="1524000" y="685800"/>
            <a:ext cx="5562600" cy="353943"/>
          </a:xfrm>
          <a:prstGeom prst="rect">
            <a:avLst/>
          </a:prstGeom>
          <a:noFill/>
        </p:spPr>
        <p:txBody>
          <a:bodyPr wrap="square" rtlCol="0">
            <a:spAutoFit/>
          </a:bodyPr>
          <a:lstStyle/>
          <a:p>
            <a:r>
              <a:rPr lang="en-US" sz="1700" b="1" dirty="0" smtClean="0">
                <a:solidFill>
                  <a:srgbClr val="002868"/>
                </a:solidFill>
              </a:rPr>
              <a:t>Center for the Commercialization of Electric Technologies</a:t>
            </a:r>
            <a:endParaRPr lang="en-US" sz="1700" b="1" dirty="0">
              <a:solidFill>
                <a:srgbClr val="002868"/>
              </a:solidFill>
            </a:endParaRPr>
          </a:p>
        </p:txBody>
      </p:sp>
      <p:sp>
        <p:nvSpPr>
          <p:cNvPr id="11" name="Date Placeholder 3"/>
          <p:cNvSpPr txBox="1">
            <a:spLocks/>
          </p:cNvSpPr>
          <p:nvPr userDrawn="1"/>
        </p:nvSpPr>
        <p:spPr>
          <a:xfrm>
            <a:off x="457200" y="6248400"/>
            <a:ext cx="8534400" cy="47307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olidFill>
                <a:effectLst/>
                <a:uLnTx/>
                <a:uFillTx/>
                <a:latin typeface="+mn-lt"/>
                <a:ea typeface="+mn-ea"/>
                <a:cs typeface="+mn-cs"/>
              </a:rPr>
              <a:t>February 19, 2015		         ERCOT ETWG Meeting			              Austin, Texas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2"/>
                </a:solidFill>
                <a:effectLst/>
                <a:uLnTx/>
                <a:uFillTx/>
                <a:latin typeface="+mn-lt"/>
                <a:ea typeface="+mn-ea"/>
                <a:cs typeface="+mn-cs"/>
              </a:rPr>
              <a:t>Slide </a:t>
            </a:r>
            <a:fld id="{A43AA713-489E-4553-AE3E-4A966BB4F58F}" type="slidenum">
              <a:rPr kumimoji="0" lang="en-US" sz="12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1200" b="0" i="0" u="none" strike="noStrike" kern="1200" cap="none" spc="0" normalizeH="0" baseline="0" noProof="0" dirty="0" smtClean="0">
                <a:ln>
                  <a:noFill/>
                </a:ln>
                <a:solidFill>
                  <a:schemeClr val="tx2"/>
                </a:solidFill>
                <a:effectLst/>
                <a:uLnTx/>
                <a:uFillTx/>
                <a:latin typeface="+mn-lt"/>
                <a:ea typeface="+mn-ea"/>
                <a:cs typeface="+mn-cs"/>
              </a:rPr>
              <a:t>			         Milton Holloway, Ph.D.			              ERCOT Met Center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200" b="0" i="1" u="none" strike="noStrike" kern="1200" cap="none" spc="0" normalizeH="0" baseline="0" noProof="0" dirty="0" smtClean="0">
                <a:ln>
                  <a:noFill/>
                </a:ln>
                <a:solidFill>
                  <a:schemeClr val="tx2"/>
                </a:solidFill>
                <a:effectLst/>
                <a:uLnTx/>
                <a:uFillTx/>
                <a:latin typeface="+mn-lt"/>
                <a:ea typeface="+mn-ea"/>
                <a:cs typeface="+mn-cs"/>
              </a:rPr>
              <a:t>President &amp; COO, CCET </a:t>
            </a:r>
            <a:r>
              <a:rPr kumimoji="0" lang="en-US" sz="1200" b="0" i="0" u="none" strike="noStrike" kern="1200" cap="none" spc="0" normalizeH="0" baseline="0" noProof="0" dirty="0" smtClean="0">
                <a:ln>
                  <a:noFill/>
                </a:ln>
                <a:solidFill>
                  <a:schemeClr val="tx2"/>
                </a:solidFill>
                <a:effectLst/>
                <a:uLnTx/>
                <a:uFillTx/>
                <a:latin typeface="+mn-lt"/>
                <a:ea typeface="+mn-ea"/>
                <a:cs typeface="+mn-cs"/>
              </a:rPr>
              <a:t>			              Room 209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30.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package" Target="../embeddings/Microsoft_Office_Excel_Worksheet1.xlsx"/></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gif"/><Relationship Id="rId26" Type="http://schemas.openxmlformats.org/officeDocument/2006/relationships/image" Target="../media/image26.gif"/><Relationship Id="rId3" Type="http://schemas.openxmlformats.org/officeDocument/2006/relationships/image" Target="../media/image4.jpeg"/><Relationship Id="rId21" Type="http://schemas.openxmlformats.org/officeDocument/2006/relationships/image" Target="../media/image22.png"/><Relationship Id="rId7" Type="http://schemas.openxmlformats.org/officeDocument/2006/relationships/image" Target="../media/image8.gif"/><Relationship Id="rId12" Type="http://schemas.openxmlformats.org/officeDocument/2006/relationships/image" Target="../media/image13.gif"/><Relationship Id="rId17" Type="http://schemas.openxmlformats.org/officeDocument/2006/relationships/image" Target="../media/image18.png"/><Relationship Id="rId25" Type="http://schemas.openxmlformats.org/officeDocument/2006/relationships/hyperlink" Target="http://www.samsungsdi.com/main.jsp" TargetMode="External"/><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21.jpeg"/><Relationship Id="rId29"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24" Type="http://schemas.openxmlformats.org/officeDocument/2006/relationships/image" Target="../media/image25.jpeg"/><Relationship Id="rId5" Type="http://schemas.openxmlformats.org/officeDocument/2006/relationships/image" Target="../media/image6.jpeg"/><Relationship Id="rId15" Type="http://schemas.openxmlformats.org/officeDocument/2006/relationships/image" Target="../media/image16.jpeg"/><Relationship Id="rId23" Type="http://schemas.openxmlformats.org/officeDocument/2006/relationships/image" Target="../media/image24.jpeg"/><Relationship Id="rId28" Type="http://schemas.openxmlformats.org/officeDocument/2006/relationships/image" Target="../media/image27.pn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png"/><Relationship Id="rId9" Type="http://schemas.openxmlformats.org/officeDocument/2006/relationships/image" Target="../media/image10.gif"/><Relationship Id="rId14" Type="http://schemas.openxmlformats.org/officeDocument/2006/relationships/image" Target="../media/image15.jpeg"/><Relationship Id="rId22" Type="http://schemas.openxmlformats.org/officeDocument/2006/relationships/image" Target="../media/image23.png"/><Relationship Id="rId27" Type="http://schemas.openxmlformats.org/officeDocument/2006/relationships/hyperlink" Target="http://www.xtremepower.com/" TargetMode="External"/><Relationship Id="rId30"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hyperlink" Target="http://www.electrictechnologycenter.com/" TargetMode="External"/><Relationship Id="rId2" Type="http://schemas.openxmlformats.org/officeDocument/2006/relationships/hyperlink" Target="mailto:mholloway@electrictechnologycenter.com"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4.jpeg"/><Relationship Id="rId18" Type="http://schemas.openxmlformats.org/officeDocument/2006/relationships/image" Target="../media/image3.jpeg"/><Relationship Id="rId3" Type="http://schemas.openxmlformats.org/officeDocument/2006/relationships/image" Target="../media/image28.jpeg"/><Relationship Id="rId21" Type="http://schemas.openxmlformats.org/officeDocument/2006/relationships/image" Target="../media/image14.jpeg"/><Relationship Id="rId7" Type="http://schemas.openxmlformats.org/officeDocument/2006/relationships/image" Target="../media/image30.jpeg"/><Relationship Id="rId12" Type="http://schemas.openxmlformats.org/officeDocument/2006/relationships/image" Target="../media/image13.gif"/><Relationship Id="rId17" Type="http://schemas.openxmlformats.org/officeDocument/2006/relationships/image" Target="../media/image31.jpeg"/><Relationship Id="rId2" Type="http://schemas.openxmlformats.org/officeDocument/2006/relationships/notesSlide" Target="../notesSlides/notesSlide3.xml"/><Relationship Id="rId16" Type="http://schemas.openxmlformats.org/officeDocument/2006/relationships/image" Target="../media/image16.jpeg"/><Relationship Id="rId20"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29.gif"/><Relationship Id="rId11" Type="http://schemas.openxmlformats.org/officeDocument/2006/relationships/image" Target="../media/image21.jpeg"/><Relationship Id="rId5" Type="http://schemas.openxmlformats.org/officeDocument/2006/relationships/image" Target="../media/image25.jpeg"/><Relationship Id="rId15" Type="http://schemas.openxmlformats.org/officeDocument/2006/relationships/image" Target="../media/image12.jpeg"/><Relationship Id="rId23" Type="http://schemas.openxmlformats.org/officeDocument/2006/relationships/image" Target="../media/image33.png"/><Relationship Id="rId10" Type="http://schemas.openxmlformats.org/officeDocument/2006/relationships/image" Target="../media/image20.jpeg"/><Relationship Id="rId19" Type="http://schemas.openxmlformats.org/officeDocument/2006/relationships/image" Target="../media/image32.jpeg"/><Relationship Id="rId4" Type="http://schemas.openxmlformats.org/officeDocument/2006/relationships/image" Target="../media/image6.jpeg"/><Relationship Id="rId9" Type="http://schemas.openxmlformats.org/officeDocument/2006/relationships/image" Target="../media/image22.png"/><Relationship Id="rId14" Type="http://schemas.openxmlformats.org/officeDocument/2006/relationships/image" Target="../media/image11.jpeg"/><Relationship Id="rId22" Type="http://schemas.openxmlformats.org/officeDocument/2006/relationships/hyperlink" Target="http://www.younicos.com/en/hom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cid:image003.png@01CE4B3C.03A132E0" TargetMode="Externa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4343400"/>
          </a:xfrm>
        </p:spPr>
        <p:txBody>
          <a:bodyPr>
            <a:noAutofit/>
          </a:bodyPr>
          <a:lstStyle/>
          <a:p>
            <a:r>
              <a:rPr lang="en-US" sz="3200" i="1" dirty="0" smtClean="0">
                <a:solidFill>
                  <a:schemeClr val="tx2">
                    <a:lumMod val="75000"/>
                  </a:schemeClr>
                </a:solidFill>
                <a:cs typeface="Arial" pitchFamily="34" charset="0"/>
              </a:rPr>
              <a:t>Technology Solutions for Wind Integration in ERCOT</a:t>
            </a:r>
            <a:br>
              <a:rPr lang="en-US" sz="3200" i="1" dirty="0" smtClean="0">
                <a:solidFill>
                  <a:schemeClr val="tx2">
                    <a:lumMod val="75000"/>
                  </a:schemeClr>
                </a:solidFill>
                <a:cs typeface="Arial" pitchFamily="34" charset="0"/>
              </a:rPr>
            </a:br>
            <a:r>
              <a:rPr lang="en-US" sz="3200" dirty="0" smtClean="0">
                <a:solidFill>
                  <a:schemeClr val="tx2">
                    <a:lumMod val="75000"/>
                  </a:schemeClr>
                </a:solidFill>
                <a:cs typeface="Arial" pitchFamily="34" charset="0"/>
              </a:rPr>
              <a:t> CCET Smart Grid Demonstration Project:</a:t>
            </a:r>
            <a:br>
              <a:rPr lang="en-US" sz="3200" dirty="0" smtClean="0">
                <a:solidFill>
                  <a:schemeClr val="tx2">
                    <a:lumMod val="75000"/>
                  </a:schemeClr>
                </a:solidFill>
                <a:cs typeface="Arial" pitchFamily="34" charset="0"/>
              </a:rPr>
            </a:br>
            <a:r>
              <a:rPr lang="en-US" sz="3200" b="1" i="1" dirty="0" smtClean="0">
                <a:solidFill>
                  <a:schemeClr val="tx2">
                    <a:lumMod val="75000"/>
                  </a:schemeClr>
                </a:solidFill>
                <a:cs typeface="Arial" pitchFamily="34" charset="0"/>
              </a:rPr>
              <a:t>Discovery Across Texas</a:t>
            </a:r>
            <a:r>
              <a:rPr lang="en-US" sz="3200" b="1" i="1" dirty="0" smtClean="0"/>
              <a:t/>
            </a:r>
            <a:br>
              <a:rPr lang="en-US" sz="3200" b="1" i="1" dirty="0" smtClean="0"/>
            </a:br>
            <a:r>
              <a:rPr lang="en-US" sz="3200" b="1" i="1" dirty="0" smtClean="0"/>
              <a:t>Battery Energy Storage System</a:t>
            </a:r>
            <a:r>
              <a:rPr lang="en-US" sz="3600" b="1" dirty="0" smtClean="0">
                <a:solidFill>
                  <a:schemeClr val="tx2">
                    <a:lumMod val="75000"/>
                  </a:schemeClr>
                </a:solidFill>
              </a:rPr>
              <a:t/>
            </a:r>
            <a:br>
              <a:rPr lang="en-US" sz="3600" b="1" dirty="0" smtClean="0">
                <a:solidFill>
                  <a:schemeClr val="tx2">
                    <a:lumMod val="75000"/>
                  </a:schemeClr>
                </a:solidFill>
              </a:rPr>
            </a:br>
            <a:r>
              <a:rPr lang="en-US" sz="2000" b="1" dirty="0" smtClean="0">
                <a:cs typeface="Arial" pitchFamily="34" charset="0"/>
              </a:rPr>
              <a:t>Milton Holloway, Ph.D.</a:t>
            </a:r>
            <a:br>
              <a:rPr lang="en-US" sz="2000" b="1" dirty="0" smtClean="0">
                <a:cs typeface="Arial" pitchFamily="34" charset="0"/>
              </a:rPr>
            </a:br>
            <a:r>
              <a:rPr lang="en-US" sz="2000" b="1" dirty="0" smtClean="0">
                <a:cs typeface="Arial" pitchFamily="34" charset="0"/>
              </a:rPr>
              <a:t>CCET President &amp; COO</a:t>
            </a:r>
            <a:br>
              <a:rPr lang="en-US" sz="2000" b="1" dirty="0" smtClean="0">
                <a:cs typeface="Arial" pitchFamily="34" charset="0"/>
              </a:rPr>
            </a:br>
            <a:r>
              <a:rPr lang="en-US" sz="2000" b="1" dirty="0" smtClean="0"/>
              <a:t>ERCOT ETWG Meeting</a:t>
            </a:r>
            <a:br>
              <a:rPr lang="en-US" sz="2000" b="1" dirty="0" smtClean="0"/>
            </a:br>
            <a:r>
              <a:rPr lang="en-US" sz="2000" b="1" dirty="0" smtClean="0">
                <a:cs typeface="Arial" pitchFamily="34" charset="0"/>
              </a:rPr>
              <a:t>Austin, Texas</a:t>
            </a:r>
            <a:br>
              <a:rPr lang="en-US" sz="2000" b="1" dirty="0" smtClean="0">
                <a:cs typeface="Arial" pitchFamily="34" charset="0"/>
              </a:rPr>
            </a:br>
            <a:r>
              <a:rPr lang="en-US" sz="2000" b="1" dirty="0" smtClean="0">
                <a:cs typeface="Arial" pitchFamily="34" charset="0"/>
              </a:rPr>
              <a:t>April 9</a:t>
            </a:r>
            <a:r>
              <a:rPr lang="en-US" sz="2000" b="1" dirty="0" smtClean="0">
                <a:cs typeface="Arial" pitchFamily="34" charset="0"/>
              </a:rPr>
              <a:t>, 2015</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endParaRPr lang="en-US" sz="2000" dirty="0">
              <a:solidFill>
                <a:schemeClr val="tx2">
                  <a:lumMod val="75000"/>
                </a:schemeClr>
              </a:solidFill>
            </a:endParaRPr>
          </a:p>
        </p:txBody>
      </p:sp>
      <p:pic>
        <p:nvPicPr>
          <p:cNvPr id="3" name="Picture 2" descr="Orgin dst logo6.jpg"/>
          <p:cNvPicPr>
            <a:picLocks noChangeAspect="1"/>
          </p:cNvPicPr>
          <p:nvPr/>
        </p:nvPicPr>
        <p:blipFill>
          <a:blip r:embed="rId3" cstate="print"/>
          <a:stretch>
            <a:fillRect/>
          </a:stretch>
        </p:blipFill>
        <p:spPr>
          <a:xfrm>
            <a:off x="7696200" y="152400"/>
            <a:ext cx="1000125" cy="876682"/>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C:\Users\Milton Home\Documents\CCET\Bd#48 Lubbock Oct 16-18 2013\Dedication Photos\Dedication Folder\IMG_4606.jpg"/>
          <p:cNvPicPr>
            <a:picLocks noChangeAspect="1" noChangeArrowheads="1"/>
          </p:cNvPicPr>
          <p:nvPr/>
        </p:nvPicPr>
        <p:blipFill>
          <a:blip r:embed="rId3" cstate="print"/>
          <a:srcRect/>
          <a:stretch>
            <a:fillRect/>
          </a:stretch>
        </p:blipFill>
        <p:spPr bwMode="auto">
          <a:xfrm>
            <a:off x="4624442" y="1981200"/>
            <a:ext cx="4519558" cy="3505200"/>
          </a:xfrm>
          <a:prstGeom prst="rect">
            <a:avLst/>
          </a:prstGeom>
          <a:noFill/>
          <a:ln w="9525">
            <a:noFill/>
            <a:miter lim="800000"/>
            <a:headEnd/>
            <a:tailEnd/>
          </a:ln>
        </p:spPr>
      </p:pic>
      <p:pic>
        <p:nvPicPr>
          <p:cNvPr id="33798" name="Picture 2" descr="C:\Users\Milton Home\Documents\CCET\Bd#48 Lubbock Oct 16-18 2013\Dedication Photos\CCET Battery Project Oct 2013\IMG_4507.JPG"/>
          <p:cNvPicPr>
            <a:picLocks noChangeAspect="1" noChangeArrowheads="1"/>
          </p:cNvPicPr>
          <p:nvPr/>
        </p:nvPicPr>
        <p:blipFill>
          <a:blip r:embed="rId4" cstate="print"/>
          <a:srcRect/>
          <a:stretch>
            <a:fillRect/>
          </a:stretch>
        </p:blipFill>
        <p:spPr bwMode="auto">
          <a:xfrm>
            <a:off x="152400" y="1981200"/>
            <a:ext cx="4495800" cy="3505200"/>
          </a:xfrm>
          <a:prstGeom prst="rect">
            <a:avLst/>
          </a:prstGeom>
          <a:noFill/>
          <a:ln w="9525">
            <a:noFill/>
            <a:miter lim="800000"/>
            <a:headEnd/>
            <a:tailEnd/>
          </a:ln>
        </p:spPr>
      </p:pic>
      <p:sp>
        <p:nvSpPr>
          <p:cNvPr id="33799" name="Rectangle 6"/>
          <p:cNvSpPr>
            <a:spLocks noChangeArrowheads="1"/>
          </p:cNvSpPr>
          <p:nvPr/>
        </p:nvSpPr>
        <p:spPr bwMode="auto">
          <a:xfrm>
            <a:off x="838200" y="1219200"/>
            <a:ext cx="6974987" cy="707886"/>
          </a:xfrm>
          <a:prstGeom prst="rect">
            <a:avLst/>
          </a:prstGeom>
          <a:noFill/>
          <a:ln w="9525">
            <a:noFill/>
            <a:miter lim="800000"/>
            <a:headEnd/>
            <a:tailEnd/>
          </a:ln>
        </p:spPr>
        <p:txBody>
          <a:bodyPr wrap="none">
            <a:spAutoFit/>
          </a:bodyPr>
          <a:lstStyle/>
          <a:p>
            <a:pPr algn="ctr" eaLnBrk="1" hangingPunct="1">
              <a:buFont typeface="Wingdings" pitchFamily="2" charset="2"/>
              <a:buNone/>
            </a:pPr>
            <a:r>
              <a:rPr lang="en-US" altLang="en-US" sz="4000" b="1" dirty="0">
                <a:solidFill>
                  <a:srgbClr val="002060"/>
                </a:solidFill>
                <a:latin typeface="Arial" charset="0"/>
              </a:rPr>
              <a:t>Utility Scale Battery System</a:t>
            </a:r>
          </a:p>
        </p:txBody>
      </p:sp>
      <p:pic>
        <p:nvPicPr>
          <p:cNvPr id="33800" name="Picture 5" descr="CCET Logo 2010.jpg"/>
          <p:cNvPicPr>
            <a:picLocks noChangeAspect="1"/>
          </p:cNvPicPr>
          <p:nvPr/>
        </p:nvPicPr>
        <p:blipFill>
          <a:blip r:embed="rId5" cstate="print"/>
          <a:srcRect/>
          <a:stretch>
            <a:fillRect/>
          </a:stretch>
        </p:blipFill>
        <p:spPr bwMode="auto">
          <a:xfrm>
            <a:off x="7089222" y="5557838"/>
            <a:ext cx="1716288" cy="1162050"/>
          </a:xfrm>
          <a:prstGeom prst="rect">
            <a:avLst/>
          </a:prstGeom>
          <a:noFill/>
          <a:ln w="9525">
            <a:noFill/>
            <a:miter lim="800000"/>
            <a:headEnd/>
            <a:tailEnd/>
          </a:ln>
        </p:spPr>
      </p:pic>
      <p:sp>
        <p:nvSpPr>
          <p:cNvPr id="33801" name="Slide Number Placeholder 8"/>
          <p:cNvSpPr>
            <a:spLocks noGrp="1"/>
          </p:cNvSpPr>
          <p:nvPr>
            <p:ph type="sldNum" sz="quarter" idx="16"/>
          </p:nvPr>
        </p:nvSpPr>
        <p:spPr bwMode="auto">
          <a:noFill/>
          <a:ln>
            <a:miter lim="800000"/>
            <a:headEnd/>
            <a:tailEnd/>
          </a:ln>
        </p:spPr>
        <p:txBody>
          <a:bodyPr/>
          <a:lstStyle/>
          <a:p>
            <a:fld id="{D8BA7C54-62FA-4DA4-B4C3-5F30BD5D7029}" type="slidenum">
              <a:rPr lang="en-US" altLang="en-US"/>
              <a:pPr/>
              <a:t>10</a:t>
            </a:fld>
            <a:endParaRPr lang="en-US" altLang="en-US"/>
          </a:p>
        </p:txBody>
      </p:sp>
      <p:pic>
        <p:nvPicPr>
          <p:cNvPr id="7" name="Picture 6" descr="Orgin dst logo6.jpg"/>
          <p:cNvPicPr>
            <a:picLocks noChangeAspect="1"/>
          </p:cNvPicPr>
          <p:nvPr/>
        </p:nvPicPr>
        <p:blipFill>
          <a:blip r:embed="rId6" cstate="print"/>
          <a:stretch>
            <a:fillRect/>
          </a:stretch>
        </p:blipFill>
        <p:spPr>
          <a:xfrm>
            <a:off x="7696200" y="152400"/>
            <a:ext cx="1000125" cy="876682"/>
          </a:xfrm>
          <a:prstGeom prst="rect">
            <a:avLst/>
          </a:prstGeom>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762000"/>
            <a:ext cx="7772162" cy="1143000"/>
          </a:xfrm>
        </p:spPr>
        <p:txBody>
          <a:bodyPr>
            <a:normAutofit/>
          </a:bodyPr>
          <a:lstStyle/>
          <a:p>
            <a:pPr eaLnBrk="1" hangingPunct="1"/>
            <a:r>
              <a:rPr lang="en-US" altLang="en-US" sz="3200" b="1" dirty="0" smtClean="0">
                <a:solidFill>
                  <a:srgbClr val="002060"/>
                </a:solidFill>
                <a:latin typeface="Arial" charset="0"/>
                <a:cs typeface="Arial" charset="0"/>
              </a:rPr>
              <a:t>Battery on Location</a:t>
            </a:r>
          </a:p>
        </p:txBody>
      </p:sp>
      <p:sp>
        <p:nvSpPr>
          <p:cNvPr id="43011" name="Rectangle 3"/>
          <p:cNvSpPr>
            <a:spLocks noGrp="1" noChangeArrowheads="1"/>
          </p:cNvSpPr>
          <p:nvPr>
            <p:ph idx="1"/>
          </p:nvPr>
        </p:nvSpPr>
        <p:spPr>
          <a:xfrm>
            <a:off x="1981200" y="5638800"/>
            <a:ext cx="4054730" cy="990600"/>
          </a:xfrm>
        </p:spPr>
        <p:txBody>
          <a:bodyPr/>
          <a:lstStyle/>
          <a:p>
            <a:pPr marL="0" lvl="1" indent="0" eaLnBrk="1" hangingPunct="1">
              <a:buFontTx/>
              <a:buNone/>
            </a:pPr>
            <a:r>
              <a:rPr lang="en-US" altLang="en-US" sz="1800" dirty="0" smtClean="0">
                <a:solidFill>
                  <a:srgbClr val="002060"/>
                </a:solidFill>
                <a:latin typeface="Arial" charset="0"/>
                <a:cs typeface="Arial" charset="0"/>
              </a:rPr>
              <a:t>Located at the Reese Technology Center 10 miles west of Lubbock</a:t>
            </a:r>
          </a:p>
        </p:txBody>
      </p:sp>
      <p:sp>
        <p:nvSpPr>
          <p:cNvPr id="43012" name="Slide Number Placeholder 6"/>
          <p:cNvSpPr>
            <a:spLocks noGrp="1"/>
          </p:cNvSpPr>
          <p:nvPr>
            <p:ph type="sldNum" sz="quarter" idx="4294967295"/>
          </p:nvPr>
        </p:nvSpPr>
        <p:spPr bwMode="auto">
          <a:xfrm>
            <a:off x="8382000" y="6492875"/>
            <a:ext cx="762000" cy="365125"/>
          </a:xfrm>
          <a:prstGeom prst="rect">
            <a:avLst/>
          </a:prstGeom>
          <a:noFill/>
          <a:ln>
            <a:miter lim="800000"/>
            <a:headEnd/>
            <a:tailEnd/>
          </a:ln>
        </p:spPr>
        <p:txBody>
          <a:bodyPr/>
          <a:lstStyle/>
          <a:p>
            <a:fld id="{93945FB5-9385-4B43-AE9F-29F9C048694C}" type="slidenum">
              <a:rPr lang="en-US" altLang="en-US" b="1">
                <a:solidFill>
                  <a:srgbClr val="002060"/>
                </a:solidFill>
              </a:rPr>
              <a:pPr/>
              <a:t>11</a:t>
            </a:fld>
            <a:endParaRPr lang="en-US" altLang="en-US" b="1">
              <a:solidFill>
                <a:srgbClr val="002060"/>
              </a:solidFill>
            </a:endParaRPr>
          </a:p>
        </p:txBody>
      </p:sp>
      <p:pic>
        <p:nvPicPr>
          <p:cNvPr id="43015" name="Picture 1"/>
          <p:cNvPicPr>
            <a:picLocks noChangeAspect="1"/>
          </p:cNvPicPr>
          <p:nvPr/>
        </p:nvPicPr>
        <p:blipFill>
          <a:blip r:embed="rId3" cstate="print"/>
          <a:srcRect/>
          <a:stretch>
            <a:fillRect/>
          </a:stretch>
        </p:blipFill>
        <p:spPr bwMode="auto">
          <a:xfrm>
            <a:off x="914400" y="1524000"/>
            <a:ext cx="6705600" cy="4114800"/>
          </a:xfrm>
          <a:prstGeom prst="rect">
            <a:avLst/>
          </a:prstGeom>
          <a:noFill/>
          <a:ln w="9525">
            <a:noFill/>
            <a:miter lim="800000"/>
            <a:headEnd/>
            <a:tailEnd/>
          </a:ln>
        </p:spPr>
      </p:pic>
      <p:pic>
        <p:nvPicPr>
          <p:cNvPr id="8" name="Picture 7" descr="Orgin dst logo6.jpg"/>
          <p:cNvPicPr>
            <a:picLocks noChangeAspect="1"/>
          </p:cNvPicPr>
          <p:nvPr/>
        </p:nvPicPr>
        <p:blipFill>
          <a:blip r:embed="rId4" cstate="print"/>
          <a:stretch>
            <a:fillRect/>
          </a:stretch>
        </p:blipFill>
        <p:spPr>
          <a:xfrm>
            <a:off x="7696200" y="152400"/>
            <a:ext cx="1000125" cy="87668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4294967295"/>
          </p:nvPr>
        </p:nvSpPr>
        <p:spPr bwMode="auto">
          <a:xfrm>
            <a:off x="8382000" y="6492875"/>
            <a:ext cx="762000" cy="365125"/>
          </a:xfrm>
          <a:prstGeom prst="rect">
            <a:avLst/>
          </a:prstGeom>
          <a:noFill/>
          <a:ln>
            <a:miter lim="800000"/>
            <a:headEnd/>
            <a:tailEnd/>
          </a:ln>
        </p:spPr>
        <p:txBody>
          <a:bodyPr/>
          <a:lstStyle/>
          <a:p>
            <a:fld id="{6F9AB792-1782-45DE-B8D3-233359ADBAD3}" type="slidenum">
              <a:rPr lang="en-US" altLang="en-US" b="1">
                <a:solidFill>
                  <a:srgbClr val="002060"/>
                </a:solidFill>
              </a:rPr>
              <a:pPr/>
              <a:t>12</a:t>
            </a:fld>
            <a:endParaRPr lang="en-US" altLang="en-US" b="1">
              <a:solidFill>
                <a:srgbClr val="002060"/>
              </a:solidFill>
            </a:endParaRPr>
          </a:p>
        </p:txBody>
      </p:sp>
      <p:sp>
        <p:nvSpPr>
          <p:cNvPr id="5" name="Rectangle 2"/>
          <p:cNvSpPr txBox="1">
            <a:spLocks noChangeArrowheads="1"/>
          </p:cNvSpPr>
          <p:nvPr/>
        </p:nvSpPr>
        <p:spPr>
          <a:xfrm>
            <a:off x="0" y="1066800"/>
            <a:ext cx="9144000" cy="1295400"/>
          </a:xfrm>
          <a:prstGeom prst="rect">
            <a:avLst/>
          </a:prstGeom>
          <a:noFill/>
        </p:spPr>
        <p:txBody>
          <a:bodyPr/>
          <a:lstStyle/>
          <a:p>
            <a:pPr eaLnBrk="1" hangingPunct="1">
              <a:defRPr/>
            </a:pPr>
            <a:r>
              <a:rPr lang="en-US" altLang="en-US" sz="4800" b="1" dirty="0">
                <a:solidFill>
                  <a:srgbClr val="0039A6"/>
                </a:solidFill>
                <a:latin typeface="Arial" pitchFamily="34" charset="0"/>
                <a:ea typeface="+mj-ea"/>
                <a:cs typeface="Arial" panose="020B0604020202020204" pitchFamily="34" charset="0"/>
              </a:rPr>
              <a:t>	</a:t>
            </a:r>
            <a:r>
              <a:rPr lang="en-US" altLang="en-US" sz="4400" b="1" dirty="0">
                <a:solidFill>
                  <a:srgbClr val="002060"/>
                </a:solidFill>
                <a:latin typeface="Arial" panose="020B0604020202020204" pitchFamily="34" charset="0"/>
                <a:ea typeface="+mj-ea"/>
                <a:cs typeface="Arial" panose="020B0604020202020204" pitchFamily="34" charset="0"/>
              </a:rPr>
              <a:t>Introduction</a:t>
            </a:r>
          </a:p>
          <a:p>
            <a:pPr eaLnBrk="1" hangingPunct="1">
              <a:defRPr/>
            </a:pPr>
            <a:endParaRPr lang="en-US" altLang="en-US" sz="4800" b="1" dirty="0">
              <a:solidFill>
                <a:schemeClr val="tx2"/>
              </a:solidFill>
              <a:latin typeface="Arial" pitchFamily="34" charset="0"/>
              <a:ea typeface="+mj-ea"/>
              <a:cs typeface="Arial" panose="020B0604020202020204" pitchFamily="34" charset="0"/>
            </a:endParaRPr>
          </a:p>
          <a:p>
            <a:pPr eaLnBrk="1" hangingPunct="1">
              <a:defRPr/>
            </a:pPr>
            <a:endParaRPr lang="en-US" altLang="en-US" sz="4800" b="1" dirty="0">
              <a:solidFill>
                <a:schemeClr val="tx2"/>
              </a:solidFill>
              <a:latin typeface="Arial" pitchFamily="34" charset="0"/>
              <a:ea typeface="+mj-ea"/>
              <a:cs typeface="Arial" panose="020B0604020202020204" pitchFamily="34" charset="0"/>
            </a:endParaRPr>
          </a:p>
          <a:p>
            <a:pPr eaLnBrk="1" hangingPunct="1">
              <a:defRPr/>
            </a:pPr>
            <a:endParaRPr lang="en-US" altLang="en-US" sz="4800" b="1" dirty="0">
              <a:solidFill>
                <a:schemeClr val="tx2"/>
              </a:solidFill>
              <a:latin typeface="Arial" pitchFamily="34" charset="0"/>
              <a:ea typeface="+mj-ea"/>
              <a:cs typeface="Arial" panose="020B0604020202020204" pitchFamily="34" charset="0"/>
            </a:endParaRPr>
          </a:p>
        </p:txBody>
      </p:sp>
      <p:sp>
        <p:nvSpPr>
          <p:cNvPr id="35844" name="Rectangle 3"/>
          <p:cNvSpPr txBox="1">
            <a:spLocks noChangeArrowheads="1"/>
          </p:cNvSpPr>
          <p:nvPr/>
        </p:nvSpPr>
        <p:spPr bwMode="auto">
          <a:xfrm>
            <a:off x="457200" y="1752600"/>
            <a:ext cx="5835379"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54025" indent="-454025">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marL="2892425" indent="-606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349625" indent="-606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806825" indent="-606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264025" indent="-606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365760" indent="-256032" eaLnBrk="1" fontAlgn="auto" hangingPunct="1">
              <a:spcAft>
                <a:spcPts val="0"/>
              </a:spcAft>
              <a:buClr>
                <a:schemeClr val="accent3"/>
              </a:buClr>
              <a:buFont typeface="Georgia"/>
              <a:buChar char="•"/>
              <a:defRPr/>
            </a:pPr>
            <a:r>
              <a:rPr lang="en-US" altLang="en-US" sz="3200" dirty="0" smtClean="0">
                <a:solidFill>
                  <a:srgbClr val="002060"/>
                </a:solidFill>
                <a:latin typeface="Arial" panose="020B0604020202020204" pitchFamily="34" charset="0"/>
              </a:rPr>
              <a:t>Battery Specification</a:t>
            </a:r>
            <a:endParaRPr lang="en-US" altLang="en-US" sz="3200" dirty="0">
              <a:solidFill>
                <a:srgbClr val="002060"/>
              </a:solidFill>
              <a:latin typeface="Arial" panose="020B0604020202020204" pitchFamily="34" charset="0"/>
            </a:endParaRPr>
          </a:p>
          <a:p>
            <a:pPr marL="365760" indent="-256032" eaLnBrk="1" fontAlgn="auto" hangingPunct="1">
              <a:spcAft>
                <a:spcPts val="0"/>
              </a:spcAft>
              <a:buClr>
                <a:schemeClr val="accent3"/>
              </a:buClr>
              <a:buFont typeface="Georgia"/>
              <a:buChar char="•"/>
              <a:defRPr/>
            </a:pPr>
            <a:endParaRPr lang="en-US" altLang="en-US" sz="3200" dirty="0">
              <a:solidFill>
                <a:srgbClr val="002060"/>
              </a:solidFill>
              <a:latin typeface="Arial" panose="020B0604020202020204" pitchFamily="34" charset="0"/>
            </a:endParaRPr>
          </a:p>
          <a:p>
            <a:pPr marL="365760" indent="-256032" eaLnBrk="1" fontAlgn="auto" hangingPunct="1">
              <a:spcAft>
                <a:spcPts val="0"/>
              </a:spcAft>
              <a:buClr>
                <a:schemeClr val="accent3"/>
              </a:buClr>
              <a:buFont typeface="Georgia"/>
              <a:buChar char="•"/>
              <a:defRPr/>
            </a:pPr>
            <a:r>
              <a:rPr lang="en-US" altLang="en-US" sz="3200" dirty="0" smtClean="0">
                <a:solidFill>
                  <a:srgbClr val="002060"/>
                </a:solidFill>
                <a:latin typeface="Arial" panose="020B0604020202020204" pitchFamily="34" charset="0"/>
              </a:rPr>
              <a:t>Testing</a:t>
            </a:r>
          </a:p>
          <a:p>
            <a:pPr marL="365760" indent="-256032" eaLnBrk="1" fontAlgn="auto" hangingPunct="1">
              <a:spcAft>
                <a:spcPts val="0"/>
              </a:spcAft>
              <a:buClr>
                <a:schemeClr val="accent3"/>
              </a:buClr>
              <a:buFont typeface="Georgia"/>
              <a:buChar char="•"/>
              <a:defRPr/>
            </a:pPr>
            <a:endParaRPr lang="en-US" altLang="en-US" sz="3200" dirty="0">
              <a:solidFill>
                <a:srgbClr val="002060"/>
              </a:solidFill>
              <a:latin typeface="Arial" panose="020B0604020202020204" pitchFamily="34" charset="0"/>
            </a:endParaRPr>
          </a:p>
          <a:p>
            <a:pPr marL="365760" indent="-256032" eaLnBrk="1" fontAlgn="auto" hangingPunct="1">
              <a:spcAft>
                <a:spcPts val="0"/>
              </a:spcAft>
              <a:buClr>
                <a:schemeClr val="accent3"/>
              </a:buClr>
              <a:buFont typeface="Georgia"/>
              <a:buChar char="•"/>
              <a:defRPr/>
            </a:pPr>
            <a:r>
              <a:rPr lang="en-US" altLang="en-US" sz="3200" dirty="0" smtClean="0">
                <a:solidFill>
                  <a:srgbClr val="002060"/>
                </a:solidFill>
                <a:latin typeface="Arial" panose="020B0604020202020204" pitchFamily="34" charset="0"/>
              </a:rPr>
              <a:t>Real-Time Data</a:t>
            </a:r>
          </a:p>
          <a:p>
            <a:pPr marL="365760" indent="-256032" eaLnBrk="1" fontAlgn="auto" hangingPunct="1">
              <a:spcAft>
                <a:spcPts val="0"/>
              </a:spcAft>
              <a:buClr>
                <a:schemeClr val="accent3"/>
              </a:buClr>
              <a:buFont typeface="Georgia"/>
              <a:buChar char="•"/>
              <a:defRPr/>
            </a:pPr>
            <a:endParaRPr lang="en-US" altLang="en-US" sz="3200" dirty="0" smtClean="0">
              <a:solidFill>
                <a:srgbClr val="002060"/>
              </a:solidFill>
              <a:latin typeface="Arial" panose="020B0604020202020204" pitchFamily="34" charset="0"/>
            </a:endParaRPr>
          </a:p>
          <a:p>
            <a:pPr marL="365760" indent="-256032" eaLnBrk="1" fontAlgn="auto" hangingPunct="1">
              <a:spcAft>
                <a:spcPts val="0"/>
              </a:spcAft>
              <a:buClr>
                <a:schemeClr val="accent3"/>
              </a:buClr>
              <a:buFont typeface="Georgia"/>
              <a:buChar char="•"/>
              <a:defRPr/>
            </a:pPr>
            <a:r>
              <a:rPr lang="en-US" altLang="en-US" sz="3200" dirty="0" smtClean="0">
                <a:solidFill>
                  <a:srgbClr val="002060"/>
                </a:solidFill>
                <a:latin typeface="Arial" panose="020B0604020202020204" pitchFamily="34" charset="0"/>
              </a:rPr>
              <a:t>Economic Analysis</a:t>
            </a:r>
            <a:endParaRPr lang="en-US" altLang="en-US" sz="3200" dirty="0">
              <a:solidFill>
                <a:srgbClr val="002060"/>
              </a:solidFill>
              <a:latin typeface="Arial" panose="020B0604020202020204" pitchFamily="34" charset="0"/>
            </a:endParaRPr>
          </a:p>
          <a:p>
            <a:pPr marL="365760" indent="-256032" eaLnBrk="1" fontAlgn="auto" hangingPunct="1">
              <a:spcAft>
                <a:spcPts val="0"/>
              </a:spcAft>
              <a:buClr>
                <a:schemeClr val="accent3"/>
              </a:buClr>
              <a:buFont typeface="Georgia"/>
              <a:buChar char="•"/>
              <a:defRPr/>
            </a:pPr>
            <a:endParaRPr lang="en-US" altLang="en-US" sz="3200" dirty="0">
              <a:solidFill>
                <a:srgbClr val="002060"/>
              </a:solidFill>
              <a:latin typeface="Arial" panose="020B0604020202020204" pitchFamily="34" charset="0"/>
            </a:endParaRPr>
          </a:p>
          <a:p>
            <a:pPr marL="365760" indent="-256032" eaLnBrk="1" fontAlgn="auto" hangingPunct="1">
              <a:spcAft>
                <a:spcPts val="0"/>
              </a:spcAft>
              <a:buClr>
                <a:schemeClr val="accent3"/>
              </a:buClr>
              <a:buFont typeface="Georgia"/>
              <a:buChar char="•"/>
              <a:defRPr/>
            </a:pPr>
            <a:r>
              <a:rPr lang="en-US" altLang="en-US" sz="3200" dirty="0" smtClean="0">
                <a:solidFill>
                  <a:srgbClr val="002060"/>
                </a:solidFill>
                <a:latin typeface="Arial" panose="020B0604020202020204" pitchFamily="34" charset="0"/>
              </a:rPr>
              <a:t>Summary</a:t>
            </a:r>
            <a:endParaRPr lang="en-US" altLang="en-US" sz="3200" dirty="0">
              <a:solidFill>
                <a:srgbClr val="002060"/>
              </a:solidFill>
              <a:latin typeface="Arial" panose="020B0604020202020204" pitchFamily="34" charset="0"/>
            </a:endParaRPr>
          </a:p>
          <a:p>
            <a:pPr marL="0" indent="0" eaLnBrk="1" hangingPunct="1">
              <a:spcAft>
                <a:spcPts val="800"/>
              </a:spcAft>
              <a:buClr>
                <a:srgbClr val="818A8F"/>
              </a:buClr>
              <a:buSzPct val="100000"/>
              <a:defRPr/>
            </a:pPr>
            <a:endParaRPr lang="en-US" altLang="en-US" sz="2900" dirty="0" smtClean="0">
              <a:latin typeface="Arial" panose="020B0604020202020204" pitchFamily="34" charset="0"/>
              <a:sym typeface="Arial" panose="020B0604020202020204" pitchFamily="34" charset="0"/>
            </a:endParaRPr>
          </a:p>
        </p:txBody>
      </p:sp>
      <p:pic>
        <p:nvPicPr>
          <p:cNvPr id="6" name="Picture 5" descr="Orgin dst logo6.jpg"/>
          <p:cNvPicPr>
            <a:picLocks noChangeAspect="1"/>
          </p:cNvPicPr>
          <p:nvPr/>
        </p:nvPicPr>
        <p:blipFill>
          <a:blip r:embed="rId2" cstate="print"/>
          <a:stretch>
            <a:fillRect/>
          </a:stretch>
        </p:blipFill>
        <p:spPr>
          <a:xfrm>
            <a:off x="7696200" y="152400"/>
            <a:ext cx="1000125" cy="87668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flipV="1">
            <a:off x="4192987" y="2527301"/>
            <a:ext cx="1002360" cy="476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85836" y="1804989"/>
            <a:ext cx="995209" cy="317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181068" y="1804988"/>
            <a:ext cx="4767" cy="243681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6869" name="Rectangle 2"/>
          <p:cNvSpPr>
            <a:spLocks noGrp="1" noChangeArrowheads="1"/>
          </p:cNvSpPr>
          <p:nvPr>
            <p:ph type="title"/>
          </p:nvPr>
        </p:nvSpPr>
        <p:spPr>
          <a:xfrm>
            <a:off x="0" y="838200"/>
            <a:ext cx="8838882" cy="1143000"/>
          </a:xfrm>
        </p:spPr>
        <p:txBody>
          <a:bodyPr>
            <a:normAutofit/>
          </a:bodyPr>
          <a:lstStyle/>
          <a:p>
            <a:pPr eaLnBrk="1" hangingPunct="1"/>
            <a:r>
              <a:rPr lang="en-US" altLang="en-US" sz="4000" b="1" dirty="0" smtClean="0">
                <a:latin typeface="Arial" charset="0"/>
                <a:cs typeface="Arial" charset="0"/>
              </a:rPr>
              <a:t>Overview of BESS Grid Tie</a:t>
            </a:r>
            <a:endParaRPr lang="en-US" altLang="en-US" sz="4000" b="1" dirty="0" smtClean="0">
              <a:solidFill>
                <a:srgbClr val="002060"/>
              </a:solidFill>
              <a:latin typeface="Arial" charset="0"/>
              <a:cs typeface="Arial" charset="0"/>
            </a:endParaRPr>
          </a:p>
        </p:txBody>
      </p:sp>
      <p:sp>
        <p:nvSpPr>
          <p:cNvPr id="36870" name="Slide Number Placeholder 20"/>
          <p:cNvSpPr>
            <a:spLocks noGrp="1"/>
          </p:cNvSpPr>
          <p:nvPr>
            <p:ph type="sldNum" sz="quarter" idx="4294967295"/>
          </p:nvPr>
        </p:nvSpPr>
        <p:spPr bwMode="auto">
          <a:xfrm>
            <a:off x="8382000" y="6492875"/>
            <a:ext cx="762000" cy="365125"/>
          </a:xfrm>
          <a:prstGeom prst="rect">
            <a:avLst/>
          </a:prstGeom>
          <a:noFill/>
          <a:ln>
            <a:miter lim="800000"/>
            <a:headEnd/>
            <a:tailEnd/>
          </a:ln>
        </p:spPr>
        <p:txBody>
          <a:bodyPr/>
          <a:lstStyle/>
          <a:p>
            <a:fld id="{AD7869B1-DCB7-483A-840A-BEBA428DECF4}" type="slidenum">
              <a:rPr lang="en-US" altLang="en-US" b="1">
                <a:solidFill>
                  <a:schemeClr val="tx1"/>
                </a:solidFill>
              </a:rPr>
              <a:pPr/>
              <a:t>13</a:t>
            </a:fld>
            <a:endParaRPr lang="en-US" altLang="en-US" b="1">
              <a:solidFill>
                <a:schemeClr val="tx1"/>
              </a:solidFill>
            </a:endParaRPr>
          </a:p>
        </p:txBody>
      </p:sp>
      <p:sp>
        <p:nvSpPr>
          <p:cNvPr id="5" name="Content Placeholder 2"/>
          <p:cNvSpPr>
            <a:spLocks noGrp="1"/>
          </p:cNvSpPr>
          <p:nvPr/>
        </p:nvSpPr>
        <p:spPr bwMode="auto">
          <a:xfrm>
            <a:off x="-685323" y="1254126"/>
            <a:ext cx="8304927" cy="3775075"/>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Arial" panose="020B0604020202020204" pitchFamily="34" charset="0"/>
              <a:buNone/>
              <a:defRPr/>
            </a:pPr>
            <a:endParaRPr lang="en-US" altLang="en-US" sz="4000" i="1" dirty="0" smtClean="0"/>
          </a:p>
          <a:p>
            <a:pPr eaLnBrk="1" hangingPunct="1">
              <a:defRPr/>
            </a:pPr>
            <a:endParaRPr lang="en-US" altLang="en-US" i="1" dirty="0" smtClean="0"/>
          </a:p>
          <a:p>
            <a:pPr eaLnBrk="1" hangingPunct="1">
              <a:defRPr/>
            </a:pPr>
            <a:endParaRPr lang="en-US" altLang="en-US" i="1" dirty="0" smtClean="0"/>
          </a:p>
        </p:txBody>
      </p:sp>
      <p:sp>
        <p:nvSpPr>
          <p:cNvPr id="36872" name="TextBox 9"/>
          <p:cNvSpPr txBox="1">
            <a:spLocks noChangeArrowheads="1"/>
          </p:cNvSpPr>
          <p:nvPr/>
        </p:nvSpPr>
        <p:spPr bwMode="auto">
          <a:xfrm>
            <a:off x="5181044" y="1624014"/>
            <a:ext cx="2288768" cy="369332"/>
          </a:xfrm>
          <a:prstGeom prst="rect">
            <a:avLst/>
          </a:prstGeom>
          <a:noFill/>
          <a:ln w="9525" cmpd="dbl">
            <a:solidFill>
              <a:schemeClr val="tx1"/>
            </a:solidFill>
            <a:miter lim="800000"/>
            <a:headEnd/>
            <a:tailEnd/>
          </a:ln>
        </p:spPr>
        <p:txBody>
          <a:bodyPr wrap="none">
            <a:spAutoFit/>
          </a:bodyPr>
          <a:lstStyle/>
          <a:p>
            <a:pPr eaLnBrk="1" hangingPunct="1"/>
            <a:r>
              <a:rPr lang="en-US" altLang="en-US" b="1" dirty="0">
                <a:solidFill>
                  <a:srgbClr val="002060"/>
                </a:solidFill>
              </a:rPr>
              <a:t>2.0 MW Wind Turbine</a:t>
            </a:r>
          </a:p>
        </p:txBody>
      </p:sp>
      <p:sp>
        <p:nvSpPr>
          <p:cNvPr id="36873" name="TextBox 10"/>
          <p:cNvSpPr txBox="1">
            <a:spLocks noChangeArrowheads="1"/>
          </p:cNvSpPr>
          <p:nvPr/>
        </p:nvSpPr>
        <p:spPr bwMode="auto">
          <a:xfrm>
            <a:off x="5195347" y="2238376"/>
            <a:ext cx="1923925" cy="646331"/>
          </a:xfrm>
          <a:prstGeom prst="rect">
            <a:avLst/>
          </a:prstGeom>
          <a:noFill/>
          <a:ln w="9525">
            <a:solidFill>
              <a:schemeClr val="tx1"/>
            </a:solidFill>
            <a:miter lim="800000"/>
            <a:headEnd/>
            <a:tailEnd/>
          </a:ln>
        </p:spPr>
        <p:txBody>
          <a:bodyPr wrap="none">
            <a:spAutoFit/>
          </a:bodyPr>
          <a:lstStyle/>
          <a:p>
            <a:pPr eaLnBrk="1" hangingPunct="1"/>
            <a:r>
              <a:rPr lang="en-US" altLang="en-US" b="1">
                <a:solidFill>
                  <a:srgbClr val="002060"/>
                </a:solidFill>
              </a:rPr>
              <a:t>CCET 1 MW/MWh</a:t>
            </a:r>
          </a:p>
          <a:p>
            <a:pPr eaLnBrk="1" hangingPunct="1"/>
            <a:r>
              <a:rPr lang="en-US" altLang="en-US" b="1">
                <a:solidFill>
                  <a:srgbClr val="002060"/>
                </a:solidFill>
              </a:rPr>
              <a:t>Storage Battery</a:t>
            </a:r>
          </a:p>
        </p:txBody>
      </p:sp>
      <p:sp>
        <p:nvSpPr>
          <p:cNvPr id="36874" name="TextBox 13"/>
          <p:cNvSpPr txBox="1">
            <a:spLocks noChangeArrowheads="1"/>
          </p:cNvSpPr>
          <p:nvPr/>
        </p:nvSpPr>
        <p:spPr bwMode="auto">
          <a:xfrm>
            <a:off x="5181044" y="3106739"/>
            <a:ext cx="2288768" cy="369332"/>
          </a:xfrm>
          <a:prstGeom prst="rect">
            <a:avLst/>
          </a:prstGeom>
          <a:noFill/>
          <a:ln w="9525">
            <a:solidFill>
              <a:schemeClr val="tx1"/>
            </a:solidFill>
            <a:miter lim="800000"/>
            <a:headEnd/>
            <a:tailEnd/>
          </a:ln>
        </p:spPr>
        <p:txBody>
          <a:bodyPr wrap="none">
            <a:spAutoFit/>
          </a:bodyPr>
          <a:lstStyle/>
          <a:p>
            <a:pPr eaLnBrk="1" hangingPunct="1"/>
            <a:r>
              <a:rPr lang="en-US" altLang="en-US" b="1">
                <a:solidFill>
                  <a:srgbClr val="002060"/>
                </a:solidFill>
              </a:rPr>
              <a:t>1.7 MW Wind Turbine</a:t>
            </a:r>
          </a:p>
        </p:txBody>
      </p:sp>
      <p:cxnSp>
        <p:nvCxnSpPr>
          <p:cNvPr id="17" name="Straight Connector 16"/>
          <p:cNvCxnSpPr/>
          <p:nvPr/>
        </p:nvCxnSpPr>
        <p:spPr>
          <a:xfrm flipV="1">
            <a:off x="4729326" y="3297238"/>
            <a:ext cx="449334" cy="635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729326" y="3292476"/>
            <a:ext cx="0" cy="93821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6877" name="TextBox 14"/>
          <p:cNvSpPr txBox="1">
            <a:spLocks noChangeArrowheads="1"/>
          </p:cNvSpPr>
          <p:nvPr/>
        </p:nvSpPr>
        <p:spPr bwMode="auto">
          <a:xfrm>
            <a:off x="3265715" y="4240213"/>
            <a:ext cx="2338442" cy="923330"/>
          </a:xfrm>
          <a:prstGeom prst="rect">
            <a:avLst/>
          </a:prstGeom>
          <a:noFill/>
          <a:ln w="9525">
            <a:solidFill>
              <a:schemeClr val="tx1"/>
            </a:solidFill>
            <a:miter lim="800000"/>
            <a:headEnd/>
            <a:tailEnd/>
          </a:ln>
        </p:spPr>
        <p:txBody>
          <a:bodyPr>
            <a:spAutoFit/>
          </a:bodyPr>
          <a:lstStyle/>
          <a:p>
            <a:pPr eaLnBrk="1" hangingPunct="1"/>
            <a:r>
              <a:rPr lang="en-US" altLang="en-US" b="1" dirty="0">
                <a:solidFill>
                  <a:srgbClr val="002060"/>
                </a:solidFill>
              </a:rPr>
              <a:t>Distribution Substation</a:t>
            </a:r>
          </a:p>
          <a:p>
            <a:pPr eaLnBrk="1" hangingPunct="1"/>
            <a:r>
              <a:rPr lang="en-US" altLang="en-US" b="1" dirty="0">
                <a:solidFill>
                  <a:srgbClr val="002060"/>
                </a:solidFill>
              </a:rPr>
              <a:t>(SPEC, Approx. 4 MW)</a:t>
            </a:r>
          </a:p>
        </p:txBody>
      </p:sp>
      <p:sp>
        <p:nvSpPr>
          <p:cNvPr id="36878" name="TextBox 14"/>
          <p:cNvSpPr txBox="1">
            <a:spLocks noChangeArrowheads="1"/>
          </p:cNvSpPr>
          <p:nvPr/>
        </p:nvSpPr>
        <p:spPr bwMode="auto">
          <a:xfrm>
            <a:off x="305118" y="4230688"/>
            <a:ext cx="2338442" cy="923330"/>
          </a:xfrm>
          <a:prstGeom prst="rect">
            <a:avLst/>
          </a:prstGeom>
          <a:noFill/>
          <a:ln w="9525">
            <a:solidFill>
              <a:schemeClr val="tx1"/>
            </a:solidFill>
            <a:miter lim="800000"/>
            <a:headEnd/>
            <a:tailEnd/>
          </a:ln>
        </p:spPr>
        <p:txBody>
          <a:bodyPr>
            <a:spAutoFit/>
          </a:bodyPr>
          <a:lstStyle/>
          <a:p>
            <a:pPr eaLnBrk="1" hangingPunct="1"/>
            <a:r>
              <a:rPr lang="en-US" altLang="en-US" b="1" dirty="0">
                <a:solidFill>
                  <a:srgbClr val="002060"/>
                </a:solidFill>
              </a:rPr>
              <a:t>Distribution Substation</a:t>
            </a:r>
          </a:p>
          <a:p>
            <a:pPr eaLnBrk="1" hangingPunct="1"/>
            <a:r>
              <a:rPr lang="en-US" altLang="en-US" b="1" dirty="0">
                <a:solidFill>
                  <a:srgbClr val="002060"/>
                </a:solidFill>
              </a:rPr>
              <a:t>(SPEC, Approx. 3 MW)</a:t>
            </a:r>
          </a:p>
        </p:txBody>
      </p:sp>
      <p:sp>
        <p:nvSpPr>
          <p:cNvPr id="36879" name="TextBox 15"/>
          <p:cNvSpPr txBox="1">
            <a:spLocks noChangeArrowheads="1"/>
          </p:cNvSpPr>
          <p:nvPr/>
        </p:nvSpPr>
        <p:spPr bwMode="auto">
          <a:xfrm>
            <a:off x="5844914" y="5276851"/>
            <a:ext cx="2430089" cy="646331"/>
          </a:xfrm>
          <a:prstGeom prst="rect">
            <a:avLst/>
          </a:prstGeom>
          <a:noFill/>
          <a:ln w="9525">
            <a:solidFill>
              <a:schemeClr val="tx1"/>
            </a:solidFill>
            <a:miter lim="800000"/>
            <a:headEnd/>
            <a:tailEnd/>
          </a:ln>
        </p:spPr>
        <p:txBody>
          <a:bodyPr wrap="none">
            <a:spAutoFit/>
          </a:bodyPr>
          <a:lstStyle/>
          <a:p>
            <a:pPr eaLnBrk="1" hangingPunct="1"/>
            <a:r>
              <a:rPr lang="en-US" altLang="en-US" b="1">
                <a:solidFill>
                  <a:srgbClr val="002060"/>
                </a:solidFill>
              </a:rPr>
              <a:t>Interchange </a:t>
            </a:r>
          </a:p>
          <a:p>
            <a:pPr eaLnBrk="1" hangingPunct="1"/>
            <a:r>
              <a:rPr lang="en-US" altLang="en-US" b="1">
                <a:solidFill>
                  <a:srgbClr val="002060"/>
                </a:solidFill>
              </a:rPr>
              <a:t>(GSEC, Approx. 18 MW)</a:t>
            </a:r>
          </a:p>
        </p:txBody>
      </p:sp>
      <p:cxnSp>
        <p:nvCxnSpPr>
          <p:cNvPr id="24" name="Straight Connector 23"/>
          <p:cNvCxnSpPr>
            <a:endCxn id="36879" idx="1"/>
          </p:cNvCxnSpPr>
          <p:nvPr/>
        </p:nvCxnSpPr>
        <p:spPr>
          <a:xfrm>
            <a:off x="4400371" y="5588000"/>
            <a:ext cx="1444543" cy="1201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36877" idx="2"/>
          </p:cNvCxnSpPr>
          <p:nvPr/>
        </p:nvCxnSpPr>
        <p:spPr>
          <a:xfrm flipH="1">
            <a:off x="4433743" y="5163543"/>
            <a:ext cx="1193" cy="43557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36878" idx="2"/>
          </p:cNvCxnSpPr>
          <p:nvPr/>
        </p:nvCxnSpPr>
        <p:spPr>
          <a:xfrm>
            <a:off x="1474339" y="5154018"/>
            <a:ext cx="0" cy="43557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474339" y="5589588"/>
            <a:ext cx="295940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1" name="Picture 20" descr="Orgin dst logo6.jpg"/>
          <p:cNvPicPr>
            <a:picLocks noChangeAspect="1"/>
          </p:cNvPicPr>
          <p:nvPr/>
        </p:nvPicPr>
        <p:blipFill>
          <a:blip r:embed="rId3" cstate="print"/>
          <a:stretch>
            <a:fillRect/>
          </a:stretch>
        </p:blipFill>
        <p:spPr>
          <a:xfrm>
            <a:off x="7696200" y="152400"/>
            <a:ext cx="1000125" cy="87668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1066800"/>
            <a:ext cx="7772162" cy="1143000"/>
          </a:xfrm>
        </p:spPr>
        <p:txBody>
          <a:bodyPr>
            <a:normAutofit fontScale="90000"/>
          </a:bodyPr>
          <a:lstStyle/>
          <a:p>
            <a:pPr eaLnBrk="1" hangingPunct="1"/>
            <a:r>
              <a:rPr lang="en-US" altLang="en-US" b="1" dirty="0" smtClean="0">
                <a:solidFill>
                  <a:srgbClr val="002060"/>
                </a:solidFill>
                <a:latin typeface="Arial" charset="0"/>
                <a:cs typeface="Arial" charset="0"/>
              </a:rPr>
              <a:t>Battery Selection &amp; Integration</a:t>
            </a:r>
          </a:p>
        </p:txBody>
      </p:sp>
      <p:sp>
        <p:nvSpPr>
          <p:cNvPr id="10243" name="Rectangle 3"/>
          <p:cNvSpPr>
            <a:spLocks noGrp="1" noChangeArrowheads="1"/>
          </p:cNvSpPr>
          <p:nvPr>
            <p:ph idx="1"/>
          </p:nvPr>
        </p:nvSpPr>
        <p:spPr>
          <a:xfrm>
            <a:off x="685800" y="2133600"/>
            <a:ext cx="7772162" cy="4114800"/>
          </a:xfrm>
        </p:spPr>
        <p:txBody>
          <a:bodyPr>
            <a:normAutofit/>
          </a:bodyPr>
          <a:lstStyle/>
          <a:p>
            <a:pPr marL="365760" indent="-256032" eaLnBrk="1" fontAlgn="auto" hangingPunct="1">
              <a:spcAft>
                <a:spcPts val="0"/>
              </a:spcAft>
              <a:buClr>
                <a:schemeClr val="accent3"/>
              </a:buClr>
              <a:buFont typeface="Georgia"/>
              <a:buChar char="•"/>
              <a:defRPr/>
            </a:pPr>
            <a:r>
              <a:rPr lang="en-US" altLang="en-US" sz="2400" dirty="0" smtClean="0">
                <a:solidFill>
                  <a:srgbClr val="002060"/>
                </a:solidFill>
                <a:latin typeface="Arial" panose="020B0604020202020204" pitchFamily="34" charset="0"/>
                <a:cs typeface="Arial" panose="020B0604020202020204" pitchFamily="34" charset="0"/>
              </a:rPr>
              <a:t>RFP Specification Released Nov 2012</a:t>
            </a:r>
          </a:p>
          <a:p>
            <a:pPr marL="365760" indent="-256032" eaLnBrk="1" fontAlgn="auto" hangingPunct="1">
              <a:spcAft>
                <a:spcPts val="0"/>
              </a:spcAft>
              <a:buClr>
                <a:schemeClr val="accent3"/>
              </a:buClr>
              <a:buFont typeface="Georgia"/>
              <a:buChar char="•"/>
              <a:defRPr/>
            </a:pPr>
            <a:endParaRPr lang="en-US" altLang="en-US" sz="2400" dirty="0">
              <a:solidFill>
                <a:srgbClr val="002060"/>
              </a:solidFill>
              <a:latin typeface="Arial" panose="020B0604020202020204" pitchFamily="34" charset="0"/>
              <a:cs typeface="Arial" panose="020B0604020202020204" pitchFamily="34" charset="0"/>
            </a:endParaRPr>
          </a:p>
          <a:p>
            <a:pPr marL="365760" indent="-256032" eaLnBrk="1" fontAlgn="auto" hangingPunct="1">
              <a:spcAft>
                <a:spcPts val="0"/>
              </a:spcAft>
              <a:buClr>
                <a:schemeClr val="accent3"/>
              </a:buClr>
              <a:buFont typeface="Georgia"/>
              <a:buChar char="•"/>
              <a:defRPr/>
            </a:pPr>
            <a:r>
              <a:rPr lang="en-US" altLang="en-US" sz="2400" dirty="0" smtClean="0">
                <a:solidFill>
                  <a:srgbClr val="002060"/>
                </a:solidFill>
                <a:latin typeface="Arial" panose="020B0604020202020204" pitchFamily="34" charset="0"/>
                <a:cs typeface="Arial" panose="020B0604020202020204" pitchFamily="34" charset="0"/>
              </a:rPr>
              <a:t>Contract Awarded - February 2013</a:t>
            </a:r>
          </a:p>
          <a:p>
            <a:pPr marL="365760" indent="-256032" eaLnBrk="1" fontAlgn="auto" hangingPunct="1">
              <a:spcAft>
                <a:spcPts val="0"/>
              </a:spcAft>
              <a:buClr>
                <a:schemeClr val="accent3"/>
              </a:buClr>
              <a:buFont typeface="Georgia"/>
              <a:buChar char="•"/>
              <a:defRPr/>
            </a:pPr>
            <a:endParaRPr lang="en-US" altLang="en-US" sz="2400" dirty="0">
              <a:solidFill>
                <a:srgbClr val="002060"/>
              </a:solidFill>
              <a:latin typeface="Arial" panose="020B0604020202020204" pitchFamily="34" charset="0"/>
              <a:cs typeface="Arial" panose="020B0604020202020204" pitchFamily="34" charset="0"/>
            </a:endParaRPr>
          </a:p>
          <a:p>
            <a:pPr marL="365760" indent="-256032" eaLnBrk="1" fontAlgn="auto" hangingPunct="1">
              <a:spcAft>
                <a:spcPts val="0"/>
              </a:spcAft>
              <a:buClr>
                <a:schemeClr val="accent3"/>
              </a:buClr>
              <a:buFont typeface="Georgia"/>
              <a:buChar char="•"/>
              <a:defRPr/>
            </a:pPr>
            <a:r>
              <a:rPr lang="en-US" altLang="en-US" sz="2400" dirty="0" smtClean="0">
                <a:solidFill>
                  <a:srgbClr val="002060"/>
                </a:solidFill>
                <a:latin typeface="Arial" panose="020B0604020202020204" pitchFamily="34" charset="0"/>
                <a:cs typeface="Arial" panose="020B0604020202020204" pitchFamily="34" charset="0"/>
              </a:rPr>
              <a:t>Operational - October 2013 by SPEC with Support from XP/</a:t>
            </a:r>
            <a:r>
              <a:rPr lang="en-US" altLang="en-US" sz="2400" dirty="0" err="1" smtClean="0">
                <a:solidFill>
                  <a:srgbClr val="002060"/>
                </a:solidFill>
                <a:latin typeface="Arial" panose="020B0604020202020204" pitchFamily="34" charset="0"/>
                <a:cs typeface="Arial" panose="020B0604020202020204" pitchFamily="34" charset="0"/>
              </a:rPr>
              <a:t>Younicos</a:t>
            </a:r>
            <a:endParaRPr lang="en-US" altLang="en-US" sz="2400" dirty="0" smtClean="0">
              <a:solidFill>
                <a:srgbClr val="002060"/>
              </a:solidFill>
              <a:latin typeface="Arial" panose="020B0604020202020204" pitchFamily="34" charset="0"/>
              <a:cs typeface="Arial" panose="020B0604020202020204" pitchFamily="34" charset="0"/>
            </a:endParaRPr>
          </a:p>
          <a:p>
            <a:pPr marL="342900" lvl="1" indent="-342900" eaLnBrk="1" fontAlgn="auto" hangingPunct="1">
              <a:spcAft>
                <a:spcPts val="0"/>
              </a:spcAft>
              <a:buSzPct val="80000"/>
              <a:buFont typeface="Wingdings" pitchFamily="2" charset="2"/>
              <a:buChar char="Ø"/>
              <a:defRPr/>
            </a:pPr>
            <a:endParaRPr lang="en-US" altLang="en-US" sz="2400" dirty="0" smtClean="0">
              <a:solidFill>
                <a:srgbClr val="002060"/>
              </a:solidFill>
              <a:latin typeface="Arial" panose="020B0604020202020204" pitchFamily="34" charset="0"/>
              <a:cs typeface="Arial" panose="020B0604020202020204" pitchFamily="34" charset="0"/>
            </a:endParaRPr>
          </a:p>
          <a:p>
            <a:pPr marL="365760" indent="-256032" eaLnBrk="1" fontAlgn="auto" hangingPunct="1">
              <a:spcAft>
                <a:spcPts val="0"/>
              </a:spcAft>
              <a:buClr>
                <a:schemeClr val="accent3"/>
              </a:buClr>
              <a:buFont typeface="Georgia"/>
              <a:buChar char="•"/>
              <a:defRPr/>
            </a:pPr>
            <a:endParaRPr lang="en-US" altLang="en-US" sz="2400" dirty="0" smtClean="0">
              <a:solidFill>
                <a:srgbClr val="002060"/>
              </a:solidFill>
              <a:latin typeface="Arial" panose="020B0604020202020204" pitchFamily="34" charset="0"/>
              <a:cs typeface="Arial" panose="020B0604020202020204" pitchFamily="34" charset="0"/>
            </a:endParaRPr>
          </a:p>
        </p:txBody>
      </p:sp>
      <p:sp>
        <p:nvSpPr>
          <p:cNvPr id="38916" name="Slide Number Placeholder 3"/>
          <p:cNvSpPr>
            <a:spLocks noGrp="1"/>
          </p:cNvSpPr>
          <p:nvPr>
            <p:ph type="sldNum" sz="quarter" idx="4294967295"/>
          </p:nvPr>
        </p:nvSpPr>
        <p:spPr bwMode="auto">
          <a:xfrm>
            <a:off x="8382000" y="6492875"/>
            <a:ext cx="762000" cy="365125"/>
          </a:xfrm>
          <a:prstGeom prst="rect">
            <a:avLst/>
          </a:prstGeom>
          <a:noFill/>
          <a:ln>
            <a:miter lim="800000"/>
            <a:headEnd/>
            <a:tailEnd/>
          </a:ln>
        </p:spPr>
        <p:txBody>
          <a:bodyPr/>
          <a:lstStyle/>
          <a:p>
            <a:fld id="{5594A5CE-A4A9-471C-AE48-E8899BE79952}" type="slidenum">
              <a:rPr lang="en-US" altLang="en-US" b="1">
                <a:solidFill>
                  <a:srgbClr val="002060"/>
                </a:solidFill>
              </a:rPr>
              <a:pPr/>
              <a:t>14</a:t>
            </a:fld>
            <a:endParaRPr lang="en-US" altLang="en-US" b="1">
              <a:solidFill>
                <a:srgbClr val="002060"/>
              </a:solidFill>
            </a:endParaRPr>
          </a:p>
        </p:txBody>
      </p:sp>
      <p:pic>
        <p:nvPicPr>
          <p:cNvPr id="5" name="Picture 4" descr="Orgin dst logo6.jpg"/>
          <p:cNvPicPr>
            <a:picLocks noChangeAspect="1"/>
          </p:cNvPicPr>
          <p:nvPr/>
        </p:nvPicPr>
        <p:blipFill>
          <a:blip r:embed="rId3" cstate="print"/>
          <a:stretch>
            <a:fillRect/>
          </a:stretch>
        </p:blipFill>
        <p:spPr>
          <a:xfrm>
            <a:off x="7696200" y="152400"/>
            <a:ext cx="1000125" cy="87668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838200"/>
            <a:ext cx="9144000" cy="1295400"/>
          </a:xfrm>
        </p:spPr>
        <p:txBody>
          <a:bodyPr/>
          <a:lstStyle/>
          <a:p>
            <a:pPr eaLnBrk="1" hangingPunct="1"/>
            <a:r>
              <a:rPr lang="en-US" altLang="en-US" dirty="0" smtClean="0">
                <a:latin typeface="Arial" charset="0"/>
                <a:cs typeface="Arial" charset="0"/>
              </a:rPr>
              <a:t>	</a:t>
            </a:r>
            <a:r>
              <a:rPr lang="en-US" altLang="en-US" b="1" dirty="0" smtClean="0">
                <a:solidFill>
                  <a:srgbClr val="002060"/>
                </a:solidFill>
                <a:latin typeface="Arial" charset="0"/>
                <a:cs typeface="Arial" charset="0"/>
              </a:rPr>
              <a:t>Battery Specifications</a:t>
            </a:r>
          </a:p>
        </p:txBody>
      </p:sp>
      <p:sp>
        <p:nvSpPr>
          <p:cNvPr id="40963" name="Rectangle 3"/>
          <p:cNvSpPr>
            <a:spLocks noGrp="1" noChangeArrowheads="1"/>
          </p:cNvSpPr>
          <p:nvPr>
            <p:ph idx="1"/>
          </p:nvPr>
        </p:nvSpPr>
        <p:spPr>
          <a:xfrm>
            <a:off x="609600" y="1905000"/>
            <a:ext cx="7772162" cy="4419600"/>
          </a:xfrm>
        </p:spPr>
        <p:txBody>
          <a:bodyPr>
            <a:normAutofit fontScale="92500" lnSpcReduction="10000"/>
          </a:bodyPr>
          <a:lstStyle/>
          <a:p>
            <a:pPr eaLnBrk="1" hangingPunct="1"/>
            <a:r>
              <a:rPr lang="en-US" altLang="en-US" dirty="0" smtClean="0">
                <a:solidFill>
                  <a:srgbClr val="002060"/>
                </a:solidFill>
                <a:latin typeface="Arial" charset="0"/>
                <a:cs typeface="Arial" charset="0"/>
              </a:rPr>
              <a:t>1 </a:t>
            </a:r>
            <a:r>
              <a:rPr lang="en-US" altLang="en-US" dirty="0" err="1" smtClean="0">
                <a:solidFill>
                  <a:srgbClr val="002060"/>
                </a:solidFill>
                <a:latin typeface="Arial" charset="0"/>
                <a:cs typeface="Arial" charset="0"/>
              </a:rPr>
              <a:t>MWh</a:t>
            </a:r>
            <a:r>
              <a:rPr lang="en-US" altLang="en-US" dirty="0" smtClean="0">
                <a:solidFill>
                  <a:srgbClr val="002060"/>
                </a:solidFill>
                <a:latin typeface="Arial" charset="0"/>
                <a:cs typeface="Arial" charset="0"/>
              </a:rPr>
              <a:t> Battery System (50ms Response)</a:t>
            </a:r>
          </a:p>
          <a:p>
            <a:pPr lvl="1" eaLnBrk="1" hangingPunct="1"/>
            <a:r>
              <a:rPr lang="en-US" altLang="en-US" sz="2400" dirty="0" smtClean="0">
                <a:solidFill>
                  <a:srgbClr val="002060"/>
                </a:solidFill>
                <a:latin typeface="Arial" charset="0"/>
                <a:cs typeface="Arial" charset="0"/>
              </a:rPr>
              <a:t>Lithium Manganese Oxide</a:t>
            </a:r>
          </a:p>
          <a:p>
            <a:pPr lvl="2" eaLnBrk="1" hangingPunct="1"/>
            <a:r>
              <a:rPr lang="en-US" altLang="en-US" sz="2000" dirty="0" smtClean="0">
                <a:solidFill>
                  <a:srgbClr val="002060"/>
                </a:solidFill>
                <a:latin typeface="Arial" charset="0"/>
                <a:cs typeface="Arial" charset="0"/>
              </a:rPr>
              <a:t>Cell Capacity – 60 Ah</a:t>
            </a:r>
          </a:p>
          <a:p>
            <a:pPr lvl="2" eaLnBrk="1" hangingPunct="1"/>
            <a:r>
              <a:rPr lang="en-US" altLang="en-US" sz="2000" dirty="0" smtClean="0">
                <a:solidFill>
                  <a:srgbClr val="002060"/>
                </a:solidFill>
                <a:latin typeface="Arial" charset="0"/>
                <a:cs typeface="Arial" charset="0"/>
              </a:rPr>
              <a:t>Nominal Voltage – 3.7V (Min – 2.7V, Max – 4.1V)</a:t>
            </a:r>
          </a:p>
          <a:p>
            <a:pPr lvl="2" eaLnBrk="1" hangingPunct="1"/>
            <a:r>
              <a:rPr lang="en-US" altLang="en-US" sz="2000" dirty="0" smtClean="0">
                <a:solidFill>
                  <a:srgbClr val="002060"/>
                </a:solidFill>
                <a:latin typeface="Arial" charset="0"/>
                <a:cs typeface="Arial" charset="0"/>
              </a:rPr>
              <a:t>Power – 222 </a:t>
            </a:r>
            <a:r>
              <a:rPr lang="en-US" altLang="en-US" sz="2000" dirty="0" err="1" smtClean="0">
                <a:solidFill>
                  <a:srgbClr val="002060"/>
                </a:solidFill>
                <a:latin typeface="Arial" charset="0"/>
                <a:cs typeface="Arial" charset="0"/>
              </a:rPr>
              <a:t>Wh</a:t>
            </a:r>
            <a:endParaRPr lang="en-US" altLang="en-US" sz="2000" dirty="0" smtClean="0">
              <a:solidFill>
                <a:srgbClr val="002060"/>
              </a:solidFill>
              <a:latin typeface="Arial" charset="0"/>
              <a:cs typeface="Arial" charset="0"/>
            </a:endParaRPr>
          </a:p>
          <a:p>
            <a:pPr lvl="1" eaLnBrk="1" hangingPunct="1"/>
            <a:r>
              <a:rPr lang="en-US" altLang="en-US" sz="2400" dirty="0" smtClean="0">
                <a:solidFill>
                  <a:srgbClr val="002060"/>
                </a:solidFill>
                <a:latin typeface="Arial" charset="0"/>
                <a:cs typeface="Arial" charset="0"/>
              </a:rPr>
              <a:t>8 Cells = Module (1.8 kWh)</a:t>
            </a:r>
          </a:p>
          <a:p>
            <a:pPr lvl="1" eaLnBrk="1" hangingPunct="1"/>
            <a:r>
              <a:rPr lang="en-US" altLang="en-US" sz="2400" dirty="0" smtClean="0">
                <a:solidFill>
                  <a:srgbClr val="002060"/>
                </a:solidFill>
                <a:latin typeface="Arial" charset="0"/>
                <a:cs typeface="Arial" charset="0"/>
              </a:rPr>
              <a:t>2 Modules = Tray (3.6 kWh, 16 Cells)</a:t>
            </a:r>
          </a:p>
          <a:p>
            <a:pPr lvl="1" eaLnBrk="1" hangingPunct="1"/>
            <a:r>
              <a:rPr lang="en-US" altLang="en-US" sz="2400" dirty="0" smtClean="0">
                <a:solidFill>
                  <a:srgbClr val="002060"/>
                </a:solidFill>
                <a:latin typeface="Arial" charset="0"/>
                <a:cs typeface="Arial" charset="0"/>
              </a:rPr>
              <a:t>16 Trays = Rack (56.8 kWh, 256 Cells)</a:t>
            </a:r>
          </a:p>
          <a:p>
            <a:pPr lvl="1" eaLnBrk="1" hangingPunct="1"/>
            <a:r>
              <a:rPr lang="en-US" altLang="en-US" sz="2400" dirty="0" smtClean="0">
                <a:solidFill>
                  <a:srgbClr val="002060"/>
                </a:solidFill>
                <a:latin typeface="Arial" charset="0"/>
                <a:cs typeface="Arial" charset="0"/>
              </a:rPr>
              <a:t>20 Racks = BESS (1.136 </a:t>
            </a:r>
            <a:r>
              <a:rPr lang="en-US" altLang="en-US" sz="2400" dirty="0" err="1" smtClean="0">
                <a:solidFill>
                  <a:srgbClr val="002060"/>
                </a:solidFill>
                <a:latin typeface="Arial" charset="0"/>
                <a:cs typeface="Arial" charset="0"/>
              </a:rPr>
              <a:t>MWh</a:t>
            </a:r>
            <a:r>
              <a:rPr lang="en-US" altLang="en-US" sz="2400" dirty="0" smtClean="0">
                <a:solidFill>
                  <a:srgbClr val="002060"/>
                </a:solidFill>
                <a:latin typeface="Arial" charset="0"/>
                <a:cs typeface="Arial" charset="0"/>
              </a:rPr>
              <a:t>, 5120 Cells)</a:t>
            </a:r>
          </a:p>
          <a:p>
            <a:pPr eaLnBrk="1" hangingPunct="1"/>
            <a:r>
              <a:rPr lang="en-US" altLang="en-US" dirty="0" smtClean="0">
                <a:solidFill>
                  <a:srgbClr val="002060"/>
                </a:solidFill>
                <a:latin typeface="Arial" charset="0"/>
                <a:cs typeface="Arial" charset="0"/>
              </a:rPr>
              <a:t>3-Phase Inverter (DC – AC)</a:t>
            </a:r>
          </a:p>
          <a:p>
            <a:pPr eaLnBrk="1" hangingPunct="1"/>
            <a:r>
              <a:rPr lang="en-US" altLang="en-US" dirty="0" smtClean="0">
                <a:solidFill>
                  <a:srgbClr val="002060"/>
                </a:solidFill>
                <a:latin typeface="Arial" charset="0"/>
                <a:cs typeface="Arial" charset="0"/>
              </a:rPr>
              <a:t>24/7 Real-Time Monitoring</a:t>
            </a:r>
          </a:p>
        </p:txBody>
      </p:sp>
      <p:sp>
        <p:nvSpPr>
          <p:cNvPr id="40964" name="Slide Number Placeholder 3"/>
          <p:cNvSpPr>
            <a:spLocks noGrp="1"/>
          </p:cNvSpPr>
          <p:nvPr>
            <p:ph type="sldNum" sz="quarter" idx="4294967295"/>
          </p:nvPr>
        </p:nvSpPr>
        <p:spPr bwMode="auto">
          <a:xfrm>
            <a:off x="8382000" y="6492875"/>
            <a:ext cx="762000" cy="365125"/>
          </a:xfrm>
          <a:prstGeom prst="rect">
            <a:avLst/>
          </a:prstGeom>
          <a:noFill/>
          <a:ln>
            <a:miter lim="800000"/>
            <a:headEnd/>
            <a:tailEnd/>
          </a:ln>
        </p:spPr>
        <p:txBody>
          <a:bodyPr/>
          <a:lstStyle/>
          <a:p>
            <a:fld id="{8EA014CF-7D9F-42D0-8631-B9B0E9CA9681}" type="slidenum">
              <a:rPr lang="en-US" altLang="en-US" b="1">
                <a:solidFill>
                  <a:srgbClr val="002060"/>
                </a:solidFill>
              </a:rPr>
              <a:pPr/>
              <a:t>15</a:t>
            </a:fld>
            <a:endParaRPr lang="en-US" altLang="en-US" b="1">
              <a:solidFill>
                <a:srgbClr val="002060"/>
              </a:solidFill>
            </a:endParaRPr>
          </a:p>
        </p:txBody>
      </p:sp>
      <p:pic>
        <p:nvPicPr>
          <p:cNvPr id="5" name="Picture 4" descr="Orgin dst logo6.jpg"/>
          <p:cNvPicPr>
            <a:picLocks noChangeAspect="1"/>
          </p:cNvPicPr>
          <p:nvPr/>
        </p:nvPicPr>
        <p:blipFill>
          <a:blip r:embed="rId3" cstate="print"/>
          <a:stretch>
            <a:fillRect/>
          </a:stretch>
        </p:blipFill>
        <p:spPr>
          <a:xfrm>
            <a:off x="7696200" y="152400"/>
            <a:ext cx="1000125" cy="87668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a:xfrm>
            <a:off x="681748" y="1905000"/>
            <a:ext cx="7772162" cy="4495800"/>
          </a:xfrm>
        </p:spPr>
        <p:txBody>
          <a:bodyPr>
            <a:normAutofit fontScale="92500" lnSpcReduction="10000"/>
          </a:bodyPr>
          <a:lstStyle/>
          <a:p>
            <a:pPr eaLnBrk="1" hangingPunct="1"/>
            <a:r>
              <a:rPr lang="en-US" altLang="en-US" smtClean="0">
                <a:solidFill>
                  <a:srgbClr val="002060"/>
                </a:solidFill>
                <a:latin typeface="Arial" charset="0"/>
                <a:cs typeface="Arial" charset="0"/>
              </a:rPr>
              <a:t>Evaluation of Performance</a:t>
            </a:r>
          </a:p>
          <a:p>
            <a:pPr eaLnBrk="1" hangingPunct="1"/>
            <a:endParaRPr lang="en-US" altLang="en-US" smtClean="0">
              <a:solidFill>
                <a:srgbClr val="002060"/>
              </a:solidFill>
              <a:latin typeface="Arial" charset="0"/>
              <a:cs typeface="Arial" charset="0"/>
            </a:endParaRPr>
          </a:p>
          <a:p>
            <a:pPr eaLnBrk="1" hangingPunct="1"/>
            <a:r>
              <a:rPr lang="en-US" altLang="en-US" smtClean="0">
                <a:solidFill>
                  <a:srgbClr val="002060"/>
                </a:solidFill>
                <a:latin typeface="Arial" charset="0"/>
                <a:cs typeface="Arial" charset="0"/>
              </a:rPr>
              <a:t>Providing Data for TTU EE Department to Complete Simulation Models</a:t>
            </a:r>
          </a:p>
          <a:p>
            <a:pPr lvl="1" eaLnBrk="1" hangingPunct="1"/>
            <a:r>
              <a:rPr lang="en-US" altLang="en-US" sz="2400" smtClean="0">
                <a:solidFill>
                  <a:srgbClr val="002060"/>
                </a:solidFill>
                <a:latin typeface="Arial" charset="0"/>
                <a:cs typeface="Arial" charset="0"/>
              </a:rPr>
              <a:t>Modeling Battery + Wind Turbines + Dist. System</a:t>
            </a:r>
          </a:p>
          <a:p>
            <a:pPr lvl="1" eaLnBrk="1" hangingPunct="1"/>
            <a:r>
              <a:rPr lang="en-US" altLang="en-US" sz="2400" smtClean="0">
                <a:solidFill>
                  <a:srgbClr val="002060"/>
                </a:solidFill>
                <a:latin typeface="Arial" charset="0"/>
                <a:cs typeface="Arial" charset="0"/>
              </a:rPr>
              <a:t>Refine Model based on Test Results</a:t>
            </a:r>
          </a:p>
          <a:p>
            <a:pPr lvl="1" eaLnBrk="1" hangingPunct="1"/>
            <a:endParaRPr lang="en-US" altLang="en-US" smtClean="0">
              <a:solidFill>
                <a:srgbClr val="002060"/>
              </a:solidFill>
              <a:latin typeface="Arial" charset="0"/>
              <a:cs typeface="Arial" charset="0"/>
            </a:endParaRPr>
          </a:p>
          <a:p>
            <a:pPr eaLnBrk="1" hangingPunct="1"/>
            <a:r>
              <a:rPr lang="en-US" altLang="en-US" smtClean="0">
                <a:solidFill>
                  <a:srgbClr val="002060"/>
                </a:solidFill>
                <a:latin typeface="Arial" charset="0"/>
                <a:cs typeface="Arial" charset="0"/>
              </a:rPr>
              <a:t>Providing the data to support an economic analysis of the benefits and cost of the BESS</a:t>
            </a:r>
          </a:p>
          <a:p>
            <a:pPr eaLnBrk="1" hangingPunct="1"/>
            <a:endParaRPr lang="en-US" altLang="en-US" sz="2400" smtClean="0">
              <a:latin typeface="Arial" charset="0"/>
              <a:cs typeface="Arial" charset="0"/>
            </a:endParaRPr>
          </a:p>
        </p:txBody>
      </p:sp>
      <p:sp>
        <p:nvSpPr>
          <p:cNvPr id="45059" name="Slide Number Placeholder 3"/>
          <p:cNvSpPr>
            <a:spLocks noGrp="1"/>
          </p:cNvSpPr>
          <p:nvPr>
            <p:ph type="sldNum" sz="quarter" idx="4294967295"/>
          </p:nvPr>
        </p:nvSpPr>
        <p:spPr bwMode="auto">
          <a:xfrm>
            <a:off x="8382000" y="6492875"/>
            <a:ext cx="762000" cy="365125"/>
          </a:xfrm>
          <a:prstGeom prst="rect">
            <a:avLst/>
          </a:prstGeom>
          <a:noFill/>
          <a:ln>
            <a:miter lim="800000"/>
            <a:headEnd/>
            <a:tailEnd/>
          </a:ln>
        </p:spPr>
        <p:txBody>
          <a:bodyPr/>
          <a:lstStyle/>
          <a:p>
            <a:fld id="{DBBBAE75-A724-4D21-9B27-C8BE9C43DC02}" type="slidenum">
              <a:rPr lang="en-US" altLang="en-US" b="1">
                <a:solidFill>
                  <a:srgbClr val="002060"/>
                </a:solidFill>
              </a:rPr>
              <a:pPr/>
              <a:t>16</a:t>
            </a:fld>
            <a:endParaRPr lang="en-US" altLang="en-US" b="1">
              <a:solidFill>
                <a:srgbClr val="002060"/>
              </a:solidFill>
            </a:endParaRPr>
          </a:p>
        </p:txBody>
      </p:sp>
      <p:sp>
        <p:nvSpPr>
          <p:cNvPr id="45060" name="Rectangle 2"/>
          <p:cNvSpPr txBox="1">
            <a:spLocks noChangeArrowheads="1"/>
          </p:cNvSpPr>
          <p:nvPr/>
        </p:nvSpPr>
        <p:spPr bwMode="auto">
          <a:xfrm>
            <a:off x="381000" y="914400"/>
            <a:ext cx="8581439" cy="1143000"/>
          </a:xfrm>
          <a:prstGeom prst="rect">
            <a:avLst/>
          </a:prstGeom>
          <a:noFill/>
          <a:ln w="9525">
            <a:noFill/>
            <a:miter lim="800000"/>
            <a:headEnd/>
            <a:tailEnd/>
          </a:ln>
        </p:spPr>
        <p:txBody>
          <a:bodyPr lIns="92075" tIns="46038" rIns="92075" bIns="46038" anchor="ctr"/>
          <a:lstStyle/>
          <a:p>
            <a:pPr eaLnBrk="1" hangingPunct="1"/>
            <a:r>
              <a:rPr lang="en-US" altLang="en-US" sz="4000" b="1" dirty="0">
                <a:solidFill>
                  <a:srgbClr val="002060"/>
                </a:solidFill>
                <a:latin typeface="Arial" charset="0"/>
              </a:rPr>
              <a:t>Performance in Actual Operation</a:t>
            </a:r>
          </a:p>
        </p:txBody>
      </p:sp>
      <p:pic>
        <p:nvPicPr>
          <p:cNvPr id="5" name="Picture 4" descr="Orgin dst logo6.jpg"/>
          <p:cNvPicPr>
            <a:picLocks noChangeAspect="1"/>
          </p:cNvPicPr>
          <p:nvPr/>
        </p:nvPicPr>
        <p:blipFill>
          <a:blip r:embed="rId3" cstate="print"/>
          <a:stretch>
            <a:fillRect/>
          </a:stretch>
        </p:blipFill>
        <p:spPr>
          <a:xfrm>
            <a:off x="7696200" y="152400"/>
            <a:ext cx="1000125" cy="87668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681748" y="1981200"/>
            <a:ext cx="7773353" cy="3962400"/>
          </a:xfrm>
        </p:spPr>
        <p:txBody>
          <a:bodyPr>
            <a:normAutofit fontScale="92500" lnSpcReduction="20000"/>
          </a:bodyPr>
          <a:lstStyle/>
          <a:p>
            <a:pPr eaLnBrk="1" hangingPunct="1"/>
            <a:r>
              <a:rPr lang="en-US" altLang="en-US" dirty="0" smtClean="0">
                <a:solidFill>
                  <a:srgbClr val="002060"/>
                </a:solidFill>
                <a:latin typeface="Arial" charset="0"/>
                <a:cs typeface="Arial" charset="0"/>
              </a:rPr>
              <a:t>Demand Response</a:t>
            </a:r>
          </a:p>
          <a:p>
            <a:pPr eaLnBrk="1" hangingPunct="1"/>
            <a:r>
              <a:rPr lang="en-US" altLang="en-US" dirty="0" smtClean="0">
                <a:solidFill>
                  <a:srgbClr val="002060"/>
                </a:solidFill>
                <a:latin typeface="Arial" charset="0"/>
                <a:cs typeface="Arial" charset="0"/>
              </a:rPr>
              <a:t>Frequency Response</a:t>
            </a:r>
          </a:p>
          <a:p>
            <a:pPr eaLnBrk="1" hangingPunct="1"/>
            <a:r>
              <a:rPr lang="en-US" altLang="en-US" dirty="0" smtClean="0">
                <a:solidFill>
                  <a:srgbClr val="002060"/>
                </a:solidFill>
                <a:latin typeface="Arial" charset="0"/>
                <a:cs typeface="Arial" charset="0"/>
              </a:rPr>
              <a:t>Ramping Battery – Load Leveling</a:t>
            </a:r>
          </a:p>
          <a:p>
            <a:pPr eaLnBrk="1" hangingPunct="1"/>
            <a:r>
              <a:rPr lang="en-US" altLang="en-US" dirty="0" smtClean="0">
                <a:solidFill>
                  <a:srgbClr val="002060"/>
                </a:solidFill>
                <a:latin typeface="Arial" charset="0"/>
                <a:cs typeface="Arial" charset="0"/>
              </a:rPr>
              <a:t>Wind Speed Drop</a:t>
            </a:r>
          </a:p>
          <a:p>
            <a:pPr eaLnBrk="1" hangingPunct="1"/>
            <a:r>
              <a:rPr lang="en-US" altLang="en-US" dirty="0" smtClean="0">
                <a:solidFill>
                  <a:srgbClr val="002060"/>
                </a:solidFill>
                <a:latin typeface="Arial" charset="0"/>
                <a:cs typeface="Arial" charset="0"/>
              </a:rPr>
              <a:t>Fast Responding Frequency Response (FRRS)</a:t>
            </a:r>
          </a:p>
          <a:p>
            <a:pPr eaLnBrk="1" hangingPunct="1"/>
            <a:endParaRPr lang="en-US" altLang="en-US" dirty="0" smtClean="0">
              <a:solidFill>
                <a:srgbClr val="002060"/>
              </a:solidFill>
              <a:latin typeface="Arial" charset="0"/>
              <a:cs typeface="Arial" charset="0"/>
            </a:endParaRPr>
          </a:p>
          <a:p>
            <a:pPr eaLnBrk="1" hangingPunct="1"/>
            <a:r>
              <a:rPr lang="en-US" altLang="en-US" dirty="0" smtClean="0">
                <a:solidFill>
                  <a:srgbClr val="002060"/>
                </a:solidFill>
                <a:latin typeface="Arial" charset="0"/>
                <a:cs typeface="Arial" charset="0"/>
              </a:rPr>
              <a:t>Combined these tests after they were completed independently</a:t>
            </a:r>
          </a:p>
          <a:p>
            <a:pPr eaLnBrk="1" hangingPunct="1"/>
            <a:endParaRPr lang="en-US" altLang="en-US" sz="2400" dirty="0" smtClean="0">
              <a:latin typeface="Arial" charset="0"/>
              <a:cs typeface="Arial" charset="0"/>
            </a:endParaRPr>
          </a:p>
        </p:txBody>
      </p:sp>
      <p:sp>
        <p:nvSpPr>
          <p:cNvPr id="47107" name="Slide Number Placeholder 3"/>
          <p:cNvSpPr>
            <a:spLocks noGrp="1"/>
          </p:cNvSpPr>
          <p:nvPr>
            <p:ph type="sldNum" sz="quarter" idx="4294967295"/>
          </p:nvPr>
        </p:nvSpPr>
        <p:spPr bwMode="auto">
          <a:xfrm>
            <a:off x="8382000" y="6492875"/>
            <a:ext cx="762000" cy="365125"/>
          </a:xfrm>
          <a:prstGeom prst="rect">
            <a:avLst/>
          </a:prstGeom>
          <a:noFill/>
          <a:ln>
            <a:miter lim="800000"/>
            <a:headEnd/>
            <a:tailEnd/>
          </a:ln>
        </p:spPr>
        <p:txBody>
          <a:bodyPr/>
          <a:lstStyle/>
          <a:p>
            <a:fld id="{ED1A1ED6-2D9E-4EED-B4BE-5CEE7FB8100E}" type="slidenum">
              <a:rPr lang="en-US" altLang="en-US" b="1">
                <a:solidFill>
                  <a:srgbClr val="002060"/>
                </a:solidFill>
              </a:rPr>
              <a:pPr/>
              <a:t>17</a:t>
            </a:fld>
            <a:endParaRPr lang="en-US" altLang="en-US" b="1">
              <a:solidFill>
                <a:srgbClr val="002060"/>
              </a:solidFill>
            </a:endParaRPr>
          </a:p>
        </p:txBody>
      </p:sp>
      <p:sp>
        <p:nvSpPr>
          <p:cNvPr id="47108" name="Rectangle 2"/>
          <p:cNvSpPr txBox="1">
            <a:spLocks noChangeArrowheads="1"/>
          </p:cNvSpPr>
          <p:nvPr/>
        </p:nvSpPr>
        <p:spPr bwMode="auto">
          <a:xfrm>
            <a:off x="0" y="762000"/>
            <a:ext cx="9144000" cy="1295400"/>
          </a:xfrm>
          <a:prstGeom prst="rect">
            <a:avLst/>
          </a:prstGeom>
          <a:noFill/>
          <a:ln w="9525">
            <a:noFill/>
            <a:miter lim="800000"/>
            <a:headEnd/>
            <a:tailEnd/>
          </a:ln>
        </p:spPr>
        <p:txBody>
          <a:bodyPr lIns="92075" tIns="46038" rIns="92075" bIns="46038" anchor="ctr"/>
          <a:lstStyle/>
          <a:p>
            <a:pPr eaLnBrk="1" hangingPunct="1"/>
            <a:r>
              <a:rPr lang="en-US" altLang="en-US" sz="4800" b="1" dirty="0">
                <a:solidFill>
                  <a:srgbClr val="002060"/>
                </a:solidFill>
                <a:latin typeface="Arial" charset="0"/>
              </a:rPr>
              <a:t>	</a:t>
            </a:r>
            <a:r>
              <a:rPr lang="en-US" altLang="en-US" sz="3600" b="1" dirty="0">
                <a:solidFill>
                  <a:srgbClr val="002060"/>
                </a:solidFill>
                <a:latin typeface="Arial" charset="0"/>
              </a:rPr>
              <a:t>Tests </a:t>
            </a:r>
            <a:r>
              <a:rPr lang="en-US" altLang="en-US" sz="3600" b="1" dirty="0" smtClean="0">
                <a:solidFill>
                  <a:srgbClr val="002060"/>
                </a:solidFill>
                <a:latin typeface="Arial" charset="0"/>
              </a:rPr>
              <a:t>Performed</a:t>
            </a:r>
            <a:endParaRPr lang="en-US" altLang="en-US" sz="3600" b="1" dirty="0">
              <a:solidFill>
                <a:srgbClr val="002060"/>
              </a:solidFill>
              <a:latin typeface="Arial" charset="0"/>
            </a:endParaRPr>
          </a:p>
        </p:txBody>
      </p:sp>
      <p:pic>
        <p:nvPicPr>
          <p:cNvPr id="5" name="Picture 4" descr="Orgin dst logo6.jpg"/>
          <p:cNvPicPr>
            <a:picLocks noChangeAspect="1"/>
          </p:cNvPicPr>
          <p:nvPr/>
        </p:nvPicPr>
        <p:blipFill>
          <a:blip r:embed="rId3" cstate="print"/>
          <a:stretch>
            <a:fillRect/>
          </a:stretch>
        </p:blipFill>
        <p:spPr>
          <a:xfrm>
            <a:off x="7696200" y="152400"/>
            <a:ext cx="1000125" cy="87668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3"/>
          <p:cNvSpPr>
            <a:spLocks noGrp="1"/>
          </p:cNvSpPr>
          <p:nvPr>
            <p:ph type="sldNum" sz="quarter" idx="4294967295"/>
          </p:nvPr>
        </p:nvSpPr>
        <p:spPr bwMode="auto">
          <a:xfrm>
            <a:off x="8382000" y="6492875"/>
            <a:ext cx="762000" cy="365125"/>
          </a:xfrm>
          <a:prstGeom prst="rect">
            <a:avLst/>
          </a:prstGeom>
          <a:noFill/>
          <a:ln>
            <a:miter lim="800000"/>
            <a:headEnd/>
            <a:tailEnd/>
          </a:ln>
        </p:spPr>
        <p:txBody>
          <a:bodyPr/>
          <a:lstStyle/>
          <a:p>
            <a:fld id="{ED1A1ED6-2D9E-4EED-B4BE-5CEE7FB8100E}" type="slidenum">
              <a:rPr lang="en-US" altLang="en-US" b="1">
                <a:solidFill>
                  <a:srgbClr val="002060"/>
                </a:solidFill>
              </a:rPr>
              <a:pPr/>
              <a:t>18</a:t>
            </a:fld>
            <a:endParaRPr lang="en-US" altLang="en-US" b="1">
              <a:solidFill>
                <a:srgbClr val="002060"/>
              </a:solidFill>
            </a:endParaRPr>
          </a:p>
        </p:txBody>
      </p:sp>
      <p:sp>
        <p:nvSpPr>
          <p:cNvPr id="47108" name="Rectangle 2"/>
          <p:cNvSpPr txBox="1">
            <a:spLocks noChangeArrowheads="1"/>
          </p:cNvSpPr>
          <p:nvPr/>
        </p:nvSpPr>
        <p:spPr bwMode="auto">
          <a:xfrm>
            <a:off x="0" y="762000"/>
            <a:ext cx="9144000" cy="1295400"/>
          </a:xfrm>
          <a:prstGeom prst="rect">
            <a:avLst/>
          </a:prstGeom>
          <a:noFill/>
          <a:ln w="9525">
            <a:noFill/>
            <a:miter lim="800000"/>
            <a:headEnd/>
            <a:tailEnd/>
          </a:ln>
        </p:spPr>
        <p:txBody>
          <a:bodyPr lIns="92075" tIns="46038" rIns="92075" bIns="46038" anchor="ctr"/>
          <a:lstStyle/>
          <a:p>
            <a:pPr eaLnBrk="1" hangingPunct="1"/>
            <a:r>
              <a:rPr lang="en-US" altLang="en-US" sz="4800" b="1" dirty="0">
                <a:solidFill>
                  <a:srgbClr val="002060"/>
                </a:solidFill>
                <a:latin typeface="Arial" charset="0"/>
              </a:rPr>
              <a:t>	</a:t>
            </a:r>
            <a:r>
              <a:rPr lang="en-US" altLang="en-US" sz="3600" b="1" dirty="0" smtClean="0">
                <a:solidFill>
                  <a:srgbClr val="002060"/>
                </a:solidFill>
                <a:latin typeface="Arial" charset="0"/>
              </a:rPr>
              <a:t>Testing Approach</a:t>
            </a:r>
            <a:endParaRPr lang="en-US" altLang="en-US" sz="3600" b="1" dirty="0">
              <a:solidFill>
                <a:srgbClr val="002060"/>
              </a:solidFill>
              <a:latin typeface="Arial" charset="0"/>
            </a:endParaRPr>
          </a:p>
        </p:txBody>
      </p:sp>
      <p:graphicFrame>
        <p:nvGraphicFramePr>
          <p:cNvPr id="1026" name="Object 2"/>
          <p:cNvGraphicFramePr>
            <a:graphicFrameLocks noChangeAspect="1"/>
          </p:cNvGraphicFramePr>
          <p:nvPr/>
        </p:nvGraphicFramePr>
        <p:xfrm>
          <a:off x="533075" y="1746986"/>
          <a:ext cx="8089298" cy="3968014"/>
        </p:xfrm>
        <a:graphic>
          <a:graphicData uri="http://schemas.openxmlformats.org/presentationml/2006/ole">
            <p:oleObj spid="_x0000_s1026" name="Worksheet" r:id="rId4" imgW="4524457" imgH="2219400" progId="Excel.Sheet.12">
              <p:embed/>
            </p:oleObj>
          </a:graphicData>
        </a:graphic>
      </p:graphicFrame>
      <p:pic>
        <p:nvPicPr>
          <p:cNvPr id="7" name="Picture 6" descr="Orgin dst logo6.jpg"/>
          <p:cNvPicPr>
            <a:picLocks noChangeAspect="1"/>
          </p:cNvPicPr>
          <p:nvPr/>
        </p:nvPicPr>
        <p:blipFill>
          <a:blip r:embed="rId5" cstate="print"/>
          <a:stretch>
            <a:fillRect/>
          </a:stretch>
        </p:blipFill>
        <p:spPr>
          <a:xfrm>
            <a:off x="7696200" y="152400"/>
            <a:ext cx="1000125" cy="87668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81748" y="1676400"/>
            <a:ext cx="7773353" cy="3505200"/>
          </a:xfrm>
          <a:prstGeom prst="rect">
            <a:avLst/>
          </a:prstGeom>
          <a:noFill/>
          <a:ln>
            <a:noFill/>
          </a:ln>
          <a:effectLst/>
          <a:extLst/>
        </p:spPr>
        <p:txBody>
          <a:bodyPr/>
          <a:lstStyle>
            <a:lvl1pPr marL="342900" indent="-342900" algn="l" rtl="0" eaLnBrk="0" fontAlgn="base" hangingPunct="0">
              <a:spcBef>
                <a:spcPct val="20000"/>
              </a:spcBef>
              <a:spcAft>
                <a:spcPct val="0"/>
              </a:spcAft>
              <a:buClr>
                <a:schemeClr val="tx1"/>
              </a:buClr>
              <a:buSzPct val="80000"/>
              <a:buFont typeface="Wingdings" panose="05000000000000000000" pitchFamily="2" charset="2"/>
              <a:buChar char="Ø"/>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SzPct val="6000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US" altLang="en-US" sz="1800" dirty="0" smtClean="0">
                <a:solidFill>
                  <a:srgbClr val="002060"/>
                </a:solidFill>
                <a:latin typeface="Arial" panose="020B0604020202020204" pitchFamily="34" charset="0"/>
                <a:cs typeface="Arial" panose="020B0604020202020204" pitchFamily="34" charset="0"/>
              </a:rPr>
              <a:t>SPEC is Summer Peak Driven</a:t>
            </a:r>
          </a:p>
          <a:p>
            <a:pPr lvl="1" eaLnBrk="1" hangingPunct="1">
              <a:defRPr/>
            </a:pPr>
            <a:r>
              <a:rPr lang="en-US" altLang="en-US" sz="1800" dirty="0" smtClean="0">
                <a:solidFill>
                  <a:srgbClr val="002060"/>
                </a:solidFill>
                <a:latin typeface="Arial" panose="020B0604020202020204" pitchFamily="34" charset="0"/>
                <a:cs typeface="Arial" panose="020B0604020202020204" pitchFamily="34" charset="0"/>
              </a:rPr>
              <a:t>100% Demand Rate Structure from </a:t>
            </a:r>
            <a:r>
              <a:rPr lang="en-US" altLang="en-US" sz="1800" dirty="0" err="1" smtClean="0">
                <a:solidFill>
                  <a:srgbClr val="002060"/>
                </a:solidFill>
                <a:latin typeface="Arial" panose="020B0604020202020204" pitchFamily="34" charset="0"/>
                <a:cs typeface="Arial" panose="020B0604020202020204" pitchFamily="34" charset="0"/>
              </a:rPr>
              <a:t>GSEC</a:t>
            </a:r>
            <a:endParaRPr lang="en-US" altLang="en-US" sz="1800" dirty="0" smtClean="0">
              <a:solidFill>
                <a:srgbClr val="002060"/>
              </a:solidFill>
              <a:latin typeface="Arial" panose="020B0604020202020204" pitchFamily="34" charset="0"/>
              <a:cs typeface="Arial" panose="020B0604020202020204" pitchFamily="34" charset="0"/>
            </a:endParaRPr>
          </a:p>
          <a:p>
            <a:pPr marL="342900" lvl="1" indent="-342900" eaLnBrk="1" hangingPunct="1">
              <a:buSzPct val="80000"/>
              <a:buFont typeface="Wingdings" panose="05000000000000000000" pitchFamily="2" charset="2"/>
              <a:buChar char="Ø"/>
              <a:defRPr/>
            </a:pPr>
            <a:r>
              <a:rPr lang="en-US" altLang="en-US" sz="1800" dirty="0" smtClean="0">
                <a:solidFill>
                  <a:srgbClr val="002060"/>
                </a:solidFill>
                <a:latin typeface="Arial" panose="020B0604020202020204" pitchFamily="34" charset="0"/>
                <a:cs typeface="Arial" panose="020B0604020202020204" pitchFamily="34" charset="0"/>
              </a:rPr>
              <a:t>GSEC Area Peak - 266 </a:t>
            </a:r>
            <a:r>
              <a:rPr lang="en-US" altLang="en-US" sz="1800" dirty="0">
                <a:solidFill>
                  <a:srgbClr val="002060"/>
                </a:solidFill>
                <a:latin typeface="Arial" panose="020B0604020202020204" pitchFamily="34" charset="0"/>
                <a:cs typeface="Arial" panose="020B0604020202020204" pitchFamily="34" charset="0"/>
              </a:rPr>
              <a:t>MW Demand (2012)</a:t>
            </a:r>
          </a:p>
          <a:p>
            <a:pPr lvl="1" eaLnBrk="1" hangingPunct="1">
              <a:defRPr/>
            </a:pPr>
            <a:r>
              <a:rPr lang="en-US" altLang="en-US" sz="1800" dirty="0" smtClean="0">
                <a:solidFill>
                  <a:srgbClr val="002060"/>
                </a:solidFill>
                <a:latin typeface="Arial" panose="020B0604020202020204" pitchFamily="34" charset="0"/>
                <a:cs typeface="Arial" panose="020B0604020202020204" pitchFamily="34" charset="0"/>
              </a:rPr>
              <a:t>Peak as Early as July 27</a:t>
            </a:r>
            <a:r>
              <a:rPr lang="en-US" altLang="en-US" sz="1800" baseline="30000" dirty="0" smtClean="0">
                <a:solidFill>
                  <a:srgbClr val="002060"/>
                </a:solidFill>
                <a:latin typeface="Arial" panose="020B0604020202020204" pitchFamily="34" charset="0"/>
                <a:cs typeface="Arial" panose="020B0604020202020204" pitchFamily="34" charset="0"/>
              </a:rPr>
              <a:t>th</a:t>
            </a:r>
            <a:r>
              <a:rPr lang="en-US" altLang="en-US" sz="1800" dirty="0" smtClean="0">
                <a:solidFill>
                  <a:srgbClr val="002060"/>
                </a:solidFill>
                <a:latin typeface="Arial" panose="020B0604020202020204" pitchFamily="34" charset="0"/>
                <a:cs typeface="Arial" panose="020B0604020202020204" pitchFamily="34" charset="0"/>
              </a:rPr>
              <a:t> (This Year)</a:t>
            </a:r>
          </a:p>
          <a:p>
            <a:pPr lvl="1" eaLnBrk="1" hangingPunct="1">
              <a:defRPr/>
            </a:pPr>
            <a:r>
              <a:rPr lang="en-US" altLang="en-US" sz="1800" dirty="0" smtClean="0">
                <a:solidFill>
                  <a:srgbClr val="002060"/>
                </a:solidFill>
                <a:latin typeface="Arial" panose="020B0604020202020204" pitchFamily="34" charset="0"/>
                <a:cs typeface="Arial" panose="020B0604020202020204" pitchFamily="34" charset="0"/>
              </a:rPr>
              <a:t>Peak as Late as August 12</a:t>
            </a:r>
            <a:r>
              <a:rPr lang="en-US" altLang="en-US" sz="1800" baseline="30000" dirty="0" smtClean="0">
                <a:solidFill>
                  <a:srgbClr val="002060"/>
                </a:solidFill>
                <a:latin typeface="Arial" panose="020B0604020202020204" pitchFamily="34" charset="0"/>
                <a:cs typeface="Arial" panose="020B0604020202020204" pitchFamily="34" charset="0"/>
              </a:rPr>
              <a:t>th</a:t>
            </a:r>
            <a:r>
              <a:rPr lang="en-US" altLang="en-US" sz="1800" dirty="0" smtClean="0">
                <a:solidFill>
                  <a:srgbClr val="002060"/>
                </a:solidFill>
                <a:latin typeface="Arial" panose="020B0604020202020204" pitchFamily="34" charset="0"/>
                <a:cs typeface="Arial" panose="020B0604020202020204" pitchFamily="34" charset="0"/>
              </a:rPr>
              <a:t> (2009)</a:t>
            </a:r>
          </a:p>
          <a:p>
            <a:pPr eaLnBrk="1" hangingPunct="1">
              <a:defRPr/>
            </a:pPr>
            <a:endParaRPr lang="en-US" altLang="en-US" sz="2800" dirty="0" smtClean="0">
              <a:latin typeface="Arial" panose="020B0604020202020204" pitchFamily="34" charset="0"/>
              <a:cs typeface="Arial" panose="020B0604020202020204" pitchFamily="34" charset="0"/>
            </a:endParaRPr>
          </a:p>
          <a:p>
            <a:pPr eaLnBrk="1" hangingPunct="1">
              <a:defRPr/>
            </a:pPr>
            <a:endParaRPr lang="en-US" altLang="en-US" sz="2400" dirty="0" smtClean="0">
              <a:latin typeface="Arial" panose="020B0604020202020204" pitchFamily="34" charset="0"/>
              <a:cs typeface="Arial" panose="020B0604020202020204" pitchFamily="34" charset="0"/>
            </a:endParaRPr>
          </a:p>
        </p:txBody>
      </p:sp>
      <p:sp>
        <p:nvSpPr>
          <p:cNvPr id="49155" name="Rectangle 2"/>
          <p:cNvSpPr txBox="1">
            <a:spLocks noChangeArrowheads="1"/>
          </p:cNvSpPr>
          <p:nvPr/>
        </p:nvSpPr>
        <p:spPr bwMode="auto">
          <a:xfrm>
            <a:off x="228600" y="685800"/>
            <a:ext cx="9144000" cy="1295400"/>
          </a:xfrm>
          <a:prstGeom prst="rect">
            <a:avLst/>
          </a:prstGeom>
          <a:noFill/>
          <a:ln w="9525">
            <a:noFill/>
            <a:miter lim="800000"/>
            <a:headEnd/>
            <a:tailEnd/>
          </a:ln>
        </p:spPr>
        <p:txBody>
          <a:bodyPr lIns="92075" tIns="46038" rIns="92075" bIns="46038" anchor="ctr"/>
          <a:lstStyle/>
          <a:p>
            <a:pPr eaLnBrk="1" hangingPunct="1"/>
            <a:r>
              <a:rPr lang="en-US" altLang="en-US" sz="4800" b="1" dirty="0">
                <a:solidFill>
                  <a:schemeClr val="tx2"/>
                </a:solidFill>
                <a:latin typeface="Arial" charset="0"/>
              </a:rPr>
              <a:t>	</a:t>
            </a:r>
            <a:r>
              <a:rPr lang="en-US" altLang="en-US" sz="2800" b="1" dirty="0">
                <a:solidFill>
                  <a:srgbClr val="002060"/>
                </a:solidFill>
                <a:latin typeface="Arial" charset="0"/>
              </a:rPr>
              <a:t>Demand Response</a:t>
            </a:r>
          </a:p>
        </p:txBody>
      </p:sp>
      <p:sp>
        <p:nvSpPr>
          <p:cNvPr id="49157" name="Slide Number Placeholder 4"/>
          <p:cNvSpPr>
            <a:spLocks noGrp="1"/>
          </p:cNvSpPr>
          <p:nvPr>
            <p:ph type="sldNum" sz="quarter" idx="10"/>
          </p:nvPr>
        </p:nvSpPr>
        <p:spPr bwMode="auto">
          <a:noFill/>
          <a:ln>
            <a:miter lim="800000"/>
            <a:headEnd/>
            <a:tailEnd/>
          </a:ln>
        </p:spPr>
        <p:txBody>
          <a:bodyPr/>
          <a:lstStyle/>
          <a:p>
            <a:fld id="{17E8358D-D26B-4B74-88BB-113924678D73}" type="slidenum">
              <a:rPr lang="en-US" altLang="en-US" b="1">
                <a:solidFill>
                  <a:srgbClr val="002060"/>
                </a:solidFill>
              </a:rPr>
              <a:pPr/>
              <a:t>19</a:t>
            </a:fld>
            <a:endParaRPr lang="en-US" altLang="en-US" b="1">
              <a:solidFill>
                <a:srgbClr val="002060"/>
              </a:solidFill>
            </a:endParaRPr>
          </a:p>
        </p:txBody>
      </p:sp>
      <p:pic>
        <p:nvPicPr>
          <p:cNvPr id="7" name="Picture 6" descr="Capture"/>
          <p:cNvPicPr/>
          <p:nvPr/>
        </p:nvPicPr>
        <p:blipFill>
          <a:blip r:embed="rId3" cstate="print"/>
          <a:srcRect/>
          <a:stretch>
            <a:fillRect/>
          </a:stretch>
        </p:blipFill>
        <p:spPr bwMode="auto">
          <a:xfrm>
            <a:off x="1524000" y="3352800"/>
            <a:ext cx="5791200" cy="3352800"/>
          </a:xfrm>
          <a:prstGeom prst="rect">
            <a:avLst/>
          </a:prstGeom>
          <a:noFill/>
          <a:ln w="9525">
            <a:noFill/>
            <a:miter lim="800000"/>
            <a:headEnd/>
            <a:tailEnd/>
          </a:ln>
        </p:spPr>
      </p:pic>
      <p:pic>
        <p:nvPicPr>
          <p:cNvPr id="8" name="Picture 7" descr="Orgin dst logo6.jpg"/>
          <p:cNvPicPr>
            <a:picLocks noChangeAspect="1"/>
          </p:cNvPicPr>
          <p:nvPr/>
        </p:nvPicPr>
        <p:blipFill>
          <a:blip r:embed="rId4" cstate="print"/>
          <a:stretch>
            <a:fillRect/>
          </a:stretch>
        </p:blipFill>
        <p:spPr>
          <a:xfrm>
            <a:off x="7696200" y="152400"/>
            <a:ext cx="1000125" cy="87668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457200" y="1371600"/>
            <a:ext cx="8229600" cy="1143000"/>
          </a:xfrm>
        </p:spPr>
        <p:txBody>
          <a:bodyPr rtlCol="0">
            <a:normAutofit/>
          </a:bodyPr>
          <a:lstStyle/>
          <a:p>
            <a:pPr eaLnBrk="1" fontAlgn="auto" hangingPunct="1">
              <a:spcAft>
                <a:spcPts val="0"/>
              </a:spcAft>
              <a:defRPr/>
            </a:pPr>
            <a:r>
              <a:rPr lang="en-US" sz="3200" b="1" dirty="0" smtClean="0">
                <a:solidFill>
                  <a:schemeClr val="tx2">
                    <a:lumMod val="75000"/>
                  </a:schemeClr>
                </a:solidFill>
              </a:rPr>
              <a:t>Discovery Across Texas: Technology Solutions for Wind Integration in ERCOT</a:t>
            </a:r>
            <a:endParaRPr lang="en-US" sz="3200" dirty="0">
              <a:solidFill>
                <a:schemeClr val="tx2">
                  <a:lumMod val="75000"/>
                </a:schemeClr>
              </a:solidFill>
            </a:endParaRPr>
          </a:p>
        </p:txBody>
      </p:sp>
      <p:sp>
        <p:nvSpPr>
          <p:cNvPr id="5" name="Content Placeholder 12"/>
          <p:cNvSpPr>
            <a:spLocks noGrp="1"/>
          </p:cNvSpPr>
          <p:nvPr>
            <p:ph idx="1"/>
          </p:nvPr>
        </p:nvSpPr>
        <p:spPr>
          <a:xfrm>
            <a:off x="381000" y="2332037"/>
            <a:ext cx="8229600" cy="4525963"/>
          </a:xfrm>
        </p:spPr>
        <p:txBody>
          <a:bodyPr>
            <a:normAutofit fontScale="40000" lnSpcReduction="20000"/>
          </a:bodyPr>
          <a:lstStyle/>
          <a:p>
            <a:pPr algn="ctr">
              <a:buFont typeface="Arial" charset="0"/>
              <a:buNone/>
              <a:defRPr/>
            </a:pPr>
            <a:endParaRPr lang="en-US" dirty="0" smtClean="0"/>
          </a:p>
          <a:p>
            <a:pPr algn="ctr">
              <a:buFont typeface="Arial" charset="0"/>
              <a:buNone/>
              <a:defRPr/>
            </a:pPr>
            <a:endParaRPr lang="en-US" dirty="0" smtClean="0"/>
          </a:p>
          <a:p>
            <a:pPr marL="0" indent="0">
              <a:buFont typeface="Arial" charset="0"/>
              <a:buNone/>
              <a:defRPr/>
            </a:pPr>
            <a:r>
              <a:rPr lang="en-US" altLang="en-US" sz="4400" dirty="0" smtClean="0"/>
              <a:t>This material is based upon work supported by the Department of Energy under Award Number DE-OE0000194."</a:t>
            </a:r>
          </a:p>
          <a:p>
            <a:pPr marL="0" indent="0">
              <a:buFont typeface="Arial" charset="0"/>
              <a:buNone/>
              <a:defRPr/>
            </a:pPr>
            <a:r>
              <a:rPr lang="en-US" altLang="en-US" sz="4400" dirty="0" smtClean="0"/>
              <a:t> </a:t>
            </a:r>
          </a:p>
          <a:p>
            <a:pPr marL="0" indent="0">
              <a:buFont typeface="Arial" charset="0"/>
              <a:buNone/>
              <a:defRPr/>
            </a:pPr>
            <a:r>
              <a:rPr lang="en-US" altLang="en-US" sz="4400" dirty="0" smtClean="0"/>
              <a:t>Disclaimer:  "This report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a:t>
            </a:r>
          </a:p>
        </p:txBody>
      </p:sp>
      <p:pic>
        <p:nvPicPr>
          <p:cNvPr id="4" name="Picture 3" descr="Orgin dst logo6.jpg"/>
          <p:cNvPicPr>
            <a:picLocks noChangeAspect="1"/>
          </p:cNvPicPr>
          <p:nvPr/>
        </p:nvPicPr>
        <p:blipFill>
          <a:blip r:embed="rId2" cstate="print"/>
          <a:stretch>
            <a:fillRect/>
          </a:stretch>
        </p:blipFill>
        <p:spPr>
          <a:xfrm>
            <a:off x="7696200" y="152400"/>
            <a:ext cx="1000125" cy="87668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p:cNvSpPr>
            <a:spLocks noGrp="1"/>
          </p:cNvSpPr>
          <p:nvPr>
            <p:ph idx="1"/>
          </p:nvPr>
        </p:nvSpPr>
        <p:spPr>
          <a:xfrm>
            <a:off x="681748" y="1524000"/>
            <a:ext cx="7773353" cy="3810000"/>
          </a:xfrm>
        </p:spPr>
        <p:txBody>
          <a:bodyPr/>
          <a:lstStyle/>
          <a:p>
            <a:pPr eaLnBrk="1" hangingPunct="1"/>
            <a:r>
              <a:rPr lang="en-US" altLang="en-US" sz="2400" dirty="0" smtClean="0">
                <a:solidFill>
                  <a:srgbClr val="002060"/>
                </a:solidFill>
                <a:latin typeface="Arial" charset="0"/>
                <a:cs typeface="Arial" charset="0"/>
              </a:rPr>
              <a:t>Dead Bands – 60.04 to 59.97</a:t>
            </a:r>
          </a:p>
          <a:p>
            <a:pPr eaLnBrk="1" hangingPunct="1"/>
            <a:r>
              <a:rPr lang="en-US" altLang="en-US" sz="2400" dirty="0" smtClean="0">
                <a:solidFill>
                  <a:srgbClr val="002060"/>
                </a:solidFill>
                <a:latin typeface="Arial" charset="0"/>
                <a:cs typeface="Arial" charset="0"/>
              </a:rPr>
              <a:t>Response Slope – 0.01%</a:t>
            </a:r>
          </a:p>
          <a:p>
            <a:pPr eaLnBrk="1" hangingPunct="1"/>
            <a:r>
              <a:rPr lang="en-US" altLang="en-US" sz="2400" dirty="0" smtClean="0">
                <a:solidFill>
                  <a:srgbClr val="002060"/>
                </a:solidFill>
                <a:latin typeface="Arial" charset="0"/>
                <a:cs typeface="Arial" charset="0"/>
              </a:rPr>
              <a:t>Max Output +/- 400 KW</a:t>
            </a:r>
          </a:p>
          <a:p>
            <a:pPr eaLnBrk="1" hangingPunct="1"/>
            <a:endParaRPr lang="en-US" altLang="en-US" dirty="0" smtClean="0">
              <a:latin typeface="Arial" charset="0"/>
              <a:cs typeface="Arial" charset="0"/>
            </a:endParaRPr>
          </a:p>
        </p:txBody>
      </p:sp>
      <p:sp>
        <p:nvSpPr>
          <p:cNvPr id="51203" name="Slide Number Placeholder 4"/>
          <p:cNvSpPr>
            <a:spLocks noGrp="1"/>
          </p:cNvSpPr>
          <p:nvPr>
            <p:ph type="sldNum" sz="quarter" idx="4294967295"/>
          </p:nvPr>
        </p:nvSpPr>
        <p:spPr bwMode="auto">
          <a:xfrm>
            <a:off x="8382000" y="6492875"/>
            <a:ext cx="762000" cy="365125"/>
          </a:xfrm>
          <a:prstGeom prst="rect">
            <a:avLst/>
          </a:prstGeom>
          <a:noFill/>
          <a:ln>
            <a:miter lim="800000"/>
            <a:headEnd/>
            <a:tailEnd/>
          </a:ln>
        </p:spPr>
        <p:txBody>
          <a:bodyPr/>
          <a:lstStyle/>
          <a:p>
            <a:fld id="{46CB579D-DEB5-4B8D-88E1-85248DA1EC32}" type="slidenum">
              <a:rPr lang="en-US" altLang="en-US" b="1">
                <a:solidFill>
                  <a:schemeClr val="tx1"/>
                </a:solidFill>
              </a:rPr>
              <a:pPr/>
              <a:t>20</a:t>
            </a:fld>
            <a:endParaRPr lang="en-US" altLang="en-US" b="1">
              <a:solidFill>
                <a:schemeClr val="tx1"/>
              </a:solidFill>
            </a:endParaRPr>
          </a:p>
        </p:txBody>
      </p:sp>
      <p:sp>
        <p:nvSpPr>
          <p:cNvPr id="51204" name="Rectangle 2"/>
          <p:cNvSpPr txBox="1">
            <a:spLocks noChangeArrowheads="1"/>
          </p:cNvSpPr>
          <p:nvPr/>
        </p:nvSpPr>
        <p:spPr bwMode="auto">
          <a:xfrm>
            <a:off x="152400" y="609600"/>
            <a:ext cx="9144000" cy="1295400"/>
          </a:xfrm>
          <a:prstGeom prst="rect">
            <a:avLst/>
          </a:prstGeom>
          <a:noFill/>
          <a:ln w="9525">
            <a:noFill/>
            <a:miter lim="800000"/>
            <a:headEnd/>
            <a:tailEnd/>
          </a:ln>
        </p:spPr>
        <p:txBody>
          <a:bodyPr lIns="92075" tIns="46038" rIns="92075" bIns="46038" anchor="ctr"/>
          <a:lstStyle/>
          <a:p>
            <a:pPr eaLnBrk="1" hangingPunct="1"/>
            <a:r>
              <a:rPr lang="en-US" altLang="en-US" sz="4800" b="1" dirty="0">
                <a:solidFill>
                  <a:schemeClr val="tx2"/>
                </a:solidFill>
                <a:latin typeface="Arial" charset="0"/>
              </a:rPr>
              <a:t>	</a:t>
            </a:r>
            <a:r>
              <a:rPr lang="en-US" altLang="en-US" sz="2800" b="1" dirty="0">
                <a:solidFill>
                  <a:srgbClr val="002060"/>
                </a:solidFill>
                <a:latin typeface="Arial" charset="0"/>
              </a:rPr>
              <a:t>Frequency </a:t>
            </a:r>
            <a:r>
              <a:rPr lang="en-US" altLang="en-US" sz="2800" b="1" dirty="0" smtClean="0">
                <a:solidFill>
                  <a:srgbClr val="002060"/>
                </a:solidFill>
                <a:latin typeface="Arial" charset="0"/>
              </a:rPr>
              <a:t>Response (under frequency event)</a:t>
            </a:r>
            <a:endParaRPr lang="en-US" altLang="en-US" sz="2800" b="1" dirty="0">
              <a:solidFill>
                <a:srgbClr val="002060"/>
              </a:solidFill>
              <a:latin typeface="Arial" charset="0"/>
            </a:endParaRPr>
          </a:p>
        </p:txBody>
      </p:sp>
      <p:pic>
        <p:nvPicPr>
          <p:cNvPr id="51205" name="Picture 1" descr="image001"/>
          <p:cNvPicPr>
            <a:picLocks noChangeAspect="1" noChangeArrowheads="1"/>
          </p:cNvPicPr>
          <p:nvPr/>
        </p:nvPicPr>
        <p:blipFill>
          <a:blip r:embed="rId3" cstate="print"/>
          <a:srcRect/>
          <a:stretch>
            <a:fillRect/>
          </a:stretch>
        </p:blipFill>
        <p:spPr bwMode="auto">
          <a:xfrm>
            <a:off x="1524398" y="2819400"/>
            <a:ext cx="6217967" cy="3962400"/>
          </a:xfrm>
          <a:prstGeom prst="rect">
            <a:avLst/>
          </a:prstGeom>
          <a:noFill/>
          <a:ln w="9525">
            <a:noFill/>
            <a:miter lim="800000"/>
            <a:headEnd/>
            <a:tailEnd/>
          </a:ln>
        </p:spPr>
      </p:pic>
      <p:pic>
        <p:nvPicPr>
          <p:cNvPr id="6" name="Picture 5" descr="Orgin dst logo6.jpg"/>
          <p:cNvPicPr>
            <a:picLocks noChangeAspect="1"/>
          </p:cNvPicPr>
          <p:nvPr/>
        </p:nvPicPr>
        <p:blipFill>
          <a:blip r:embed="rId4" cstate="print"/>
          <a:stretch>
            <a:fillRect/>
          </a:stretch>
        </p:blipFill>
        <p:spPr>
          <a:xfrm>
            <a:off x="7696200" y="152400"/>
            <a:ext cx="1000125" cy="87668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p:cNvSpPr>
            <a:spLocks noGrp="1"/>
          </p:cNvSpPr>
          <p:nvPr>
            <p:ph idx="1"/>
          </p:nvPr>
        </p:nvSpPr>
        <p:spPr>
          <a:xfrm>
            <a:off x="681748" y="1600200"/>
            <a:ext cx="7772162" cy="3962400"/>
          </a:xfrm>
        </p:spPr>
        <p:txBody>
          <a:bodyPr>
            <a:normAutofit/>
          </a:bodyPr>
          <a:lstStyle/>
          <a:p>
            <a:pPr eaLnBrk="1" hangingPunct="1"/>
            <a:r>
              <a:rPr lang="en-US" altLang="en-US" sz="2400" dirty="0" smtClean="0">
                <a:solidFill>
                  <a:srgbClr val="002060"/>
                </a:solidFill>
                <a:latin typeface="Arial" charset="0"/>
                <a:cs typeface="Arial" charset="0"/>
              </a:rPr>
              <a:t>Charge Batteries in 15-min Intervals</a:t>
            </a:r>
          </a:p>
          <a:p>
            <a:pPr lvl="1" eaLnBrk="1" hangingPunct="1"/>
            <a:r>
              <a:rPr lang="en-US" altLang="en-US" sz="2400" dirty="0" smtClean="0">
                <a:solidFill>
                  <a:srgbClr val="002060"/>
                </a:solidFill>
                <a:latin typeface="Arial" charset="0"/>
                <a:cs typeface="Arial" charset="0"/>
              </a:rPr>
              <a:t>250KW, 500KW, 1000KW (SOC-50%)</a:t>
            </a:r>
          </a:p>
          <a:p>
            <a:pPr eaLnBrk="1" hangingPunct="1"/>
            <a:r>
              <a:rPr lang="en-US" altLang="en-US" sz="2400" dirty="0" smtClean="0">
                <a:solidFill>
                  <a:srgbClr val="002060"/>
                </a:solidFill>
                <a:latin typeface="Arial" charset="0"/>
                <a:cs typeface="Arial" charset="0"/>
              </a:rPr>
              <a:t>Discharge in Same Manner</a:t>
            </a:r>
          </a:p>
        </p:txBody>
      </p:sp>
      <p:sp>
        <p:nvSpPr>
          <p:cNvPr id="53251" name="Slide Number Placeholder 4"/>
          <p:cNvSpPr>
            <a:spLocks noGrp="1"/>
          </p:cNvSpPr>
          <p:nvPr>
            <p:ph type="sldNum" sz="quarter" idx="4294967295"/>
          </p:nvPr>
        </p:nvSpPr>
        <p:spPr bwMode="auto">
          <a:xfrm>
            <a:off x="8382000" y="6492875"/>
            <a:ext cx="762000" cy="365125"/>
          </a:xfrm>
          <a:prstGeom prst="rect">
            <a:avLst/>
          </a:prstGeom>
          <a:noFill/>
          <a:ln>
            <a:miter lim="800000"/>
            <a:headEnd/>
            <a:tailEnd/>
          </a:ln>
        </p:spPr>
        <p:txBody>
          <a:bodyPr/>
          <a:lstStyle/>
          <a:p>
            <a:fld id="{D54B37CD-3002-47F8-953B-C1045C60E994}" type="slidenum">
              <a:rPr lang="en-US" altLang="en-US" b="1">
                <a:solidFill>
                  <a:schemeClr val="tx1"/>
                </a:solidFill>
              </a:rPr>
              <a:pPr/>
              <a:t>21</a:t>
            </a:fld>
            <a:endParaRPr lang="en-US" altLang="en-US" b="1">
              <a:solidFill>
                <a:schemeClr val="tx1"/>
              </a:solidFill>
            </a:endParaRPr>
          </a:p>
        </p:txBody>
      </p:sp>
      <p:sp>
        <p:nvSpPr>
          <p:cNvPr id="53252" name="Rectangle 2"/>
          <p:cNvSpPr txBox="1">
            <a:spLocks noChangeArrowheads="1"/>
          </p:cNvSpPr>
          <p:nvPr/>
        </p:nvSpPr>
        <p:spPr bwMode="auto">
          <a:xfrm>
            <a:off x="685800" y="838200"/>
            <a:ext cx="7772162" cy="1143000"/>
          </a:xfrm>
          <a:prstGeom prst="rect">
            <a:avLst/>
          </a:prstGeom>
          <a:noFill/>
          <a:ln w="9525">
            <a:noFill/>
            <a:miter lim="800000"/>
            <a:headEnd/>
            <a:tailEnd/>
          </a:ln>
        </p:spPr>
        <p:txBody>
          <a:bodyPr lIns="92075" tIns="46038" rIns="92075" bIns="46038" anchor="ctr"/>
          <a:lstStyle/>
          <a:p>
            <a:pPr eaLnBrk="1" hangingPunct="1"/>
            <a:r>
              <a:rPr lang="en-US" altLang="en-US" sz="3600" b="1" dirty="0">
                <a:solidFill>
                  <a:srgbClr val="002060"/>
                </a:solidFill>
                <a:latin typeface="Arial" charset="0"/>
              </a:rPr>
              <a:t>Ramp Support</a:t>
            </a:r>
          </a:p>
        </p:txBody>
      </p:sp>
      <p:pic>
        <p:nvPicPr>
          <p:cNvPr id="53253" name="Picture 1"/>
          <p:cNvPicPr>
            <a:picLocks noChangeAspect="1"/>
          </p:cNvPicPr>
          <p:nvPr/>
        </p:nvPicPr>
        <p:blipFill>
          <a:blip r:embed="rId3" cstate="print"/>
          <a:srcRect/>
          <a:stretch>
            <a:fillRect/>
          </a:stretch>
        </p:blipFill>
        <p:spPr bwMode="auto">
          <a:xfrm>
            <a:off x="1219280" y="3124201"/>
            <a:ext cx="6538580" cy="3395663"/>
          </a:xfrm>
          <a:prstGeom prst="rect">
            <a:avLst/>
          </a:prstGeom>
          <a:noFill/>
          <a:ln w="9525">
            <a:noFill/>
            <a:miter lim="800000"/>
            <a:headEnd/>
            <a:tailEnd/>
          </a:ln>
        </p:spPr>
      </p:pic>
      <p:pic>
        <p:nvPicPr>
          <p:cNvPr id="6" name="Picture 5" descr="Orgin dst logo6.jpg"/>
          <p:cNvPicPr>
            <a:picLocks noChangeAspect="1"/>
          </p:cNvPicPr>
          <p:nvPr/>
        </p:nvPicPr>
        <p:blipFill>
          <a:blip r:embed="rId4" cstate="print"/>
          <a:stretch>
            <a:fillRect/>
          </a:stretch>
        </p:blipFill>
        <p:spPr>
          <a:xfrm>
            <a:off x="7696200" y="152400"/>
            <a:ext cx="1000125" cy="87668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p:cNvSpPr>
            <a:spLocks noGrp="1"/>
          </p:cNvSpPr>
          <p:nvPr>
            <p:ph idx="1"/>
          </p:nvPr>
        </p:nvSpPr>
        <p:spPr>
          <a:xfrm>
            <a:off x="681748" y="1600200"/>
            <a:ext cx="7772162" cy="3962400"/>
          </a:xfrm>
        </p:spPr>
        <p:txBody>
          <a:bodyPr>
            <a:normAutofit/>
          </a:bodyPr>
          <a:lstStyle/>
          <a:p>
            <a:pPr eaLnBrk="1" hangingPunct="1"/>
            <a:r>
              <a:rPr lang="en-US" altLang="en-US" sz="1800" dirty="0" smtClean="0">
                <a:solidFill>
                  <a:srgbClr val="002060"/>
                </a:solidFill>
                <a:latin typeface="Arial" charset="0"/>
                <a:cs typeface="Arial" charset="0"/>
              </a:rPr>
              <a:t>Charge &amp; Discharge in 15-min Intervals</a:t>
            </a:r>
          </a:p>
          <a:p>
            <a:pPr lvl="1" eaLnBrk="1" hangingPunct="1"/>
            <a:r>
              <a:rPr lang="en-US" altLang="en-US" sz="1800" dirty="0" smtClean="0">
                <a:solidFill>
                  <a:srgbClr val="002060"/>
                </a:solidFill>
                <a:latin typeface="Arial" charset="0"/>
                <a:cs typeface="Arial" charset="0"/>
              </a:rPr>
              <a:t>250KW, 500KW, 1000KW (SOC-50%)</a:t>
            </a:r>
          </a:p>
        </p:txBody>
      </p:sp>
      <p:sp>
        <p:nvSpPr>
          <p:cNvPr id="53251" name="Slide Number Placeholder 4"/>
          <p:cNvSpPr>
            <a:spLocks noGrp="1"/>
          </p:cNvSpPr>
          <p:nvPr>
            <p:ph type="sldNum" sz="quarter" idx="4294967295"/>
          </p:nvPr>
        </p:nvSpPr>
        <p:spPr bwMode="auto">
          <a:xfrm>
            <a:off x="8382000" y="6492875"/>
            <a:ext cx="762000" cy="365125"/>
          </a:xfrm>
          <a:prstGeom prst="rect">
            <a:avLst/>
          </a:prstGeom>
          <a:noFill/>
          <a:ln>
            <a:miter lim="800000"/>
            <a:headEnd/>
            <a:tailEnd/>
          </a:ln>
        </p:spPr>
        <p:txBody>
          <a:bodyPr/>
          <a:lstStyle/>
          <a:p>
            <a:fld id="{D54B37CD-3002-47F8-953B-C1045C60E994}" type="slidenum">
              <a:rPr lang="en-US" altLang="en-US" b="1">
                <a:solidFill>
                  <a:schemeClr val="tx1"/>
                </a:solidFill>
              </a:rPr>
              <a:pPr/>
              <a:t>22</a:t>
            </a:fld>
            <a:endParaRPr lang="en-US" altLang="en-US" b="1">
              <a:solidFill>
                <a:schemeClr val="tx1"/>
              </a:solidFill>
            </a:endParaRPr>
          </a:p>
        </p:txBody>
      </p:sp>
      <p:sp>
        <p:nvSpPr>
          <p:cNvPr id="53252" name="Rectangle 2"/>
          <p:cNvSpPr txBox="1">
            <a:spLocks noChangeArrowheads="1"/>
          </p:cNvSpPr>
          <p:nvPr/>
        </p:nvSpPr>
        <p:spPr bwMode="auto">
          <a:xfrm>
            <a:off x="685800" y="838200"/>
            <a:ext cx="7772162" cy="1143000"/>
          </a:xfrm>
          <a:prstGeom prst="rect">
            <a:avLst/>
          </a:prstGeom>
          <a:noFill/>
          <a:ln w="9525">
            <a:noFill/>
            <a:miter lim="800000"/>
            <a:headEnd/>
            <a:tailEnd/>
          </a:ln>
        </p:spPr>
        <p:txBody>
          <a:bodyPr lIns="92075" tIns="46038" rIns="92075" bIns="46038" anchor="ctr"/>
          <a:lstStyle/>
          <a:p>
            <a:pPr eaLnBrk="1" hangingPunct="1"/>
            <a:r>
              <a:rPr lang="en-US" altLang="en-US" sz="3600" b="1" dirty="0">
                <a:solidFill>
                  <a:srgbClr val="002060"/>
                </a:solidFill>
                <a:latin typeface="Arial" charset="0"/>
              </a:rPr>
              <a:t>Ramp Support</a:t>
            </a:r>
          </a:p>
        </p:txBody>
      </p:sp>
      <p:pic>
        <p:nvPicPr>
          <p:cNvPr id="6" name="Picture 5" descr="Description: 3"/>
          <p:cNvPicPr/>
          <p:nvPr/>
        </p:nvPicPr>
        <p:blipFill>
          <a:blip r:embed="rId3" cstate="print"/>
          <a:srcRect/>
          <a:stretch>
            <a:fillRect/>
          </a:stretch>
        </p:blipFill>
        <p:spPr bwMode="auto">
          <a:xfrm>
            <a:off x="914400" y="2209800"/>
            <a:ext cx="7467600" cy="4038600"/>
          </a:xfrm>
          <a:prstGeom prst="rect">
            <a:avLst/>
          </a:prstGeom>
          <a:noFill/>
          <a:ln w="9525">
            <a:noFill/>
            <a:miter lim="800000"/>
            <a:headEnd/>
            <a:tailEnd/>
          </a:ln>
        </p:spPr>
      </p:pic>
      <p:pic>
        <p:nvPicPr>
          <p:cNvPr id="7" name="Picture 6" descr="Orgin dst logo6.jpg"/>
          <p:cNvPicPr>
            <a:picLocks noChangeAspect="1"/>
          </p:cNvPicPr>
          <p:nvPr/>
        </p:nvPicPr>
        <p:blipFill>
          <a:blip r:embed="rId4" cstate="print"/>
          <a:stretch>
            <a:fillRect/>
          </a:stretch>
        </p:blipFill>
        <p:spPr>
          <a:xfrm>
            <a:off x="7696200" y="152400"/>
            <a:ext cx="1000125" cy="87668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1"/>
          <p:cNvSpPr>
            <a:spLocks noGrp="1"/>
          </p:cNvSpPr>
          <p:nvPr>
            <p:ph idx="1"/>
          </p:nvPr>
        </p:nvSpPr>
        <p:spPr>
          <a:xfrm>
            <a:off x="685800" y="1752600"/>
            <a:ext cx="7772162" cy="4114800"/>
          </a:xfrm>
        </p:spPr>
        <p:txBody>
          <a:bodyPr>
            <a:normAutofit/>
          </a:bodyPr>
          <a:lstStyle/>
          <a:p>
            <a:pPr eaLnBrk="1" hangingPunct="1"/>
            <a:r>
              <a:rPr lang="en-US" altLang="en-US" sz="2400" dirty="0" smtClean="0">
                <a:solidFill>
                  <a:srgbClr val="002060"/>
                </a:solidFill>
                <a:latin typeface="Arial" charset="0"/>
                <a:cs typeface="Arial" charset="0"/>
              </a:rPr>
              <a:t>Counteract Rapid Changes in Wind Generation</a:t>
            </a:r>
          </a:p>
        </p:txBody>
      </p:sp>
      <p:sp>
        <p:nvSpPr>
          <p:cNvPr id="55299" name="Slide Number Placeholder 4"/>
          <p:cNvSpPr>
            <a:spLocks noGrp="1"/>
          </p:cNvSpPr>
          <p:nvPr>
            <p:ph type="sldNum" sz="quarter" idx="4294967295"/>
          </p:nvPr>
        </p:nvSpPr>
        <p:spPr bwMode="auto">
          <a:xfrm>
            <a:off x="8382000" y="6492875"/>
            <a:ext cx="762000" cy="365125"/>
          </a:xfrm>
          <a:prstGeom prst="rect">
            <a:avLst/>
          </a:prstGeom>
          <a:noFill/>
          <a:ln>
            <a:miter lim="800000"/>
            <a:headEnd/>
            <a:tailEnd/>
          </a:ln>
        </p:spPr>
        <p:txBody>
          <a:bodyPr/>
          <a:lstStyle/>
          <a:p>
            <a:fld id="{4D0CB91F-5A43-4BD2-B25F-CC9CA5E5F882}" type="slidenum">
              <a:rPr lang="en-US" altLang="en-US" b="1">
                <a:solidFill>
                  <a:schemeClr val="tx1"/>
                </a:solidFill>
              </a:rPr>
              <a:pPr/>
              <a:t>23</a:t>
            </a:fld>
            <a:endParaRPr lang="en-US" altLang="en-US" b="1">
              <a:solidFill>
                <a:schemeClr val="tx1"/>
              </a:solidFill>
            </a:endParaRPr>
          </a:p>
        </p:txBody>
      </p:sp>
      <p:sp>
        <p:nvSpPr>
          <p:cNvPr id="55300" name="Rectangle 2"/>
          <p:cNvSpPr txBox="1">
            <a:spLocks noChangeArrowheads="1"/>
          </p:cNvSpPr>
          <p:nvPr/>
        </p:nvSpPr>
        <p:spPr bwMode="auto">
          <a:xfrm>
            <a:off x="762000" y="838200"/>
            <a:ext cx="7772162" cy="1143000"/>
          </a:xfrm>
          <a:prstGeom prst="rect">
            <a:avLst/>
          </a:prstGeom>
          <a:noFill/>
          <a:ln w="9525">
            <a:noFill/>
            <a:miter lim="800000"/>
            <a:headEnd/>
            <a:tailEnd/>
          </a:ln>
        </p:spPr>
        <p:txBody>
          <a:bodyPr lIns="92075" tIns="46038" rIns="92075" bIns="46038" anchor="ctr"/>
          <a:lstStyle/>
          <a:p>
            <a:pPr eaLnBrk="1" hangingPunct="1"/>
            <a:r>
              <a:rPr lang="en-US" altLang="en-US" sz="3200" b="1" dirty="0">
                <a:solidFill>
                  <a:srgbClr val="002060"/>
                </a:solidFill>
                <a:latin typeface="Arial" charset="0"/>
              </a:rPr>
              <a:t>Wind Speed Drop</a:t>
            </a:r>
          </a:p>
        </p:txBody>
      </p:sp>
      <p:pic>
        <p:nvPicPr>
          <p:cNvPr id="55301" name="Picture 2"/>
          <p:cNvPicPr>
            <a:picLocks noChangeAspect="1"/>
          </p:cNvPicPr>
          <p:nvPr/>
        </p:nvPicPr>
        <p:blipFill>
          <a:blip r:embed="rId3" cstate="print"/>
          <a:srcRect/>
          <a:stretch>
            <a:fillRect/>
          </a:stretch>
        </p:blipFill>
        <p:spPr bwMode="auto">
          <a:xfrm>
            <a:off x="747301" y="2576513"/>
            <a:ext cx="7635097" cy="3878262"/>
          </a:xfrm>
          <a:prstGeom prst="rect">
            <a:avLst/>
          </a:prstGeom>
          <a:noFill/>
          <a:ln w="9525">
            <a:noFill/>
            <a:miter lim="800000"/>
            <a:headEnd/>
            <a:tailEnd/>
          </a:ln>
        </p:spPr>
      </p:pic>
      <p:pic>
        <p:nvPicPr>
          <p:cNvPr id="6" name="Picture 5" descr="Orgin dst logo6.jpg"/>
          <p:cNvPicPr>
            <a:picLocks noChangeAspect="1"/>
          </p:cNvPicPr>
          <p:nvPr/>
        </p:nvPicPr>
        <p:blipFill>
          <a:blip r:embed="rId4" cstate="print"/>
          <a:stretch>
            <a:fillRect/>
          </a:stretch>
        </p:blipFill>
        <p:spPr>
          <a:xfrm>
            <a:off x="7696200" y="152400"/>
            <a:ext cx="1000125" cy="87668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1"/>
          <p:cNvSpPr>
            <a:spLocks noGrp="1"/>
          </p:cNvSpPr>
          <p:nvPr>
            <p:ph idx="1"/>
          </p:nvPr>
        </p:nvSpPr>
        <p:spPr>
          <a:xfrm>
            <a:off x="681748" y="1676400"/>
            <a:ext cx="7772162" cy="3886200"/>
          </a:xfrm>
        </p:spPr>
        <p:txBody>
          <a:bodyPr>
            <a:normAutofit/>
          </a:bodyPr>
          <a:lstStyle/>
          <a:p>
            <a:pPr eaLnBrk="1" hangingPunct="1"/>
            <a:r>
              <a:rPr lang="en-US" altLang="en-US" sz="2400" dirty="0" smtClean="0">
                <a:solidFill>
                  <a:srgbClr val="002060"/>
                </a:solidFill>
                <a:latin typeface="Arial" charset="0"/>
                <a:cs typeface="Arial" charset="0"/>
              </a:rPr>
              <a:t>Simulated ERCOT Signal from the “No Trees Project”</a:t>
            </a:r>
          </a:p>
        </p:txBody>
      </p:sp>
      <p:sp>
        <p:nvSpPr>
          <p:cNvPr id="57347" name="Slide Number Placeholder 4"/>
          <p:cNvSpPr>
            <a:spLocks noGrp="1"/>
          </p:cNvSpPr>
          <p:nvPr>
            <p:ph type="sldNum" sz="quarter" idx="4294967295"/>
          </p:nvPr>
        </p:nvSpPr>
        <p:spPr bwMode="auto">
          <a:xfrm>
            <a:off x="8382000" y="6492875"/>
            <a:ext cx="762000" cy="365125"/>
          </a:xfrm>
          <a:prstGeom prst="rect">
            <a:avLst/>
          </a:prstGeom>
          <a:noFill/>
          <a:ln>
            <a:miter lim="800000"/>
            <a:headEnd/>
            <a:tailEnd/>
          </a:ln>
        </p:spPr>
        <p:txBody>
          <a:bodyPr/>
          <a:lstStyle/>
          <a:p>
            <a:fld id="{3EC94244-2967-4202-BEC5-365F228C2224}" type="slidenum">
              <a:rPr lang="en-US" altLang="en-US" b="1">
                <a:solidFill>
                  <a:schemeClr val="tx1"/>
                </a:solidFill>
              </a:rPr>
              <a:pPr/>
              <a:t>24</a:t>
            </a:fld>
            <a:endParaRPr lang="en-US" altLang="en-US" b="1">
              <a:solidFill>
                <a:schemeClr val="tx1"/>
              </a:solidFill>
            </a:endParaRPr>
          </a:p>
        </p:txBody>
      </p:sp>
      <p:sp>
        <p:nvSpPr>
          <p:cNvPr id="57348" name="Rectangle 2"/>
          <p:cNvSpPr txBox="1">
            <a:spLocks noChangeArrowheads="1"/>
          </p:cNvSpPr>
          <p:nvPr/>
        </p:nvSpPr>
        <p:spPr bwMode="auto">
          <a:xfrm>
            <a:off x="381000" y="838200"/>
            <a:ext cx="8352601" cy="1143000"/>
          </a:xfrm>
          <a:prstGeom prst="rect">
            <a:avLst/>
          </a:prstGeom>
          <a:noFill/>
          <a:ln w="9525">
            <a:noFill/>
            <a:miter lim="800000"/>
            <a:headEnd/>
            <a:tailEnd/>
          </a:ln>
        </p:spPr>
        <p:txBody>
          <a:bodyPr lIns="92075" tIns="46038" rIns="92075" bIns="46038" anchor="ctr"/>
          <a:lstStyle/>
          <a:p>
            <a:pPr eaLnBrk="1" hangingPunct="1"/>
            <a:r>
              <a:rPr lang="en-US" altLang="en-US" sz="3200" b="1" dirty="0">
                <a:solidFill>
                  <a:srgbClr val="002060"/>
                </a:solidFill>
                <a:latin typeface="Arial" charset="0"/>
              </a:rPr>
              <a:t>Fast </a:t>
            </a:r>
            <a:r>
              <a:rPr lang="en-US" altLang="en-US" sz="3200" b="1" dirty="0" smtClean="0">
                <a:solidFill>
                  <a:srgbClr val="002060"/>
                </a:solidFill>
                <a:latin typeface="Arial" charset="0"/>
              </a:rPr>
              <a:t>Response Regulation Service (FRRS</a:t>
            </a:r>
            <a:r>
              <a:rPr lang="en-US" altLang="en-US" sz="3200" b="1" dirty="0">
                <a:solidFill>
                  <a:srgbClr val="002060"/>
                </a:solidFill>
                <a:latin typeface="Arial" charset="0"/>
              </a:rPr>
              <a:t>)</a:t>
            </a:r>
          </a:p>
        </p:txBody>
      </p:sp>
      <p:pic>
        <p:nvPicPr>
          <p:cNvPr id="57349" name="Picture 1"/>
          <p:cNvPicPr>
            <a:picLocks noChangeAspect="1"/>
          </p:cNvPicPr>
          <p:nvPr/>
        </p:nvPicPr>
        <p:blipFill>
          <a:blip r:embed="rId3" cstate="print"/>
          <a:srcRect/>
          <a:stretch>
            <a:fillRect/>
          </a:stretch>
        </p:blipFill>
        <p:spPr bwMode="auto">
          <a:xfrm>
            <a:off x="1025005" y="2438400"/>
            <a:ext cx="6736430" cy="4305300"/>
          </a:xfrm>
          <a:prstGeom prst="rect">
            <a:avLst/>
          </a:prstGeom>
          <a:noFill/>
          <a:ln w="9525">
            <a:noFill/>
            <a:miter lim="800000"/>
            <a:headEnd/>
            <a:tailEnd/>
          </a:ln>
        </p:spPr>
      </p:pic>
      <p:pic>
        <p:nvPicPr>
          <p:cNvPr id="6" name="Picture 5" descr="Orgin dst logo6.jpg"/>
          <p:cNvPicPr>
            <a:picLocks noChangeAspect="1"/>
          </p:cNvPicPr>
          <p:nvPr/>
        </p:nvPicPr>
        <p:blipFill>
          <a:blip r:embed="rId4" cstate="print"/>
          <a:stretch>
            <a:fillRect/>
          </a:stretch>
        </p:blipFill>
        <p:spPr>
          <a:xfrm>
            <a:off x="7696200" y="152400"/>
            <a:ext cx="1000125" cy="87668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1"/>
          <p:cNvSpPr>
            <a:spLocks noGrp="1"/>
          </p:cNvSpPr>
          <p:nvPr>
            <p:ph idx="1"/>
          </p:nvPr>
        </p:nvSpPr>
        <p:spPr>
          <a:xfrm>
            <a:off x="685800" y="1752600"/>
            <a:ext cx="7772162" cy="4114800"/>
          </a:xfrm>
        </p:spPr>
        <p:txBody>
          <a:bodyPr>
            <a:normAutofit/>
          </a:bodyPr>
          <a:lstStyle/>
          <a:p>
            <a:pPr eaLnBrk="1" hangingPunct="1"/>
            <a:r>
              <a:rPr lang="en-US" altLang="en-US" sz="2000" dirty="0" smtClean="0">
                <a:solidFill>
                  <a:srgbClr val="002060"/>
                </a:solidFill>
                <a:latin typeface="Arial" charset="0"/>
                <a:cs typeface="Arial" charset="0"/>
              </a:rPr>
              <a:t>Combination of Wind Speed &amp; Frequency Response</a:t>
            </a:r>
          </a:p>
          <a:p>
            <a:pPr lvl="1" eaLnBrk="1" hangingPunct="1"/>
            <a:r>
              <a:rPr lang="en-US" altLang="en-US" sz="2000" dirty="0" smtClean="0">
                <a:solidFill>
                  <a:srgbClr val="002060"/>
                </a:solidFill>
                <a:latin typeface="Arial" charset="0"/>
                <a:cs typeface="Arial" charset="0"/>
              </a:rPr>
              <a:t>Best for Automation</a:t>
            </a:r>
          </a:p>
        </p:txBody>
      </p:sp>
      <p:sp>
        <p:nvSpPr>
          <p:cNvPr id="59395" name="Slide Number Placeholder 4"/>
          <p:cNvSpPr>
            <a:spLocks noGrp="1"/>
          </p:cNvSpPr>
          <p:nvPr>
            <p:ph type="sldNum" sz="quarter" idx="4294967295"/>
          </p:nvPr>
        </p:nvSpPr>
        <p:spPr bwMode="auto">
          <a:xfrm>
            <a:off x="8382000" y="6492875"/>
            <a:ext cx="762000" cy="365125"/>
          </a:xfrm>
          <a:prstGeom prst="rect">
            <a:avLst/>
          </a:prstGeom>
          <a:noFill/>
          <a:ln>
            <a:miter lim="800000"/>
            <a:headEnd/>
            <a:tailEnd/>
          </a:ln>
        </p:spPr>
        <p:txBody>
          <a:bodyPr/>
          <a:lstStyle/>
          <a:p>
            <a:fld id="{015F0E22-8B41-4F4B-84B5-1A67364F29BD}" type="slidenum">
              <a:rPr lang="en-US" altLang="en-US" b="1">
                <a:solidFill>
                  <a:schemeClr val="tx1"/>
                </a:solidFill>
              </a:rPr>
              <a:pPr/>
              <a:t>25</a:t>
            </a:fld>
            <a:endParaRPr lang="en-US" altLang="en-US" b="1">
              <a:solidFill>
                <a:schemeClr val="tx1"/>
              </a:solidFill>
            </a:endParaRPr>
          </a:p>
        </p:txBody>
      </p:sp>
      <p:sp>
        <p:nvSpPr>
          <p:cNvPr id="59396" name="Rectangle 2"/>
          <p:cNvSpPr txBox="1">
            <a:spLocks noChangeArrowheads="1"/>
          </p:cNvSpPr>
          <p:nvPr/>
        </p:nvSpPr>
        <p:spPr bwMode="auto">
          <a:xfrm>
            <a:off x="685800" y="838200"/>
            <a:ext cx="8229600" cy="1143000"/>
          </a:xfrm>
          <a:prstGeom prst="rect">
            <a:avLst/>
          </a:prstGeom>
          <a:noFill/>
          <a:ln w="9525">
            <a:noFill/>
            <a:miter lim="800000"/>
            <a:headEnd/>
            <a:tailEnd/>
          </a:ln>
        </p:spPr>
        <p:txBody>
          <a:bodyPr lIns="92075" tIns="46038" rIns="92075" bIns="46038" anchor="ctr"/>
          <a:lstStyle/>
          <a:p>
            <a:pPr eaLnBrk="1" hangingPunct="1"/>
            <a:r>
              <a:rPr lang="en-US" altLang="en-US" sz="3200" dirty="0">
                <a:solidFill>
                  <a:srgbClr val="002060"/>
                </a:solidFill>
                <a:latin typeface="Arial" charset="0"/>
              </a:rPr>
              <a:t>Combo Wind Speed &amp; Frequency Response</a:t>
            </a:r>
          </a:p>
        </p:txBody>
      </p:sp>
      <p:pic>
        <p:nvPicPr>
          <p:cNvPr id="59397" name="Picture 1"/>
          <p:cNvPicPr>
            <a:picLocks noChangeAspect="1"/>
          </p:cNvPicPr>
          <p:nvPr/>
        </p:nvPicPr>
        <p:blipFill>
          <a:blip r:embed="rId3" cstate="print"/>
          <a:srcRect/>
          <a:stretch>
            <a:fillRect/>
          </a:stretch>
        </p:blipFill>
        <p:spPr bwMode="auto">
          <a:xfrm>
            <a:off x="754452" y="2432050"/>
            <a:ext cx="7650591" cy="3810000"/>
          </a:xfrm>
          <a:prstGeom prst="rect">
            <a:avLst/>
          </a:prstGeom>
          <a:noFill/>
          <a:ln w="9525">
            <a:noFill/>
            <a:miter lim="800000"/>
            <a:headEnd/>
            <a:tailEnd/>
          </a:ln>
        </p:spPr>
      </p:pic>
      <p:pic>
        <p:nvPicPr>
          <p:cNvPr id="6" name="Picture 5" descr="Orgin dst logo6.jpg"/>
          <p:cNvPicPr>
            <a:picLocks noChangeAspect="1"/>
          </p:cNvPicPr>
          <p:nvPr/>
        </p:nvPicPr>
        <p:blipFill>
          <a:blip r:embed="rId4" cstate="print"/>
          <a:stretch>
            <a:fillRect/>
          </a:stretch>
        </p:blipFill>
        <p:spPr>
          <a:xfrm>
            <a:off x="7696200" y="152400"/>
            <a:ext cx="1000125" cy="87668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1"/>
          <p:cNvSpPr>
            <a:spLocks noGrp="1"/>
          </p:cNvSpPr>
          <p:nvPr>
            <p:ph idx="1"/>
          </p:nvPr>
        </p:nvSpPr>
        <p:spPr>
          <a:xfrm>
            <a:off x="685800" y="1752600"/>
            <a:ext cx="7772162" cy="4114800"/>
          </a:xfrm>
        </p:spPr>
        <p:txBody>
          <a:bodyPr>
            <a:normAutofit/>
          </a:bodyPr>
          <a:lstStyle/>
          <a:p>
            <a:pPr eaLnBrk="1" hangingPunct="1"/>
            <a:r>
              <a:rPr lang="en-US" altLang="en-US" sz="2000" dirty="0" smtClean="0">
                <a:solidFill>
                  <a:srgbClr val="002060"/>
                </a:solidFill>
                <a:latin typeface="Arial" charset="0"/>
                <a:cs typeface="Arial" charset="0"/>
              </a:rPr>
              <a:t>Several electric system functions</a:t>
            </a:r>
          </a:p>
          <a:p>
            <a:pPr eaLnBrk="1" hangingPunct="1"/>
            <a:r>
              <a:rPr lang="en-US" altLang="en-US" sz="2000" dirty="0" smtClean="0">
                <a:solidFill>
                  <a:srgbClr val="002060"/>
                </a:solidFill>
                <a:latin typeface="Arial" charset="0"/>
                <a:cs typeface="Arial" charset="0"/>
              </a:rPr>
              <a:t>Positive B-C depends on capturing multiple benefit streams</a:t>
            </a:r>
          </a:p>
          <a:p>
            <a:r>
              <a:rPr lang="en-US" altLang="en-US" sz="2000" dirty="0" smtClean="0">
                <a:solidFill>
                  <a:srgbClr val="002060"/>
                </a:solidFill>
                <a:latin typeface="Arial" charset="0"/>
                <a:cs typeface="Arial" charset="0"/>
              </a:rPr>
              <a:t>Economic operation of BESS - optimal time to charge and discharge (a dynamic algorithm) considering</a:t>
            </a:r>
          </a:p>
          <a:p>
            <a:pPr lvl="1"/>
            <a:r>
              <a:rPr lang="en-US" altLang="en-US" sz="1600" dirty="0" smtClean="0">
                <a:solidFill>
                  <a:srgbClr val="002060"/>
                </a:solidFill>
                <a:latin typeface="Arial" charset="0"/>
                <a:cs typeface="Arial" charset="0"/>
              </a:rPr>
              <a:t>capital &amp; O&amp;M costs </a:t>
            </a:r>
          </a:p>
          <a:p>
            <a:pPr lvl="1"/>
            <a:r>
              <a:rPr lang="en-US" altLang="en-US" sz="1600" dirty="0" smtClean="0">
                <a:solidFill>
                  <a:srgbClr val="002060"/>
                </a:solidFill>
                <a:latin typeface="Arial" charset="0"/>
                <a:cs typeface="Arial" charset="0"/>
              </a:rPr>
              <a:t>depreciation rate = f{charge/discharge cycles, the cost of alternative power sources and hourly market (electricity) prices}</a:t>
            </a:r>
          </a:p>
          <a:p>
            <a:pPr lvl="1"/>
            <a:r>
              <a:rPr lang="en-US" altLang="en-US" sz="1600" dirty="0" smtClean="0">
                <a:solidFill>
                  <a:srgbClr val="002060"/>
                </a:solidFill>
                <a:latin typeface="Arial" charset="0"/>
                <a:cs typeface="Arial" charset="0"/>
              </a:rPr>
              <a:t>Regulatory policy that limits ownership and functional uses</a:t>
            </a:r>
          </a:p>
          <a:p>
            <a:pPr lvl="1"/>
            <a:r>
              <a:rPr lang="en-US" altLang="en-US" sz="1600" dirty="0" smtClean="0">
                <a:solidFill>
                  <a:srgbClr val="002060"/>
                </a:solidFill>
                <a:latin typeface="Arial" charset="0"/>
                <a:cs typeface="Arial" charset="0"/>
              </a:rPr>
              <a:t>Location on the grid</a:t>
            </a:r>
          </a:p>
          <a:p>
            <a:r>
              <a:rPr lang="en-US" altLang="en-US" sz="2000" dirty="0" smtClean="0">
                <a:solidFill>
                  <a:srgbClr val="002060"/>
                </a:solidFill>
                <a:latin typeface="Arial" charset="0"/>
                <a:cs typeface="Arial" charset="0"/>
              </a:rPr>
              <a:t>TTU EE Dept developed simulation models of BESS, wind turbines and load and we used a DOE (Navigant) provided Energy Storage Computational Tool  for B/C analysis</a:t>
            </a:r>
          </a:p>
        </p:txBody>
      </p:sp>
      <p:sp>
        <p:nvSpPr>
          <p:cNvPr id="59395" name="Slide Number Placeholder 4"/>
          <p:cNvSpPr>
            <a:spLocks noGrp="1"/>
          </p:cNvSpPr>
          <p:nvPr>
            <p:ph type="sldNum" sz="quarter" idx="4294967295"/>
          </p:nvPr>
        </p:nvSpPr>
        <p:spPr bwMode="auto">
          <a:xfrm>
            <a:off x="8382000" y="6492875"/>
            <a:ext cx="762000" cy="365125"/>
          </a:xfrm>
          <a:prstGeom prst="rect">
            <a:avLst/>
          </a:prstGeom>
          <a:noFill/>
          <a:ln>
            <a:miter lim="800000"/>
            <a:headEnd/>
            <a:tailEnd/>
          </a:ln>
        </p:spPr>
        <p:txBody>
          <a:bodyPr/>
          <a:lstStyle/>
          <a:p>
            <a:fld id="{015F0E22-8B41-4F4B-84B5-1A67364F29BD}" type="slidenum">
              <a:rPr lang="en-US" altLang="en-US" b="1">
                <a:solidFill>
                  <a:schemeClr val="tx1"/>
                </a:solidFill>
              </a:rPr>
              <a:pPr/>
              <a:t>26</a:t>
            </a:fld>
            <a:endParaRPr lang="en-US" altLang="en-US" b="1">
              <a:solidFill>
                <a:schemeClr val="tx1"/>
              </a:solidFill>
            </a:endParaRPr>
          </a:p>
        </p:txBody>
      </p:sp>
      <p:sp>
        <p:nvSpPr>
          <p:cNvPr id="59396" name="Rectangle 2"/>
          <p:cNvSpPr txBox="1">
            <a:spLocks noChangeArrowheads="1"/>
          </p:cNvSpPr>
          <p:nvPr/>
        </p:nvSpPr>
        <p:spPr bwMode="auto">
          <a:xfrm>
            <a:off x="685800" y="838200"/>
            <a:ext cx="8229600" cy="1143000"/>
          </a:xfrm>
          <a:prstGeom prst="rect">
            <a:avLst/>
          </a:prstGeom>
          <a:noFill/>
          <a:ln w="9525">
            <a:noFill/>
            <a:miter lim="800000"/>
            <a:headEnd/>
            <a:tailEnd/>
          </a:ln>
        </p:spPr>
        <p:txBody>
          <a:bodyPr lIns="92075" tIns="46038" rIns="92075" bIns="46038" anchor="ctr"/>
          <a:lstStyle/>
          <a:p>
            <a:pPr eaLnBrk="1" hangingPunct="1"/>
            <a:r>
              <a:rPr lang="en-US" altLang="en-US" sz="3200" dirty="0" smtClean="0">
                <a:solidFill>
                  <a:srgbClr val="002060"/>
                </a:solidFill>
                <a:latin typeface="Arial" charset="0"/>
              </a:rPr>
              <a:t>Economic Analysis</a:t>
            </a:r>
            <a:endParaRPr lang="en-US" altLang="en-US" sz="3200" dirty="0">
              <a:solidFill>
                <a:srgbClr val="002060"/>
              </a:solidFill>
              <a:latin typeface="Arial" charset="0"/>
            </a:endParaRPr>
          </a:p>
        </p:txBody>
      </p:sp>
      <p:pic>
        <p:nvPicPr>
          <p:cNvPr id="6" name="Picture 5" descr="Orgin dst logo6.jpg"/>
          <p:cNvPicPr>
            <a:picLocks noChangeAspect="1"/>
          </p:cNvPicPr>
          <p:nvPr/>
        </p:nvPicPr>
        <p:blipFill>
          <a:blip r:embed="rId3" cstate="print"/>
          <a:stretch>
            <a:fillRect/>
          </a:stretch>
        </p:blipFill>
        <p:spPr>
          <a:xfrm>
            <a:off x="7696200" y="152400"/>
            <a:ext cx="1000125" cy="87668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lide Number Placeholder 4"/>
          <p:cNvSpPr>
            <a:spLocks noGrp="1"/>
          </p:cNvSpPr>
          <p:nvPr>
            <p:ph type="sldNum" sz="quarter" idx="4294967295"/>
          </p:nvPr>
        </p:nvSpPr>
        <p:spPr bwMode="auto">
          <a:xfrm>
            <a:off x="8382000" y="6492875"/>
            <a:ext cx="762000" cy="365125"/>
          </a:xfrm>
          <a:prstGeom prst="rect">
            <a:avLst/>
          </a:prstGeom>
          <a:noFill/>
          <a:ln>
            <a:miter lim="800000"/>
            <a:headEnd/>
            <a:tailEnd/>
          </a:ln>
        </p:spPr>
        <p:txBody>
          <a:bodyPr/>
          <a:lstStyle/>
          <a:p>
            <a:fld id="{015F0E22-8B41-4F4B-84B5-1A67364F29BD}" type="slidenum">
              <a:rPr lang="en-US" altLang="en-US" b="1">
                <a:solidFill>
                  <a:schemeClr val="tx1"/>
                </a:solidFill>
              </a:rPr>
              <a:pPr/>
              <a:t>27</a:t>
            </a:fld>
            <a:endParaRPr lang="en-US" altLang="en-US" b="1">
              <a:solidFill>
                <a:schemeClr val="tx1"/>
              </a:solidFill>
            </a:endParaRPr>
          </a:p>
        </p:txBody>
      </p:sp>
      <p:sp>
        <p:nvSpPr>
          <p:cNvPr id="59396" name="Rectangle 2"/>
          <p:cNvSpPr txBox="1">
            <a:spLocks noChangeArrowheads="1"/>
          </p:cNvSpPr>
          <p:nvPr/>
        </p:nvSpPr>
        <p:spPr bwMode="auto">
          <a:xfrm>
            <a:off x="685800" y="838200"/>
            <a:ext cx="8229600" cy="1143000"/>
          </a:xfrm>
          <a:prstGeom prst="rect">
            <a:avLst/>
          </a:prstGeom>
          <a:noFill/>
          <a:ln w="9525">
            <a:noFill/>
            <a:miter lim="800000"/>
            <a:headEnd/>
            <a:tailEnd/>
          </a:ln>
        </p:spPr>
        <p:txBody>
          <a:bodyPr lIns="92075" tIns="46038" rIns="92075" bIns="46038" anchor="ctr"/>
          <a:lstStyle/>
          <a:p>
            <a:r>
              <a:rPr lang="en-US" altLang="en-US" sz="3200" dirty="0" smtClean="0">
                <a:solidFill>
                  <a:srgbClr val="002060"/>
                </a:solidFill>
                <a:latin typeface="Arial" charset="0"/>
              </a:rPr>
              <a:t>TTU Economic Analysis A</a:t>
            </a:r>
            <a:r>
              <a:rPr lang="en-US" sz="3200" dirty="0" smtClean="0">
                <a:solidFill>
                  <a:srgbClr val="002060"/>
                </a:solidFill>
                <a:latin typeface="Arial"/>
                <a:cs typeface="Arial"/>
              </a:rPr>
              <a:t>lgorithm</a:t>
            </a:r>
            <a:endParaRPr lang="en-US" altLang="en-US" sz="3200" dirty="0">
              <a:solidFill>
                <a:srgbClr val="002060"/>
              </a:solidFill>
              <a:latin typeface="Arial" charset="0"/>
            </a:endParaRPr>
          </a:p>
        </p:txBody>
      </p:sp>
      <p:pic>
        <p:nvPicPr>
          <p:cNvPr id="6" name="Content Placeholder 5"/>
          <p:cNvPicPr>
            <a:picLocks noGrp="1"/>
          </p:cNvPicPr>
          <p:nvPr>
            <p:ph idx="1"/>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914400" y="1676400"/>
            <a:ext cx="7315200" cy="4449763"/>
          </a:xfrm>
          <a:prstGeom prst="rect">
            <a:avLst/>
          </a:prstGeom>
          <a:noFill/>
          <a:ln>
            <a:noFill/>
          </a:ln>
        </p:spPr>
      </p:pic>
      <p:pic>
        <p:nvPicPr>
          <p:cNvPr id="7" name="Picture 6" descr="Orgin dst logo6.jpg"/>
          <p:cNvPicPr>
            <a:picLocks noChangeAspect="1"/>
          </p:cNvPicPr>
          <p:nvPr/>
        </p:nvPicPr>
        <p:blipFill>
          <a:blip r:embed="rId4" cstate="print"/>
          <a:stretch>
            <a:fillRect/>
          </a:stretch>
        </p:blipFill>
        <p:spPr>
          <a:xfrm>
            <a:off x="7696200" y="152400"/>
            <a:ext cx="1000125" cy="87668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lide Number Placeholder 4"/>
          <p:cNvSpPr>
            <a:spLocks noGrp="1"/>
          </p:cNvSpPr>
          <p:nvPr>
            <p:ph type="sldNum" sz="quarter" idx="4294967295"/>
          </p:nvPr>
        </p:nvSpPr>
        <p:spPr bwMode="auto">
          <a:xfrm>
            <a:off x="8382000" y="6492875"/>
            <a:ext cx="762000" cy="365125"/>
          </a:xfrm>
          <a:prstGeom prst="rect">
            <a:avLst/>
          </a:prstGeom>
          <a:noFill/>
          <a:ln>
            <a:miter lim="800000"/>
            <a:headEnd/>
            <a:tailEnd/>
          </a:ln>
        </p:spPr>
        <p:txBody>
          <a:bodyPr/>
          <a:lstStyle/>
          <a:p>
            <a:fld id="{015F0E22-8B41-4F4B-84B5-1A67364F29BD}" type="slidenum">
              <a:rPr lang="en-US" altLang="en-US" b="1">
                <a:solidFill>
                  <a:schemeClr val="tx1"/>
                </a:solidFill>
              </a:rPr>
              <a:pPr/>
              <a:t>28</a:t>
            </a:fld>
            <a:endParaRPr lang="en-US" altLang="en-US" b="1">
              <a:solidFill>
                <a:schemeClr val="tx1"/>
              </a:solidFill>
            </a:endParaRPr>
          </a:p>
        </p:txBody>
      </p:sp>
      <p:sp>
        <p:nvSpPr>
          <p:cNvPr id="59396" name="Rectangle 2"/>
          <p:cNvSpPr txBox="1">
            <a:spLocks noChangeArrowheads="1"/>
          </p:cNvSpPr>
          <p:nvPr/>
        </p:nvSpPr>
        <p:spPr bwMode="auto">
          <a:xfrm>
            <a:off x="685800" y="1066800"/>
            <a:ext cx="8229600" cy="1143000"/>
          </a:xfrm>
          <a:prstGeom prst="rect">
            <a:avLst/>
          </a:prstGeom>
          <a:noFill/>
          <a:ln w="9525">
            <a:noFill/>
            <a:miter lim="800000"/>
            <a:headEnd/>
            <a:tailEnd/>
          </a:ln>
        </p:spPr>
        <p:txBody>
          <a:bodyPr lIns="92075" tIns="46038" rIns="92075" bIns="46038" anchor="ctr"/>
          <a:lstStyle/>
          <a:p>
            <a:endParaRPr lang="en-US" altLang="en-US" sz="2800" dirty="0">
              <a:solidFill>
                <a:srgbClr val="002060"/>
              </a:solidFill>
              <a:latin typeface="Arial" charset="0"/>
            </a:endParaRPr>
          </a:p>
        </p:txBody>
      </p:sp>
      <p:sp>
        <p:nvSpPr>
          <p:cNvPr id="5" name="Content Placeholder 4"/>
          <p:cNvSpPr>
            <a:spLocks noGrp="1"/>
          </p:cNvSpPr>
          <p:nvPr>
            <p:ph idx="1"/>
          </p:nvPr>
        </p:nvSpPr>
        <p:spPr>
          <a:xfrm>
            <a:off x="381000" y="1447800"/>
            <a:ext cx="8458200" cy="4525963"/>
          </a:xfrm>
        </p:spPr>
        <p:txBody>
          <a:bodyPr/>
          <a:lstStyle/>
          <a:p>
            <a:pPr>
              <a:buNone/>
            </a:pPr>
            <a:r>
              <a:rPr lang="en-US" altLang="en-US" dirty="0" smtClean="0">
                <a:solidFill>
                  <a:srgbClr val="002060"/>
                </a:solidFill>
                <a:latin typeface="Arial" charset="0"/>
              </a:rPr>
              <a:t>Navigant Energy Storage Computational Tool (</a:t>
            </a:r>
            <a:r>
              <a:rPr lang="en-US" altLang="en-US" dirty="0" smtClean="0">
                <a:solidFill>
                  <a:srgbClr val="FF0000"/>
                </a:solidFill>
                <a:latin typeface="Arial" charset="0"/>
              </a:rPr>
              <a:t>note: the inputs used are often not unique to this BESS but are ESCT default values</a:t>
            </a:r>
            <a:r>
              <a:rPr lang="en-US" altLang="en-US" dirty="0" smtClean="0">
                <a:solidFill>
                  <a:srgbClr val="002060"/>
                </a:solidFill>
                <a:latin typeface="Arial" charset="0"/>
              </a:rPr>
              <a:t>) </a:t>
            </a:r>
          </a:p>
          <a:p>
            <a:r>
              <a:rPr lang="en-US" sz="2800" dirty="0" smtClean="0">
                <a:solidFill>
                  <a:schemeClr val="accent1">
                    <a:lumMod val="50000"/>
                  </a:schemeClr>
                </a:solidFill>
              </a:rPr>
              <a:t>ESCT identifies the economic, reliability and environmental benefits and capital and O&amp;M costs</a:t>
            </a:r>
          </a:p>
          <a:p>
            <a:r>
              <a:rPr lang="en-US" sz="2800" dirty="0" smtClean="0">
                <a:solidFill>
                  <a:schemeClr val="accent1">
                    <a:lumMod val="50000"/>
                  </a:schemeClr>
                </a:solidFill>
              </a:rPr>
              <a:t>Calculates NPV of cost and benefit streams over life of the battery</a:t>
            </a:r>
            <a:endParaRPr lang="en-US" sz="2800" dirty="0">
              <a:solidFill>
                <a:schemeClr val="accent1">
                  <a:lumMod val="50000"/>
                </a:schemeClr>
              </a:solidFill>
            </a:endParaRPr>
          </a:p>
        </p:txBody>
      </p:sp>
      <p:pic>
        <p:nvPicPr>
          <p:cNvPr id="7" name="Picture 6" descr="Orgin dst logo6.jpg"/>
          <p:cNvPicPr>
            <a:picLocks noChangeAspect="1"/>
          </p:cNvPicPr>
          <p:nvPr/>
        </p:nvPicPr>
        <p:blipFill>
          <a:blip r:embed="rId3" cstate="print"/>
          <a:stretch>
            <a:fillRect/>
          </a:stretch>
        </p:blipFill>
        <p:spPr>
          <a:xfrm>
            <a:off x="7696200" y="152400"/>
            <a:ext cx="1000125" cy="87668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lide Number Placeholder 4"/>
          <p:cNvSpPr>
            <a:spLocks noGrp="1"/>
          </p:cNvSpPr>
          <p:nvPr>
            <p:ph type="sldNum" sz="quarter" idx="4294967295"/>
          </p:nvPr>
        </p:nvSpPr>
        <p:spPr bwMode="auto">
          <a:xfrm>
            <a:off x="8382000" y="6492875"/>
            <a:ext cx="762000" cy="365125"/>
          </a:xfrm>
          <a:prstGeom prst="rect">
            <a:avLst/>
          </a:prstGeom>
          <a:noFill/>
          <a:ln>
            <a:miter lim="800000"/>
            <a:headEnd/>
            <a:tailEnd/>
          </a:ln>
        </p:spPr>
        <p:txBody>
          <a:bodyPr/>
          <a:lstStyle/>
          <a:p>
            <a:fld id="{015F0E22-8B41-4F4B-84B5-1A67364F29BD}" type="slidenum">
              <a:rPr lang="en-US" altLang="en-US" b="1">
                <a:solidFill>
                  <a:schemeClr val="tx1"/>
                </a:solidFill>
              </a:rPr>
              <a:pPr/>
              <a:t>29</a:t>
            </a:fld>
            <a:endParaRPr lang="en-US" altLang="en-US" b="1">
              <a:solidFill>
                <a:schemeClr val="tx1"/>
              </a:solidFill>
            </a:endParaRPr>
          </a:p>
        </p:txBody>
      </p:sp>
      <p:sp>
        <p:nvSpPr>
          <p:cNvPr id="59396" name="Rectangle 2"/>
          <p:cNvSpPr txBox="1">
            <a:spLocks noChangeArrowheads="1"/>
          </p:cNvSpPr>
          <p:nvPr/>
        </p:nvSpPr>
        <p:spPr bwMode="auto">
          <a:xfrm>
            <a:off x="685800" y="1066800"/>
            <a:ext cx="8229600" cy="1143000"/>
          </a:xfrm>
          <a:prstGeom prst="rect">
            <a:avLst/>
          </a:prstGeom>
          <a:noFill/>
          <a:ln w="9525">
            <a:noFill/>
            <a:miter lim="800000"/>
            <a:headEnd/>
            <a:tailEnd/>
          </a:ln>
        </p:spPr>
        <p:txBody>
          <a:bodyPr lIns="92075" tIns="46038" rIns="92075" bIns="46038" anchor="ctr"/>
          <a:lstStyle/>
          <a:p>
            <a:endParaRPr lang="en-US" altLang="en-US" sz="2800" dirty="0">
              <a:solidFill>
                <a:srgbClr val="002060"/>
              </a:solidFill>
              <a:latin typeface="Arial" charset="0"/>
            </a:endParaRPr>
          </a:p>
        </p:txBody>
      </p:sp>
      <p:sp>
        <p:nvSpPr>
          <p:cNvPr id="5" name="Content Placeholder 4"/>
          <p:cNvSpPr>
            <a:spLocks noGrp="1"/>
          </p:cNvSpPr>
          <p:nvPr>
            <p:ph idx="1"/>
          </p:nvPr>
        </p:nvSpPr>
        <p:spPr>
          <a:xfrm>
            <a:off x="381000" y="1447800"/>
            <a:ext cx="8458200" cy="4525963"/>
          </a:xfrm>
        </p:spPr>
        <p:txBody>
          <a:bodyPr/>
          <a:lstStyle/>
          <a:p>
            <a:pPr>
              <a:buNone/>
            </a:pPr>
            <a:r>
              <a:rPr lang="en-US" altLang="en-US" dirty="0" smtClean="0">
                <a:solidFill>
                  <a:srgbClr val="002060"/>
                </a:solidFill>
                <a:latin typeface="Arial" charset="0"/>
              </a:rPr>
              <a:t>ESCT Cases Studied with BESS on:</a:t>
            </a:r>
          </a:p>
          <a:p>
            <a:r>
              <a:rPr lang="en-US" altLang="en-US" sz="2400" dirty="0" smtClean="0">
                <a:solidFill>
                  <a:srgbClr val="002060"/>
                </a:solidFill>
                <a:latin typeface="Arial" charset="0"/>
              </a:rPr>
              <a:t>Distribution network owned by a utility in a deregulated market</a:t>
            </a:r>
          </a:p>
          <a:p>
            <a:r>
              <a:rPr lang="en-US" altLang="en-US" sz="2400" dirty="0" smtClean="0">
                <a:solidFill>
                  <a:srgbClr val="002060"/>
                </a:solidFill>
                <a:latin typeface="Arial" charset="0"/>
              </a:rPr>
              <a:t>Distribution network owned by a utility in a regulated market (without demand charge management) </a:t>
            </a:r>
          </a:p>
          <a:p>
            <a:r>
              <a:rPr lang="en-US" altLang="en-US" sz="2400" dirty="0" smtClean="0">
                <a:solidFill>
                  <a:srgbClr val="002060"/>
                </a:solidFill>
                <a:latin typeface="Arial" charset="0"/>
              </a:rPr>
              <a:t>Distribution network owned by a utility in a regulated market (with demand charge management)</a:t>
            </a:r>
          </a:p>
          <a:p>
            <a:r>
              <a:rPr lang="en-US" altLang="en-US" sz="2400" dirty="0" smtClean="0">
                <a:solidFill>
                  <a:srgbClr val="002060"/>
                </a:solidFill>
                <a:latin typeface="Arial" charset="0"/>
              </a:rPr>
              <a:t>Transmission network owned by a generator in a regulated market </a:t>
            </a:r>
          </a:p>
        </p:txBody>
      </p:sp>
      <p:pic>
        <p:nvPicPr>
          <p:cNvPr id="6" name="Picture 5" descr="Orgin dst logo6.jpg"/>
          <p:cNvPicPr>
            <a:picLocks noChangeAspect="1"/>
          </p:cNvPicPr>
          <p:nvPr/>
        </p:nvPicPr>
        <p:blipFill>
          <a:blip r:embed="rId3" cstate="print"/>
          <a:stretch>
            <a:fillRect/>
          </a:stretch>
        </p:blipFill>
        <p:spPr>
          <a:xfrm>
            <a:off x="7696200" y="152400"/>
            <a:ext cx="1000125" cy="87668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609600" y="1981200"/>
            <a:ext cx="79248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33400" y="1981200"/>
            <a:ext cx="2421047" cy="369332"/>
          </a:xfrm>
          <a:prstGeom prst="rect">
            <a:avLst/>
          </a:prstGeom>
        </p:spPr>
        <p:txBody>
          <a:bodyPr wrap="none">
            <a:spAutoFit/>
          </a:bodyPr>
          <a:lstStyle/>
          <a:p>
            <a:r>
              <a:rPr lang="en-US" b="1" dirty="0" smtClean="0"/>
              <a:t>Governing Participants:</a:t>
            </a:r>
            <a:endParaRPr lang="en-US" dirty="0"/>
          </a:p>
        </p:txBody>
      </p:sp>
      <p:pic>
        <p:nvPicPr>
          <p:cNvPr id="16" name="Picture 15" descr="aep_texas.jpg"/>
          <p:cNvPicPr>
            <a:picLocks noChangeAspect="1"/>
          </p:cNvPicPr>
          <p:nvPr/>
        </p:nvPicPr>
        <p:blipFill>
          <a:blip r:embed="rId3" cstate="print"/>
          <a:stretch>
            <a:fillRect/>
          </a:stretch>
        </p:blipFill>
        <p:spPr>
          <a:xfrm>
            <a:off x="685800" y="2438400"/>
            <a:ext cx="1419225" cy="400050"/>
          </a:xfrm>
          <a:prstGeom prst="rect">
            <a:avLst/>
          </a:prstGeom>
        </p:spPr>
      </p:pic>
      <p:pic>
        <p:nvPicPr>
          <p:cNvPr id="17" name="Picture 16" descr="logo_ibm.png"/>
          <p:cNvPicPr>
            <a:picLocks noChangeAspect="1"/>
          </p:cNvPicPr>
          <p:nvPr/>
        </p:nvPicPr>
        <p:blipFill>
          <a:blip r:embed="rId4" cstate="print"/>
          <a:stretch>
            <a:fillRect/>
          </a:stretch>
        </p:blipFill>
        <p:spPr>
          <a:xfrm>
            <a:off x="2133600" y="2438400"/>
            <a:ext cx="1009650" cy="381000"/>
          </a:xfrm>
          <a:prstGeom prst="rect">
            <a:avLst/>
          </a:prstGeom>
        </p:spPr>
      </p:pic>
      <p:pic>
        <p:nvPicPr>
          <p:cNvPr id="18" name="Picture 17" descr="AustinEnergyLogo.jpg"/>
          <p:cNvPicPr>
            <a:picLocks noChangeAspect="1"/>
          </p:cNvPicPr>
          <p:nvPr/>
        </p:nvPicPr>
        <p:blipFill>
          <a:blip r:embed="rId5" cstate="print"/>
          <a:stretch>
            <a:fillRect/>
          </a:stretch>
        </p:blipFill>
        <p:spPr>
          <a:xfrm>
            <a:off x="762000" y="2895600"/>
            <a:ext cx="926123" cy="762000"/>
          </a:xfrm>
          <a:prstGeom prst="rect">
            <a:avLst/>
          </a:prstGeom>
        </p:spPr>
      </p:pic>
      <p:pic>
        <p:nvPicPr>
          <p:cNvPr id="19" name="Picture 18" descr="CNP logo.jpg"/>
          <p:cNvPicPr>
            <a:picLocks noChangeAspect="1"/>
          </p:cNvPicPr>
          <p:nvPr/>
        </p:nvPicPr>
        <p:blipFill>
          <a:blip r:embed="rId6" cstate="print"/>
          <a:stretch>
            <a:fillRect/>
          </a:stretch>
        </p:blipFill>
        <p:spPr>
          <a:xfrm>
            <a:off x="1752600" y="3505200"/>
            <a:ext cx="1556085" cy="914400"/>
          </a:xfrm>
          <a:prstGeom prst="rect">
            <a:avLst/>
          </a:prstGeom>
        </p:spPr>
      </p:pic>
      <p:pic>
        <p:nvPicPr>
          <p:cNvPr id="20" name="Picture 19" descr="oncor_logo.gif"/>
          <p:cNvPicPr>
            <a:picLocks noChangeAspect="1"/>
          </p:cNvPicPr>
          <p:nvPr/>
        </p:nvPicPr>
        <p:blipFill>
          <a:blip r:embed="rId7" cstate="print"/>
          <a:stretch>
            <a:fillRect/>
          </a:stretch>
        </p:blipFill>
        <p:spPr>
          <a:xfrm>
            <a:off x="609600" y="3657600"/>
            <a:ext cx="962025" cy="619125"/>
          </a:xfrm>
          <a:prstGeom prst="rect">
            <a:avLst/>
          </a:prstGeom>
        </p:spPr>
      </p:pic>
      <p:pic>
        <p:nvPicPr>
          <p:cNvPr id="21" name="Picture 20" descr="TXUE Logo.jpg"/>
          <p:cNvPicPr>
            <a:picLocks noChangeAspect="1"/>
          </p:cNvPicPr>
          <p:nvPr/>
        </p:nvPicPr>
        <p:blipFill>
          <a:blip r:embed="rId8" cstate="print"/>
          <a:stretch>
            <a:fillRect/>
          </a:stretch>
        </p:blipFill>
        <p:spPr>
          <a:xfrm>
            <a:off x="1676400" y="2895600"/>
            <a:ext cx="1439333" cy="762000"/>
          </a:xfrm>
          <a:prstGeom prst="rect">
            <a:avLst/>
          </a:prstGeom>
        </p:spPr>
      </p:pic>
      <p:pic>
        <p:nvPicPr>
          <p:cNvPr id="22" name="Picture 21" descr="direct-energy.gif"/>
          <p:cNvPicPr>
            <a:picLocks noChangeAspect="1"/>
          </p:cNvPicPr>
          <p:nvPr/>
        </p:nvPicPr>
        <p:blipFill>
          <a:blip r:embed="rId9" cstate="print"/>
          <a:stretch>
            <a:fillRect/>
          </a:stretch>
        </p:blipFill>
        <p:spPr>
          <a:xfrm>
            <a:off x="3429000" y="2362200"/>
            <a:ext cx="2023109" cy="457200"/>
          </a:xfrm>
          <a:prstGeom prst="rect">
            <a:avLst/>
          </a:prstGeom>
        </p:spPr>
      </p:pic>
      <p:pic>
        <p:nvPicPr>
          <p:cNvPr id="30" name="Picture 29" descr="Sharyland Utilities_Logo.jpg"/>
          <p:cNvPicPr>
            <a:picLocks noChangeAspect="1"/>
          </p:cNvPicPr>
          <p:nvPr/>
        </p:nvPicPr>
        <p:blipFill>
          <a:blip r:embed="rId10" cstate="print"/>
          <a:stretch>
            <a:fillRect/>
          </a:stretch>
        </p:blipFill>
        <p:spPr>
          <a:xfrm>
            <a:off x="6858000" y="3581400"/>
            <a:ext cx="705134" cy="609600"/>
          </a:xfrm>
          <a:prstGeom prst="rect">
            <a:avLst/>
          </a:prstGeom>
        </p:spPr>
      </p:pic>
      <p:pic>
        <p:nvPicPr>
          <p:cNvPr id="31" name="Picture 30" descr="swri_logo.jpg"/>
          <p:cNvPicPr>
            <a:picLocks noChangeAspect="1"/>
          </p:cNvPicPr>
          <p:nvPr/>
        </p:nvPicPr>
        <p:blipFill>
          <a:blip r:embed="rId11" cstate="print"/>
          <a:stretch>
            <a:fillRect/>
          </a:stretch>
        </p:blipFill>
        <p:spPr>
          <a:xfrm>
            <a:off x="5791200" y="3657600"/>
            <a:ext cx="848395" cy="620255"/>
          </a:xfrm>
          <a:prstGeom prst="rect">
            <a:avLst/>
          </a:prstGeom>
        </p:spPr>
      </p:pic>
      <p:cxnSp>
        <p:nvCxnSpPr>
          <p:cNvPr id="34" name="Straight Connector 33"/>
          <p:cNvCxnSpPr/>
          <p:nvPr/>
        </p:nvCxnSpPr>
        <p:spPr>
          <a:xfrm>
            <a:off x="3352800" y="1981200"/>
            <a:ext cx="0" cy="388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52800" y="4419600"/>
            <a:ext cx="533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85800" y="4419600"/>
            <a:ext cx="2667000"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09600" y="4419600"/>
            <a:ext cx="1943545" cy="369332"/>
          </a:xfrm>
          <a:prstGeom prst="rect">
            <a:avLst/>
          </a:prstGeom>
        </p:spPr>
        <p:txBody>
          <a:bodyPr wrap="none">
            <a:spAutoFit/>
          </a:bodyPr>
          <a:lstStyle/>
          <a:p>
            <a:r>
              <a:rPr lang="en-US" b="1" dirty="0" smtClean="0"/>
              <a:t>Advisor  Directors:</a:t>
            </a:r>
            <a:endParaRPr lang="en-US" dirty="0"/>
          </a:p>
        </p:txBody>
      </p:sp>
      <p:pic>
        <p:nvPicPr>
          <p:cNvPr id="40" name="Content Placeholder 11" descr="ercot.gif"/>
          <p:cNvPicPr>
            <a:picLocks noChangeAspect="1"/>
          </p:cNvPicPr>
          <p:nvPr/>
        </p:nvPicPr>
        <p:blipFill>
          <a:blip r:embed="rId12" cstate="print"/>
          <a:stretch>
            <a:fillRect/>
          </a:stretch>
        </p:blipFill>
        <p:spPr>
          <a:xfrm>
            <a:off x="1143000" y="4876800"/>
            <a:ext cx="1752600" cy="762000"/>
          </a:xfrm>
          <a:prstGeom prst="rect">
            <a:avLst/>
          </a:prstGeom>
        </p:spPr>
      </p:pic>
      <p:pic>
        <p:nvPicPr>
          <p:cNvPr id="1026" name="Picture 3" descr="Description: Description: Description: Description: Description: Description: Description: Description: Description: Description: Description: Description: Description: Description: cid:image001.jpg@01CC88D6.ABBCFC90"/>
          <p:cNvPicPr>
            <a:picLocks noChangeAspect="1" noChangeArrowheads="1"/>
          </p:cNvPicPr>
          <p:nvPr/>
        </p:nvPicPr>
        <p:blipFill>
          <a:blip r:embed="rId13" cstate="print"/>
          <a:srcRect/>
          <a:stretch>
            <a:fillRect/>
          </a:stretch>
        </p:blipFill>
        <p:spPr bwMode="auto">
          <a:xfrm>
            <a:off x="4876800" y="3505200"/>
            <a:ext cx="838200" cy="538843"/>
          </a:xfrm>
          <a:prstGeom prst="rect">
            <a:avLst/>
          </a:prstGeom>
          <a:noFill/>
          <a:ln w="9525">
            <a:noFill/>
            <a:miter lim="800000"/>
            <a:headEnd/>
            <a:tailEnd/>
          </a:ln>
        </p:spPr>
      </p:pic>
      <p:sp>
        <p:nvSpPr>
          <p:cNvPr id="43" name="TextBox 42"/>
          <p:cNvSpPr txBox="1"/>
          <p:nvPr/>
        </p:nvSpPr>
        <p:spPr>
          <a:xfrm>
            <a:off x="3352800" y="4419600"/>
            <a:ext cx="4953000" cy="369332"/>
          </a:xfrm>
          <a:prstGeom prst="rect">
            <a:avLst/>
          </a:prstGeom>
          <a:noFill/>
        </p:spPr>
        <p:txBody>
          <a:bodyPr wrap="square" rtlCol="0">
            <a:spAutoFit/>
          </a:bodyPr>
          <a:lstStyle/>
          <a:p>
            <a:r>
              <a:rPr lang="en-US" b="1" dirty="0" smtClean="0"/>
              <a:t>University Collaborators:</a:t>
            </a:r>
            <a:endParaRPr lang="en-US" b="1" dirty="0"/>
          </a:p>
        </p:txBody>
      </p:sp>
      <p:pic>
        <p:nvPicPr>
          <p:cNvPr id="44" name="Picture 43" descr="logo_arlington.jpg"/>
          <p:cNvPicPr>
            <a:picLocks noChangeAspect="1"/>
          </p:cNvPicPr>
          <p:nvPr/>
        </p:nvPicPr>
        <p:blipFill>
          <a:blip r:embed="rId14" cstate="print"/>
          <a:stretch>
            <a:fillRect/>
          </a:stretch>
        </p:blipFill>
        <p:spPr>
          <a:xfrm>
            <a:off x="3581400" y="4772025"/>
            <a:ext cx="753940" cy="933450"/>
          </a:xfrm>
          <a:prstGeom prst="rect">
            <a:avLst/>
          </a:prstGeom>
        </p:spPr>
      </p:pic>
      <p:pic>
        <p:nvPicPr>
          <p:cNvPr id="45" name="Picture 44" descr="logo_txtech.jpg"/>
          <p:cNvPicPr>
            <a:picLocks noChangeAspect="1"/>
          </p:cNvPicPr>
          <p:nvPr/>
        </p:nvPicPr>
        <p:blipFill>
          <a:blip r:embed="rId15" cstate="print"/>
          <a:stretch>
            <a:fillRect/>
          </a:stretch>
        </p:blipFill>
        <p:spPr>
          <a:xfrm>
            <a:off x="5943600" y="4813934"/>
            <a:ext cx="762000" cy="891541"/>
          </a:xfrm>
          <a:prstGeom prst="rect">
            <a:avLst/>
          </a:prstGeom>
        </p:spPr>
      </p:pic>
      <p:pic>
        <p:nvPicPr>
          <p:cNvPr id="46" name="Picture 45" descr="logo_txam.png"/>
          <p:cNvPicPr>
            <a:picLocks noChangeAspect="1"/>
          </p:cNvPicPr>
          <p:nvPr/>
        </p:nvPicPr>
        <p:blipFill>
          <a:blip r:embed="rId16" cstate="print"/>
          <a:stretch>
            <a:fillRect/>
          </a:stretch>
        </p:blipFill>
        <p:spPr>
          <a:xfrm>
            <a:off x="4648200" y="4800600"/>
            <a:ext cx="1000125" cy="904875"/>
          </a:xfrm>
          <a:prstGeom prst="rect">
            <a:avLst/>
          </a:prstGeom>
        </p:spPr>
      </p:pic>
      <p:pic>
        <p:nvPicPr>
          <p:cNvPr id="47" name="Picture 46" descr="logo_utaustin1.png"/>
          <p:cNvPicPr>
            <a:picLocks noChangeAspect="1"/>
          </p:cNvPicPr>
          <p:nvPr/>
        </p:nvPicPr>
        <p:blipFill>
          <a:blip r:embed="rId17" cstate="print"/>
          <a:stretch>
            <a:fillRect/>
          </a:stretch>
        </p:blipFill>
        <p:spPr>
          <a:xfrm>
            <a:off x="6934200" y="4829175"/>
            <a:ext cx="1085850" cy="876300"/>
          </a:xfrm>
          <a:prstGeom prst="rect">
            <a:avLst/>
          </a:prstGeom>
        </p:spPr>
      </p:pic>
      <p:pic>
        <p:nvPicPr>
          <p:cNvPr id="48" name="Picture 47" descr="logo_unhouston.gif"/>
          <p:cNvPicPr>
            <a:picLocks noChangeAspect="1"/>
          </p:cNvPicPr>
          <p:nvPr/>
        </p:nvPicPr>
        <p:blipFill>
          <a:blip r:embed="rId18" cstate="print"/>
          <a:stretch>
            <a:fillRect/>
          </a:stretch>
        </p:blipFill>
        <p:spPr>
          <a:xfrm>
            <a:off x="8166100" y="4714875"/>
            <a:ext cx="825500" cy="990600"/>
          </a:xfrm>
          <a:prstGeom prst="rect">
            <a:avLst/>
          </a:prstGeom>
        </p:spPr>
      </p:pic>
      <p:sp>
        <p:nvSpPr>
          <p:cNvPr id="54" name="TextBox 53"/>
          <p:cNvSpPr txBox="1"/>
          <p:nvPr/>
        </p:nvSpPr>
        <p:spPr>
          <a:xfrm>
            <a:off x="3352800" y="1981200"/>
            <a:ext cx="3429000" cy="369332"/>
          </a:xfrm>
          <a:prstGeom prst="rect">
            <a:avLst/>
          </a:prstGeom>
          <a:noFill/>
        </p:spPr>
        <p:txBody>
          <a:bodyPr wrap="square" rtlCol="0">
            <a:spAutoFit/>
          </a:bodyPr>
          <a:lstStyle/>
          <a:p>
            <a:r>
              <a:rPr lang="en-US" b="1" dirty="0" smtClean="0"/>
              <a:t>Affiliated Participants: </a:t>
            </a:r>
            <a:endParaRPr lang="en-US" b="1" dirty="0"/>
          </a:p>
        </p:txBody>
      </p:sp>
      <p:pic>
        <p:nvPicPr>
          <p:cNvPr id="56" name="Picture 55" descr="comverge_logo_2.jpg"/>
          <p:cNvPicPr>
            <a:picLocks noChangeAspect="1"/>
          </p:cNvPicPr>
          <p:nvPr/>
        </p:nvPicPr>
        <p:blipFill>
          <a:blip r:embed="rId19" cstate="print"/>
          <a:stretch>
            <a:fillRect/>
          </a:stretch>
        </p:blipFill>
        <p:spPr>
          <a:xfrm>
            <a:off x="7238999" y="2584704"/>
            <a:ext cx="1428750" cy="476250"/>
          </a:xfrm>
          <a:prstGeom prst="rect">
            <a:avLst/>
          </a:prstGeom>
        </p:spPr>
      </p:pic>
      <p:pic>
        <p:nvPicPr>
          <p:cNvPr id="57" name="Picture 56" descr="electric_power_group_logo.jpg"/>
          <p:cNvPicPr>
            <a:picLocks noChangeAspect="1"/>
          </p:cNvPicPr>
          <p:nvPr/>
        </p:nvPicPr>
        <p:blipFill>
          <a:blip r:embed="rId20" cstate="print"/>
          <a:stretch>
            <a:fillRect/>
          </a:stretch>
        </p:blipFill>
        <p:spPr>
          <a:xfrm>
            <a:off x="5867399" y="2279904"/>
            <a:ext cx="2695575" cy="400050"/>
          </a:xfrm>
          <a:prstGeom prst="rect">
            <a:avLst/>
          </a:prstGeom>
        </p:spPr>
      </p:pic>
      <p:pic>
        <p:nvPicPr>
          <p:cNvPr id="58" name="Picture 57" descr="Frontier.png"/>
          <p:cNvPicPr>
            <a:picLocks noChangeAspect="1"/>
          </p:cNvPicPr>
          <p:nvPr/>
        </p:nvPicPr>
        <p:blipFill>
          <a:blip r:embed="rId21" cstate="print"/>
          <a:stretch>
            <a:fillRect/>
          </a:stretch>
        </p:blipFill>
        <p:spPr>
          <a:xfrm>
            <a:off x="5486400" y="2819400"/>
            <a:ext cx="1536065" cy="298679"/>
          </a:xfrm>
          <a:prstGeom prst="rect">
            <a:avLst/>
          </a:prstGeom>
        </p:spPr>
      </p:pic>
      <p:pic>
        <p:nvPicPr>
          <p:cNvPr id="59" name="Picture 58" descr="NI Logo.png"/>
          <p:cNvPicPr>
            <a:picLocks noChangeAspect="1"/>
          </p:cNvPicPr>
          <p:nvPr/>
        </p:nvPicPr>
        <p:blipFill>
          <a:blip r:embed="rId22" cstate="print"/>
          <a:stretch>
            <a:fillRect/>
          </a:stretch>
        </p:blipFill>
        <p:spPr>
          <a:xfrm>
            <a:off x="3429000" y="2895600"/>
            <a:ext cx="1752600" cy="422372"/>
          </a:xfrm>
          <a:prstGeom prst="rect">
            <a:avLst/>
          </a:prstGeom>
        </p:spPr>
      </p:pic>
      <p:pic>
        <p:nvPicPr>
          <p:cNvPr id="60" name="Picture 59" descr="reliant_logo.jpg"/>
          <p:cNvPicPr>
            <a:picLocks noChangeAspect="1"/>
          </p:cNvPicPr>
          <p:nvPr/>
        </p:nvPicPr>
        <p:blipFill>
          <a:blip r:embed="rId23" cstate="print"/>
          <a:stretch>
            <a:fillRect/>
          </a:stretch>
        </p:blipFill>
        <p:spPr>
          <a:xfrm>
            <a:off x="3657600" y="3276600"/>
            <a:ext cx="1143000" cy="624840"/>
          </a:xfrm>
          <a:prstGeom prst="rect">
            <a:avLst/>
          </a:prstGeom>
        </p:spPr>
      </p:pic>
      <p:sp>
        <p:nvSpPr>
          <p:cNvPr id="37" name="TextBox 36"/>
          <p:cNvSpPr txBox="1"/>
          <p:nvPr/>
        </p:nvSpPr>
        <p:spPr>
          <a:xfrm>
            <a:off x="609600" y="1447800"/>
            <a:ext cx="8077200" cy="461665"/>
          </a:xfrm>
          <a:prstGeom prst="rect">
            <a:avLst/>
          </a:prstGeom>
          <a:noFill/>
        </p:spPr>
        <p:txBody>
          <a:bodyPr wrap="square" rtlCol="0">
            <a:spAutoFit/>
          </a:bodyPr>
          <a:lstStyle/>
          <a:p>
            <a:r>
              <a:rPr lang="en-US" sz="2400" b="1" dirty="0" smtClean="0">
                <a:solidFill>
                  <a:schemeClr val="tx2">
                    <a:lumMod val="75000"/>
                  </a:schemeClr>
                </a:solidFill>
              </a:rPr>
              <a:t>CCET Membership (early 2014)</a:t>
            </a:r>
            <a:endParaRPr lang="en-US" sz="2400" b="1" dirty="0">
              <a:solidFill>
                <a:schemeClr val="tx2">
                  <a:lumMod val="75000"/>
                </a:schemeClr>
              </a:solidFill>
            </a:endParaRPr>
          </a:p>
        </p:txBody>
      </p:sp>
      <p:pic>
        <p:nvPicPr>
          <p:cNvPr id="33" name="Picture 32" descr="nire_logo[1].jpg"/>
          <p:cNvPicPr>
            <a:picLocks noChangeAspect="1"/>
          </p:cNvPicPr>
          <p:nvPr/>
        </p:nvPicPr>
        <p:blipFill>
          <a:blip r:embed="rId24" cstate="print"/>
          <a:stretch>
            <a:fillRect/>
          </a:stretch>
        </p:blipFill>
        <p:spPr>
          <a:xfrm>
            <a:off x="7696200" y="3581400"/>
            <a:ext cx="838200" cy="601531"/>
          </a:xfrm>
          <a:prstGeom prst="rect">
            <a:avLst/>
          </a:prstGeom>
        </p:spPr>
      </p:pic>
      <p:pic>
        <p:nvPicPr>
          <p:cNvPr id="54274" name="Picture 2" descr="Samsung Logo">
            <a:hlinkClick r:id="rId25"/>
          </p:cNvPr>
          <p:cNvPicPr>
            <a:picLocks noChangeAspect="1" noChangeArrowheads="1"/>
          </p:cNvPicPr>
          <p:nvPr/>
        </p:nvPicPr>
        <p:blipFill>
          <a:blip r:embed="rId26" cstate="print"/>
          <a:srcRect/>
          <a:stretch>
            <a:fillRect/>
          </a:stretch>
        </p:blipFill>
        <p:spPr bwMode="auto">
          <a:xfrm>
            <a:off x="5334000" y="3200400"/>
            <a:ext cx="2181225" cy="323850"/>
          </a:xfrm>
          <a:prstGeom prst="rect">
            <a:avLst/>
          </a:prstGeom>
          <a:noFill/>
        </p:spPr>
      </p:pic>
      <p:pic>
        <p:nvPicPr>
          <p:cNvPr id="54276" name="Picture 4" descr="XtremePower logo">
            <a:hlinkClick r:id="rId27"/>
          </p:cNvPr>
          <p:cNvPicPr>
            <a:picLocks noChangeAspect="1" noChangeArrowheads="1"/>
          </p:cNvPicPr>
          <p:nvPr/>
        </p:nvPicPr>
        <p:blipFill>
          <a:blip r:embed="rId28" cstate="print"/>
          <a:srcRect/>
          <a:stretch>
            <a:fillRect/>
          </a:stretch>
        </p:blipFill>
        <p:spPr bwMode="auto">
          <a:xfrm>
            <a:off x="7620000" y="3200400"/>
            <a:ext cx="929639" cy="428124"/>
          </a:xfrm>
          <a:prstGeom prst="rect">
            <a:avLst/>
          </a:prstGeom>
          <a:noFill/>
        </p:spPr>
      </p:pic>
      <p:pic>
        <p:nvPicPr>
          <p:cNvPr id="35" name="Picture 34" descr="SPEC logo.jpg"/>
          <p:cNvPicPr>
            <a:picLocks noChangeAspect="1"/>
          </p:cNvPicPr>
          <p:nvPr/>
        </p:nvPicPr>
        <p:blipFill>
          <a:blip r:embed="rId29" cstate="print"/>
          <a:stretch>
            <a:fillRect/>
          </a:stretch>
        </p:blipFill>
        <p:spPr>
          <a:xfrm>
            <a:off x="3429000" y="3886200"/>
            <a:ext cx="1944963" cy="533400"/>
          </a:xfrm>
          <a:prstGeom prst="rect">
            <a:avLst/>
          </a:prstGeom>
        </p:spPr>
      </p:pic>
      <p:pic>
        <p:nvPicPr>
          <p:cNvPr id="41" name="Picture 40" descr="Orgin dst logo6.jpg"/>
          <p:cNvPicPr>
            <a:picLocks noChangeAspect="1"/>
          </p:cNvPicPr>
          <p:nvPr/>
        </p:nvPicPr>
        <p:blipFill>
          <a:blip r:embed="rId30" cstate="print"/>
          <a:stretch>
            <a:fillRect/>
          </a:stretch>
        </p:blipFill>
        <p:spPr>
          <a:xfrm>
            <a:off x="7696200" y="152400"/>
            <a:ext cx="1000125" cy="876682"/>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lide Number Placeholder 4"/>
          <p:cNvSpPr>
            <a:spLocks noGrp="1"/>
          </p:cNvSpPr>
          <p:nvPr>
            <p:ph type="sldNum" sz="quarter" idx="4294967295"/>
          </p:nvPr>
        </p:nvSpPr>
        <p:spPr bwMode="auto">
          <a:xfrm>
            <a:off x="8382000" y="6492875"/>
            <a:ext cx="762000" cy="365125"/>
          </a:xfrm>
          <a:prstGeom prst="rect">
            <a:avLst/>
          </a:prstGeom>
          <a:noFill/>
          <a:ln>
            <a:miter lim="800000"/>
            <a:headEnd/>
            <a:tailEnd/>
          </a:ln>
        </p:spPr>
        <p:txBody>
          <a:bodyPr/>
          <a:lstStyle/>
          <a:p>
            <a:fld id="{015F0E22-8B41-4F4B-84B5-1A67364F29BD}" type="slidenum">
              <a:rPr lang="en-US" altLang="en-US" b="1">
                <a:solidFill>
                  <a:schemeClr val="tx1"/>
                </a:solidFill>
              </a:rPr>
              <a:pPr/>
              <a:t>30</a:t>
            </a:fld>
            <a:endParaRPr lang="en-US" altLang="en-US" b="1">
              <a:solidFill>
                <a:schemeClr val="tx1"/>
              </a:solidFill>
            </a:endParaRPr>
          </a:p>
        </p:txBody>
      </p:sp>
      <p:sp>
        <p:nvSpPr>
          <p:cNvPr id="59396" name="Rectangle 2"/>
          <p:cNvSpPr txBox="1">
            <a:spLocks noChangeArrowheads="1"/>
          </p:cNvSpPr>
          <p:nvPr/>
        </p:nvSpPr>
        <p:spPr bwMode="auto">
          <a:xfrm>
            <a:off x="685800" y="1066800"/>
            <a:ext cx="8229600" cy="1143000"/>
          </a:xfrm>
          <a:prstGeom prst="rect">
            <a:avLst/>
          </a:prstGeom>
          <a:noFill/>
          <a:ln w="9525">
            <a:noFill/>
            <a:miter lim="800000"/>
            <a:headEnd/>
            <a:tailEnd/>
          </a:ln>
        </p:spPr>
        <p:txBody>
          <a:bodyPr lIns="92075" tIns="46038" rIns="92075" bIns="46038" anchor="ctr"/>
          <a:lstStyle/>
          <a:p>
            <a:endParaRPr lang="en-US" altLang="en-US" sz="2800" dirty="0">
              <a:solidFill>
                <a:srgbClr val="002060"/>
              </a:solidFill>
              <a:latin typeface="Arial" charset="0"/>
            </a:endParaRPr>
          </a:p>
        </p:txBody>
      </p:sp>
      <p:sp>
        <p:nvSpPr>
          <p:cNvPr id="5" name="Content Placeholder 4"/>
          <p:cNvSpPr>
            <a:spLocks noGrp="1"/>
          </p:cNvSpPr>
          <p:nvPr>
            <p:ph idx="1"/>
          </p:nvPr>
        </p:nvSpPr>
        <p:spPr>
          <a:xfrm>
            <a:off x="381000" y="1447800"/>
            <a:ext cx="8458200" cy="4525963"/>
          </a:xfrm>
        </p:spPr>
        <p:txBody>
          <a:bodyPr>
            <a:normAutofit fontScale="92500" lnSpcReduction="10000"/>
          </a:bodyPr>
          <a:lstStyle/>
          <a:p>
            <a:pPr marL="347472" indent="-347472">
              <a:spcBef>
                <a:spcPts val="576"/>
              </a:spcBef>
              <a:buSzPts val="2400"/>
              <a:buFont typeface="Arial"/>
              <a:buChar char="•"/>
            </a:pPr>
            <a:r>
              <a:rPr lang="en-US" b="1" dirty="0" smtClean="0">
                <a:solidFill>
                  <a:srgbClr val="002060"/>
                </a:solidFill>
                <a:latin typeface="Arial"/>
              </a:rPr>
              <a:t>Distribution network owned by a utility in a regulated market (with demand charge management)</a:t>
            </a:r>
            <a:endParaRPr lang="en-US" b="1" dirty="0" smtClean="0"/>
          </a:p>
          <a:p>
            <a:r>
              <a:rPr lang="en-US" altLang="en-US" sz="2400" dirty="0" smtClean="0">
                <a:solidFill>
                  <a:srgbClr val="002060"/>
                </a:solidFill>
                <a:latin typeface="Arial" charset="0"/>
              </a:rPr>
              <a:t>PV Benefits</a:t>
            </a:r>
          </a:p>
          <a:p>
            <a:pPr lvl="1"/>
            <a:r>
              <a:rPr lang="en-US" altLang="en-US" sz="2000" dirty="0" smtClean="0">
                <a:solidFill>
                  <a:srgbClr val="002060"/>
                </a:solidFill>
                <a:latin typeface="Arial" charset="0"/>
              </a:rPr>
              <a:t>Reduced electric cost (consumer)--$2.3M</a:t>
            </a:r>
          </a:p>
          <a:p>
            <a:pPr lvl="1"/>
            <a:r>
              <a:rPr lang="en-US" altLang="en-US" sz="2000" dirty="0" smtClean="0">
                <a:solidFill>
                  <a:srgbClr val="002060"/>
                </a:solidFill>
                <a:latin typeface="Arial" charset="0"/>
              </a:rPr>
              <a:t>Reduced outages--$0.6M</a:t>
            </a:r>
          </a:p>
          <a:p>
            <a:pPr lvl="1"/>
            <a:r>
              <a:rPr lang="en-US" altLang="en-US" sz="2000" dirty="0" smtClean="0">
                <a:solidFill>
                  <a:srgbClr val="002060"/>
                </a:solidFill>
                <a:latin typeface="Arial" charset="0"/>
              </a:rPr>
              <a:t>Environmental (reduced CO2, </a:t>
            </a:r>
            <a:r>
              <a:rPr lang="en-US" altLang="en-US" sz="2000" dirty="0" err="1" smtClean="0">
                <a:solidFill>
                  <a:srgbClr val="002060"/>
                </a:solidFill>
                <a:latin typeface="Arial" charset="0"/>
              </a:rPr>
              <a:t>SOx,NOx</a:t>
            </a:r>
            <a:r>
              <a:rPr lang="en-US" altLang="en-US" sz="2000" dirty="0" smtClean="0">
                <a:solidFill>
                  <a:srgbClr val="002060"/>
                </a:solidFill>
                <a:latin typeface="Arial" charset="0"/>
              </a:rPr>
              <a:t> &amp; PM)--$1.1M</a:t>
            </a:r>
          </a:p>
          <a:p>
            <a:r>
              <a:rPr lang="en-US" altLang="en-US" sz="2400" dirty="0" smtClean="0">
                <a:solidFill>
                  <a:srgbClr val="002060"/>
                </a:solidFill>
                <a:latin typeface="Arial" charset="0"/>
              </a:rPr>
              <a:t>PV costs</a:t>
            </a:r>
          </a:p>
          <a:p>
            <a:pPr lvl="1"/>
            <a:r>
              <a:rPr lang="en-US" altLang="en-US" sz="2000" dirty="0" smtClean="0">
                <a:solidFill>
                  <a:srgbClr val="002060"/>
                </a:solidFill>
                <a:latin typeface="Arial" charset="0"/>
              </a:rPr>
              <a:t>Capital--$2.4M</a:t>
            </a:r>
          </a:p>
          <a:p>
            <a:pPr lvl="1"/>
            <a:r>
              <a:rPr lang="en-US" altLang="en-US" sz="2000" dirty="0" smtClean="0">
                <a:solidFill>
                  <a:srgbClr val="002060"/>
                </a:solidFill>
                <a:latin typeface="Arial" charset="0"/>
              </a:rPr>
              <a:t>O&amp;M--$0.5M</a:t>
            </a:r>
          </a:p>
          <a:p>
            <a:pPr lvl="1"/>
            <a:r>
              <a:rPr lang="en-US" altLang="en-US" sz="2000" dirty="0" smtClean="0">
                <a:solidFill>
                  <a:srgbClr val="002060"/>
                </a:solidFill>
                <a:latin typeface="Arial" charset="0"/>
              </a:rPr>
              <a:t>Decommissioning--$0.06M</a:t>
            </a:r>
          </a:p>
          <a:p>
            <a:r>
              <a:rPr lang="en-US" altLang="en-US" sz="2400" dirty="0" smtClean="0">
                <a:solidFill>
                  <a:srgbClr val="002060"/>
                </a:solidFill>
                <a:latin typeface="Arial" charset="0"/>
              </a:rPr>
              <a:t>PV Net Benefits--$0.5M</a:t>
            </a:r>
          </a:p>
        </p:txBody>
      </p:sp>
      <p:pic>
        <p:nvPicPr>
          <p:cNvPr id="6" name="Picture 5" descr="Orgin dst logo6.jpg"/>
          <p:cNvPicPr>
            <a:picLocks noChangeAspect="1"/>
          </p:cNvPicPr>
          <p:nvPr/>
        </p:nvPicPr>
        <p:blipFill>
          <a:blip r:embed="rId3" cstate="print"/>
          <a:stretch>
            <a:fillRect/>
          </a:stretch>
        </p:blipFill>
        <p:spPr>
          <a:xfrm>
            <a:off x="7696200" y="152400"/>
            <a:ext cx="1000125" cy="87668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lide Number Placeholder 4"/>
          <p:cNvSpPr>
            <a:spLocks noGrp="1"/>
          </p:cNvSpPr>
          <p:nvPr>
            <p:ph type="sldNum" sz="quarter" idx="4294967295"/>
          </p:nvPr>
        </p:nvSpPr>
        <p:spPr bwMode="auto">
          <a:xfrm>
            <a:off x="8382000" y="6492875"/>
            <a:ext cx="762000" cy="365125"/>
          </a:xfrm>
          <a:prstGeom prst="rect">
            <a:avLst/>
          </a:prstGeom>
          <a:noFill/>
          <a:ln>
            <a:miter lim="800000"/>
            <a:headEnd/>
            <a:tailEnd/>
          </a:ln>
        </p:spPr>
        <p:txBody>
          <a:bodyPr/>
          <a:lstStyle/>
          <a:p>
            <a:fld id="{015F0E22-8B41-4F4B-84B5-1A67364F29BD}" type="slidenum">
              <a:rPr lang="en-US" altLang="en-US" b="1">
                <a:solidFill>
                  <a:schemeClr val="tx1"/>
                </a:solidFill>
              </a:rPr>
              <a:pPr/>
              <a:t>31</a:t>
            </a:fld>
            <a:endParaRPr lang="en-US" altLang="en-US" b="1">
              <a:solidFill>
                <a:schemeClr val="tx1"/>
              </a:solidFill>
            </a:endParaRPr>
          </a:p>
        </p:txBody>
      </p:sp>
      <p:sp>
        <p:nvSpPr>
          <p:cNvPr id="59396" name="Rectangle 2"/>
          <p:cNvSpPr txBox="1">
            <a:spLocks noChangeArrowheads="1"/>
          </p:cNvSpPr>
          <p:nvPr/>
        </p:nvSpPr>
        <p:spPr bwMode="auto">
          <a:xfrm>
            <a:off x="685800" y="1066800"/>
            <a:ext cx="8229600" cy="1143000"/>
          </a:xfrm>
          <a:prstGeom prst="rect">
            <a:avLst/>
          </a:prstGeom>
          <a:noFill/>
          <a:ln w="9525">
            <a:noFill/>
            <a:miter lim="800000"/>
            <a:headEnd/>
            <a:tailEnd/>
          </a:ln>
        </p:spPr>
        <p:txBody>
          <a:bodyPr lIns="92075" tIns="46038" rIns="92075" bIns="46038" anchor="ctr"/>
          <a:lstStyle/>
          <a:p>
            <a:endParaRPr lang="en-US" altLang="en-US" sz="2800" dirty="0">
              <a:solidFill>
                <a:srgbClr val="002060"/>
              </a:solidFill>
              <a:latin typeface="Arial" charset="0"/>
            </a:endParaRPr>
          </a:p>
        </p:txBody>
      </p:sp>
      <p:sp>
        <p:nvSpPr>
          <p:cNvPr id="5" name="Content Placeholder 4"/>
          <p:cNvSpPr>
            <a:spLocks noGrp="1"/>
          </p:cNvSpPr>
          <p:nvPr>
            <p:ph idx="1"/>
          </p:nvPr>
        </p:nvSpPr>
        <p:spPr>
          <a:xfrm>
            <a:off x="381000" y="1447800"/>
            <a:ext cx="8458200" cy="4525963"/>
          </a:xfrm>
        </p:spPr>
        <p:txBody>
          <a:bodyPr>
            <a:normAutofit lnSpcReduction="10000"/>
          </a:bodyPr>
          <a:lstStyle/>
          <a:p>
            <a:pPr marL="347472" indent="-347472">
              <a:spcBef>
                <a:spcPts val="576"/>
              </a:spcBef>
              <a:buSzPts val="2400"/>
              <a:buFont typeface="Arial"/>
              <a:buChar char="•"/>
            </a:pPr>
            <a:r>
              <a:rPr lang="en-US" b="1" dirty="0" smtClean="0">
                <a:solidFill>
                  <a:srgbClr val="002060"/>
                </a:solidFill>
                <a:latin typeface="Arial"/>
              </a:rPr>
              <a:t>Owned by a Utility in a Deregulated Market  </a:t>
            </a:r>
            <a:r>
              <a:rPr lang="en-US" sz="2800" dirty="0" smtClean="0">
                <a:solidFill>
                  <a:srgbClr val="002060"/>
                </a:solidFill>
                <a:latin typeface="Arial"/>
              </a:rPr>
              <a:t>(</a:t>
            </a:r>
            <a:r>
              <a:rPr lang="en-US" sz="2800" b="1" dirty="0" smtClean="0">
                <a:solidFill>
                  <a:srgbClr val="002060"/>
                </a:solidFill>
                <a:latin typeface="Arial"/>
              </a:rPr>
              <a:t>Reduced BESS Cost by 50%)</a:t>
            </a:r>
          </a:p>
          <a:p>
            <a:pPr marL="347472" indent="-347472">
              <a:spcBef>
                <a:spcPts val="576"/>
              </a:spcBef>
              <a:buSzPts val="2400"/>
              <a:buFont typeface="Arial"/>
              <a:buChar char="•"/>
            </a:pPr>
            <a:r>
              <a:rPr lang="en-US" altLang="en-US" sz="2400" dirty="0" smtClean="0">
                <a:solidFill>
                  <a:srgbClr val="002060"/>
                </a:solidFill>
                <a:latin typeface="Arial" charset="0"/>
              </a:rPr>
              <a:t>PV Benefits</a:t>
            </a:r>
          </a:p>
          <a:p>
            <a:pPr lvl="1"/>
            <a:r>
              <a:rPr lang="en-US" altLang="en-US" sz="2000" dirty="0" smtClean="0">
                <a:solidFill>
                  <a:srgbClr val="002060"/>
                </a:solidFill>
                <a:latin typeface="Arial" charset="0"/>
              </a:rPr>
              <a:t>Deferred distribution Investments--$0.03M</a:t>
            </a:r>
          </a:p>
          <a:p>
            <a:pPr lvl="1"/>
            <a:r>
              <a:rPr lang="en-US" altLang="en-US" sz="2000" dirty="0" smtClean="0">
                <a:solidFill>
                  <a:srgbClr val="002060"/>
                </a:solidFill>
                <a:latin typeface="Arial" charset="0"/>
              </a:rPr>
              <a:t>Reduced outages--$1.3M</a:t>
            </a:r>
          </a:p>
          <a:p>
            <a:pPr lvl="1"/>
            <a:r>
              <a:rPr lang="en-US" altLang="en-US" sz="2000" dirty="0" smtClean="0">
                <a:solidFill>
                  <a:srgbClr val="002060"/>
                </a:solidFill>
                <a:latin typeface="Arial" charset="0"/>
              </a:rPr>
              <a:t>Improved power quality--$0.02M</a:t>
            </a:r>
          </a:p>
          <a:p>
            <a:r>
              <a:rPr lang="en-US" altLang="en-US" sz="2400" dirty="0" smtClean="0">
                <a:solidFill>
                  <a:srgbClr val="002060"/>
                </a:solidFill>
                <a:latin typeface="Arial" charset="0"/>
              </a:rPr>
              <a:t>PV costs</a:t>
            </a:r>
          </a:p>
          <a:p>
            <a:pPr lvl="1"/>
            <a:r>
              <a:rPr lang="en-US" altLang="en-US" sz="2000" dirty="0" smtClean="0">
                <a:solidFill>
                  <a:srgbClr val="002060"/>
                </a:solidFill>
                <a:latin typeface="Arial" charset="0"/>
              </a:rPr>
              <a:t>Capital--$1.2M</a:t>
            </a:r>
          </a:p>
          <a:p>
            <a:pPr lvl="1"/>
            <a:r>
              <a:rPr lang="en-US" altLang="en-US" sz="2000" dirty="0" smtClean="0">
                <a:solidFill>
                  <a:srgbClr val="002060"/>
                </a:solidFill>
                <a:latin typeface="Arial" charset="0"/>
              </a:rPr>
              <a:t>O&amp;M--$0.5M</a:t>
            </a:r>
          </a:p>
          <a:p>
            <a:pPr lvl="1"/>
            <a:r>
              <a:rPr lang="en-US" altLang="en-US" sz="2000" dirty="0" smtClean="0">
                <a:solidFill>
                  <a:srgbClr val="002060"/>
                </a:solidFill>
                <a:latin typeface="Arial" charset="0"/>
              </a:rPr>
              <a:t>Decommissioning--$0.06M</a:t>
            </a:r>
          </a:p>
          <a:p>
            <a:r>
              <a:rPr lang="en-US" altLang="en-US" sz="2400" dirty="0" smtClean="0">
                <a:solidFill>
                  <a:srgbClr val="002060"/>
                </a:solidFill>
                <a:latin typeface="Arial" charset="0"/>
              </a:rPr>
              <a:t>PV Net Benefits--$-0.4M</a:t>
            </a:r>
          </a:p>
        </p:txBody>
      </p:sp>
      <p:pic>
        <p:nvPicPr>
          <p:cNvPr id="6" name="Picture 5" descr="Orgin dst logo6.jpg"/>
          <p:cNvPicPr>
            <a:picLocks noChangeAspect="1"/>
          </p:cNvPicPr>
          <p:nvPr/>
        </p:nvPicPr>
        <p:blipFill>
          <a:blip r:embed="rId3" cstate="print"/>
          <a:stretch>
            <a:fillRect/>
          </a:stretch>
        </p:blipFill>
        <p:spPr>
          <a:xfrm>
            <a:off x="7696200" y="152400"/>
            <a:ext cx="1000125" cy="876682"/>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838200"/>
            <a:ext cx="7773353" cy="1143000"/>
          </a:xfrm>
        </p:spPr>
        <p:txBody>
          <a:bodyPr>
            <a:normAutofit/>
          </a:bodyPr>
          <a:lstStyle/>
          <a:p>
            <a:pPr eaLnBrk="1" hangingPunct="1"/>
            <a:r>
              <a:rPr lang="en-US" altLang="en-US" sz="3600" b="1" dirty="0" smtClean="0">
                <a:latin typeface="Arial" charset="0"/>
                <a:cs typeface="Arial" charset="0"/>
              </a:rPr>
              <a:t>Summary</a:t>
            </a:r>
          </a:p>
        </p:txBody>
      </p:sp>
      <p:sp>
        <p:nvSpPr>
          <p:cNvPr id="61443" name="Rectangle 3"/>
          <p:cNvSpPr>
            <a:spLocks noGrp="1" noChangeArrowheads="1"/>
          </p:cNvSpPr>
          <p:nvPr>
            <p:ph idx="1"/>
          </p:nvPr>
        </p:nvSpPr>
        <p:spPr>
          <a:xfrm>
            <a:off x="457200" y="1676400"/>
            <a:ext cx="8153400" cy="3352800"/>
          </a:xfrm>
        </p:spPr>
        <p:txBody>
          <a:bodyPr/>
          <a:lstStyle/>
          <a:p>
            <a:pPr algn="ctr" eaLnBrk="1" hangingPunct="1">
              <a:buNone/>
              <a:defRPr/>
            </a:pPr>
            <a:r>
              <a:rPr lang="en-US" altLang="en-US" sz="2400" dirty="0" smtClean="0">
                <a:solidFill>
                  <a:srgbClr val="002060"/>
                </a:solidFill>
                <a:latin typeface="Arial" panose="020B0604020202020204" pitchFamily="34" charset="0"/>
                <a:cs typeface="Arial" panose="020B0604020202020204" pitchFamily="34" charset="0"/>
              </a:rPr>
              <a:t>Positive Results with Completed Battery Testing &amp; Some Guidance on the Economics of Ownership &amp; Operations</a:t>
            </a:r>
          </a:p>
          <a:p>
            <a:pPr marL="109537" indent="0" eaLnBrk="1" hangingPunct="1">
              <a:buFont typeface="Georgia" pitchFamily="18" charset="0"/>
              <a:buNone/>
              <a:defRPr/>
            </a:pPr>
            <a:endParaRPr lang="en-US" altLang="en-US" dirty="0" smtClean="0">
              <a:latin typeface="Arial" panose="020B0604020202020204" pitchFamily="34" charset="0"/>
              <a:cs typeface="Arial" panose="020B0604020202020204" pitchFamily="34" charset="0"/>
            </a:endParaRPr>
          </a:p>
          <a:p>
            <a:pPr eaLnBrk="1" hangingPunct="1">
              <a:defRPr/>
            </a:pPr>
            <a:endParaRPr lang="en-US" altLang="en-US" dirty="0" smtClean="0">
              <a:latin typeface="Arial" panose="020B0604020202020204" pitchFamily="34" charset="0"/>
              <a:cs typeface="Arial" panose="020B0604020202020204" pitchFamily="34" charset="0"/>
            </a:endParaRPr>
          </a:p>
        </p:txBody>
      </p:sp>
      <p:sp>
        <p:nvSpPr>
          <p:cNvPr id="61445" name="Slide Number Placeholder 4"/>
          <p:cNvSpPr>
            <a:spLocks noGrp="1"/>
          </p:cNvSpPr>
          <p:nvPr>
            <p:ph type="sldNum" sz="quarter" idx="4294967295"/>
          </p:nvPr>
        </p:nvSpPr>
        <p:spPr bwMode="auto">
          <a:xfrm>
            <a:off x="8382000" y="6492875"/>
            <a:ext cx="762000" cy="365125"/>
          </a:xfrm>
          <a:prstGeom prst="rect">
            <a:avLst/>
          </a:prstGeom>
          <a:noFill/>
          <a:ln>
            <a:miter lim="800000"/>
            <a:headEnd/>
            <a:tailEnd/>
          </a:ln>
        </p:spPr>
        <p:txBody>
          <a:bodyPr/>
          <a:lstStyle/>
          <a:p>
            <a:fld id="{F932666F-715F-4A56-BC6E-C0BECE4194AF}" type="slidenum">
              <a:rPr lang="en-US" altLang="en-US" b="1">
                <a:solidFill>
                  <a:srgbClr val="002060"/>
                </a:solidFill>
              </a:rPr>
              <a:pPr/>
              <a:t>32</a:t>
            </a:fld>
            <a:endParaRPr lang="en-US" altLang="en-US" b="1">
              <a:solidFill>
                <a:srgbClr val="002060"/>
              </a:solidFill>
            </a:endParaRPr>
          </a:p>
        </p:txBody>
      </p:sp>
      <p:pic>
        <p:nvPicPr>
          <p:cNvPr id="61444" name="Picture 6" descr="Battery.jpg"/>
          <p:cNvPicPr>
            <a:picLocks noChangeAspect="1" noChangeArrowheads="1"/>
          </p:cNvPicPr>
          <p:nvPr/>
        </p:nvPicPr>
        <p:blipFill>
          <a:blip r:embed="rId3" cstate="print"/>
          <a:srcRect/>
          <a:stretch>
            <a:fillRect/>
          </a:stretch>
        </p:blipFill>
        <p:spPr bwMode="auto">
          <a:xfrm>
            <a:off x="839075" y="2438400"/>
            <a:ext cx="7464660" cy="3810000"/>
          </a:xfrm>
          <a:prstGeom prst="rect">
            <a:avLst/>
          </a:prstGeom>
          <a:noFill/>
          <a:ln w="9525">
            <a:noFill/>
            <a:miter lim="800000"/>
            <a:headEnd/>
            <a:tailEnd/>
          </a:ln>
        </p:spPr>
      </p:pic>
      <p:pic>
        <p:nvPicPr>
          <p:cNvPr id="6" name="Picture 5" descr="Orgin dst logo6.jpg"/>
          <p:cNvPicPr>
            <a:picLocks noChangeAspect="1"/>
          </p:cNvPicPr>
          <p:nvPr/>
        </p:nvPicPr>
        <p:blipFill>
          <a:blip r:embed="rId4" cstate="print"/>
          <a:stretch>
            <a:fillRect/>
          </a:stretch>
        </p:blipFill>
        <p:spPr>
          <a:xfrm>
            <a:off x="7696200" y="152400"/>
            <a:ext cx="1000125" cy="876682"/>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990600"/>
            <a:ext cx="8229600" cy="1143000"/>
          </a:xfrm>
        </p:spPr>
        <p:txBody>
          <a:bodyPr/>
          <a:lstStyle/>
          <a:p>
            <a:r>
              <a:rPr lang="en-US" dirty="0" smtClean="0"/>
              <a:t>Questions?</a:t>
            </a:r>
          </a:p>
        </p:txBody>
      </p:sp>
      <p:sp>
        <p:nvSpPr>
          <p:cNvPr id="41988" name="Content Placeholder 4"/>
          <p:cNvSpPr>
            <a:spLocks noGrp="1"/>
          </p:cNvSpPr>
          <p:nvPr>
            <p:ph idx="1"/>
          </p:nvPr>
        </p:nvSpPr>
        <p:spPr>
          <a:xfrm>
            <a:off x="457200" y="1600200"/>
            <a:ext cx="8229600" cy="5311775"/>
          </a:xfrm>
        </p:spPr>
        <p:txBody>
          <a:bodyPr>
            <a:spAutoFit/>
          </a:bodyPr>
          <a:lstStyle/>
          <a:p>
            <a:endParaRPr lang="en-US" dirty="0" smtClean="0"/>
          </a:p>
          <a:p>
            <a:r>
              <a:rPr lang="en-US" dirty="0" smtClean="0"/>
              <a:t>Milton Holloway, Ph.D.</a:t>
            </a:r>
          </a:p>
          <a:p>
            <a:r>
              <a:rPr lang="en-US" dirty="0" smtClean="0"/>
              <a:t>(512) 472-3800</a:t>
            </a:r>
          </a:p>
          <a:p>
            <a:r>
              <a:rPr lang="en-US" u="sng" dirty="0" smtClean="0">
                <a:hlinkClick r:id="rId2"/>
              </a:rPr>
              <a:t>mholloway@electrictechnologycenter.com</a:t>
            </a:r>
            <a:endParaRPr lang="en-US" u="sng" dirty="0" smtClean="0"/>
          </a:p>
          <a:p>
            <a:r>
              <a:rPr lang="en-US" u="sng" dirty="0" smtClean="0">
                <a:hlinkClick r:id="rId3"/>
              </a:rPr>
              <a:t>http://www.electrictechnologycenter.com/</a:t>
            </a:r>
            <a:endParaRPr lang="en-US" dirty="0" smtClean="0"/>
          </a:p>
          <a:p>
            <a:endParaRPr lang="en-US" u="sng" dirty="0" smtClean="0"/>
          </a:p>
          <a:p>
            <a:endParaRPr lang="en-US" dirty="0" smtClean="0"/>
          </a:p>
          <a:p>
            <a:endParaRPr lang="en-US" dirty="0" smtClean="0"/>
          </a:p>
          <a:p>
            <a:endParaRPr lang="en-US" dirty="0" smtClean="0"/>
          </a:p>
        </p:txBody>
      </p:sp>
      <p:pic>
        <p:nvPicPr>
          <p:cNvPr id="4" name="Picture 3" descr="Orgin dst logo6.jpg"/>
          <p:cNvPicPr>
            <a:picLocks noChangeAspect="1"/>
          </p:cNvPicPr>
          <p:nvPr/>
        </p:nvPicPr>
        <p:blipFill>
          <a:blip r:embed="rId4" cstate="print"/>
          <a:stretch>
            <a:fillRect/>
          </a:stretch>
        </p:blipFill>
        <p:spPr>
          <a:xfrm>
            <a:off x="7696200" y="152400"/>
            <a:ext cx="1000125" cy="87668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SPEC logo.jpg"/>
          <p:cNvPicPr>
            <a:picLocks noChangeAspect="1"/>
          </p:cNvPicPr>
          <p:nvPr/>
        </p:nvPicPr>
        <p:blipFill>
          <a:blip r:embed="rId3" cstate="print"/>
          <a:stretch>
            <a:fillRect/>
          </a:stretch>
        </p:blipFill>
        <p:spPr>
          <a:xfrm>
            <a:off x="4876800" y="5105400"/>
            <a:ext cx="3124199" cy="720969"/>
          </a:xfrm>
          <a:prstGeom prst="rect">
            <a:avLst/>
          </a:prstGeom>
        </p:spPr>
      </p:pic>
      <p:pic>
        <p:nvPicPr>
          <p:cNvPr id="26" name="Picture 25" descr="AustinEnergyLogo.jpg"/>
          <p:cNvPicPr>
            <a:picLocks noChangeAspect="1"/>
          </p:cNvPicPr>
          <p:nvPr/>
        </p:nvPicPr>
        <p:blipFill>
          <a:blip r:embed="rId4" cstate="print"/>
          <a:stretch>
            <a:fillRect/>
          </a:stretch>
        </p:blipFill>
        <p:spPr>
          <a:xfrm>
            <a:off x="5334000" y="4114800"/>
            <a:ext cx="1246833" cy="990600"/>
          </a:xfrm>
          <a:prstGeom prst="rect">
            <a:avLst/>
          </a:prstGeom>
        </p:spPr>
      </p:pic>
      <p:pic>
        <p:nvPicPr>
          <p:cNvPr id="21" name="Picture 20" descr="nire_logo[1].jpg"/>
          <p:cNvPicPr>
            <a:picLocks noChangeAspect="1"/>
          </p:cNvPicPr>
          <p:nvPr/>
        </p:nvPicPr>
        <p:blipFill>
          <a:blip r:embed="rId5" cstate="print"/>
          <a:stretch>
            <a:fillRect/>
          </a:stretch>
        </p:blipFill>
        <p:spPr>
          <a:xfrm>
            <a:off x="3657600" y="3962400"/>
            <a:ext cx="1600201" cy="1148379"/>
          </a:xfrm>
          <a:prstGeom prst="rect">
            <a:avLst/>
          </a:prstGeom>
        </p:spPr>
      </p:pic>
      <p:sp>
        <p:nvSpPr>
          <p:cNvPr id="2" name="Title 1"/>
          <p:cNvSpPr>
            <a:spLocks noGrp="1"/>
          </p:cNvSpPr>
          <p:nvPr>
            <p:ph type="title"/>
          </p:nvPr>
        </p:nvSpPr>
        <p:spPr>
          <a:xfrm>
            <a:off x="0" y="1066800"/>
            <a:ext cx="9144000" cy="533400"/>
          </a:xfrm>
        </p:spPr>
        <p:txBody>
          <a:bodyPr>
            <a:normAutofit fontScale="90000"/>
          </a:bodyPr>
          <a:lstStyle/>
          <a:p>
            <a:pPr algn="l"/>
            <a:r>
              <a:rPr lang="en-US" sz="1800" b="1" dirty="0" smtClean="0">
                <a:solidFill>
                  <a:srgbClr val="00B050"/>
                </a:solidFill>
              </a:rPr>
              <a:t>Discovery Across Texas: Technology Solutions for Wind Integration in ERCOT ($27M Project) 2010-2014</a:t>
            </a:r>
            <a:endParaRPr lang="en-US" sz="1800" b="1" dirty="0">
              <a:solidFill>
                <a:srgbClr val="00B050"/>
              </a:solidFill>
            </a:endParaRPr>
          </a:p>
        </p:txBody>
      </p:sp>
      <p:pic>
        <p:nvPicPr>
          <p:cNvPr id="6" name="Picture 5" descr="cnp_logo.GIF"/>
          <p:cNvPicPr>
            <a:picLocks noChangeAspect="1"/>
          </p:cNvPicPr>
          <p:nvPr/>
        </p:nvPicPr>
        <p:blipFill>
          <a:blip r:embed="rId6" cstate="print"/>
          <a:stretch>
            <a:fillRect/>
          </a:stretch>
        </p:blipFill>
        <p:spPr>
          <a:xfrm>
            <a:off x="228600" y="2133600"/>
            <a:ext cx="1820092" cy="838200"/>
          </a:xfrm>
          <a:prstGeom prst="rect">
            <a:avLst/>
          </a:prstGeom>
        </p:spPr>
      </p:pic>
      <p:pic>
        <p:nvPicPr>
          <p:cNvPr id="8" name="Picture 7" descr="CCET Logo 2010.jpg"/>
          <p:cNvPicPr>
            <a:picLocks noChangeAspect="1"/>
          </p:cNvPicPr>
          <p:nvPr/>
        </p:nvPicPr>
        <p:blipFill>
          <a:blip r:embed="rId7" cstate="print"/>
          <a:stretch>
            <a:fillRect/>
          </a:stretch>
        </p:blipFill>
        <p:spPr>
          <a:xfrm>
            <a:off x="2209800" y="2133600"/>
            <a:ext cx="1126363" cy="762000"/>
          </a:xfrm>
          <a:prstGeom prst="rect">
            <a:avLst/>
          </a:prstGeom>
        </p:spPr>
      </p:pic>
      <p:pic>
        <p:nvPicPr>
          <p:cNvPr id="9" name="Picture 8" descr="TXUE Logo.jpg"/>
          <p:cNvPicPr>
            <a:picLocks noChangeAspect="1"/>
          </p:cNvPicPr>
          <p:nvPr/>
        </p:nvPicPr>
        <p:blipFill>
          <a:blip r:embed="rId8" cstate="print"/>
          <a:stretch>
            <a:fillRect/>
          </a:stretch>
        </p:blipFill>
        <p:spPr>
          <a:xfrm>
            <a:off x="457200" y="3124200"/>
            <a:ext cx="1384639" cy="733044"/>
          </a:xfrm>
          <a:prstGeom prst="rect">
            <a:avLst/>
          </a:prstGeom>
        </p:spPr>
      </p:pic>
      <p:pic>
        <p:nvPicPr>
          <p:cNvPr id="10" name="Picture 9" descr="Frontier.png"/>
          <p:cNvPicPr>
            <a:picLocks noChangeAspect="1"/>
          </p:cNvPicPr>
          <p:nvPr/>
        </p:nvPicPr>
        <p:blipFill>
          <a:blip r:embed="rId9" cstate="print"/>
          <a:stretch>
            <a:fillRect/>
          </a:stretch>
        </p:blipFill>
        <p:spPr>
          <a:xfrm>
            <a:off x="4114800" y="1905000"/>
            <a:ext cx="1981200" cy="461433"/>
          </a:xfrm>
          <a:prstGeom prst="rect">
            <a:avLst/>
          </a:prstGeom>
        </p:spPr>
      </p:pic>
      <p:pic>
        <p:nvPicPr>
          <p:cNvPr id="11" name="Picture 10" descr="comverge_logo_2.jpg"/>
          <p:cNvPicPr>
            <a:picLocks noChangeAspect="1"/>
          </p:cNvPicPr>
          <p:nvPr/>
        </p:nvPicPr>
        <p:blipFill>
          <a:blip r:embed="rId10" cstate="print"/>
          <a:stretch>
            <a:fillRect/>
          </a:stretch>
        </p:blipFill>
        <p:spPr>
          <a:xfrm>
            <a:off x="2057400" y="2971800"/>
            <a:ext cx="1828800" cy="609600"/>
          </a:xfrm>
          <a:prstGeom prst="rect">
            <a:avLst/>
          </a:prstGeom>
        </p:spPr>
      </p:pic>
      <p:pic>
        <p:nvPicPr>
          <p:cNvPr id="12" name="Picture 11" descr="electric_power_group_logo.jpg"/>
          <p:cNvPicPr>
            <a:picLocks noChangeAspect="1"/>
          </p:cNvPicPr>
          <p:nvPr/>
        </p:nvPicPr>
        <p:blipFill>
          <a:blip r:embed="rId11" cstate="print"/>
          <a:stretch>
            <a:fillRect/>
          </a:stretch>
        </p:blipFill>
        <p:spPr>
          <a:xfrm>
            <a:off x="3657600" y="2362200"/>
            <a:ext cx="3080657" cy="457200"/>
          </a:xfrm>
          <a:prstGeom prst="rect">
            <a:avLst/>
          </a:prstGeom>
        </p:spPr>
      </p:pic>
      <p:pic>
        <p:nvPicPr>
          <p:cNvPr id="14" name="Picture 13" descr="ercot.gif"/>
          <p:cNvPicPr>
            <a:picLocks noChangeAspect="1"/>
          </p:cNvPicPr>
          <p:nvPr/>
        </p:nvPicPr>
        <p:blipFill>
          <a:blip r:embed="rId12" cstate="print"/>
          <a:stretch>
            <a:fillRect/>
          </a:stretch>
        </p:blipFill>
        <p:spPr>
          <a:xfrm>
            <a:off x="228600" y="4114800"/>
            <a:ext cx="1796143" cy="838200"/>
          </a:xfrm>
          <a:prstGeom prst="rect">
            <a:avLst/>
          </a:prstGeom>
        </p:spPr>
      </p:pic>
      <p:pic>
        <p:nvPicPr>
          <p:cNvPr id="16" name="Picture 15" descr="aep_texas.jpg"/>
          <p:cNvPicPr>
            <a:picLocks noChangeAspect="1"/>
          </p:cNvPicPr>
          <p:nvPr/>
        </p:nvPicPr>
        <p:blipFill>
          <a:blip r:embed="rId13" cstate="print"/>
          <a:stretch>
            <a:fillRect/>
          </a:stretch>
        </p:blipFill>
        <p:spPr>
          <a:xfrm>
            <a:off x="2057400" y="3581400"/>
            <a:ext cx="1946729" cy="548742"/>
          </a:xfrm>
          <a:prstGeom prst="rect">
            <a:avLst/>
          </a:prstGeom>
        </p:spPr>
      </p:pic>
      <p:pic>
        <p:nvPicPr>
          <p:cNvPr id="18" name="Picture 17" descr="Sharyland Utilities_Logo.jpg"/>
          <p:cNvPicPr>
            <a:picLocks noChangeAspect="1"/>
          </p:cNvPicPr>
          <p:nvPr/>
        </p:nvPicPr>
        <p:blipFill>
          <a:blip r:embed="rId14" cstate="print"/>
          <a:stretch>
            <a:fillRect/>
          </a:stretch>
        </p:blipFill>
        <p:spPr>
          <a:xfrm>
            <a:off x="4038600" y="2743200"/>
            <a:ext cx="1219200" cy="1054018"/>
          </a:xfrm>
          <a:prstGeom prst="rect">
            <a:avLst/>
          </a:prstGeom>
        </p:spPr>
      </p:pic>
      <p:pic>
        <p:nvPicPr>
          <p:cNvPr id="19" name="Picture 18" descr="swri_logo.jpg"/>
          <p:cNvPicPr>
            <a:picLocks noChangeAspect="1"/>
          </p:cNvPicPr>
          <p:nvPr/>
        </p:nvPicPr>
        <p:blipFill>
          <a:blip r:embed="rId15" cstate="print"/>
          <a:stretch>
            <a:fillRect/>
          </a:stretch>
        </p:blipFill>
        <p:spPr>
          <a:xfrm>
            <a:off x="5562600" y="2971800"/>
            <a:ext cx="1459185" cy="1066800"/>
          </a:xfrm>
          <a:prstGeom prst="rect">
            <a:avLst/>
          </a:prstGeom>
        </p:spPr>
      </p:pic>
      <p:pic>
        <p:nvPicPr>
          <p:cNvPr id="24" name="Picture 23" descr="logo_txtech.jpg"/>
          <p:cNvPicPr>
            <a:picLocks noChangeAspect="1"/>
          </p:cNvPicPr>
          <p:nvPr/>
        </p:nvPicPr>
        <p:blipFill>
          <a:blip r:embed="rId16" cstate="print"/>
          <a:stretch>
            <a:fillRect/>
          </a:stretch>
        </p:blipFill>
        <p:spPr>
          <a:xfrm>
            <a:off x="7391400" y="2209800"/>
            <a:ext cx="781538" cy="914400"/>
          </a:xfrm>
          <a:prstGeom prst="rect">
            <a:avLst/>
          </a:prstGeom>
        </p:spPr>
      </p:pic>
      <p:sp>
        <p:nvSpPr>
          <p:cNvPr id="25" name="TextBox 24"/>
          <p:cNvSpPr txBox="1"/>
          <p:nvPr/>
        </p:nvSpPr>
        <p:spPr>
          <a:xfrm>
            <a:off x="7543800" y="3200400"/>
            <a:ext cx="609600" cy="369332"/>
          </a:xfrm>
          <a:prstGeom prst="rect">
            <a:avLst/>
          </a:prstGeom>
          <a:noFill/>
        </p:spPr>
        <p:txBody>
          <a:bodyPr wrap="square" rtlCol="0">
            <a:spAutoFit/>
          </a:bodyPr>
          <a:lstStyle/>
          <a:p>
            <a:r>
              <a:rPr lang="en-US" dirty="0" smtClean="0"/>
              <a:t>P</a:t>
            </a:r>
            <a:r>
              <a:rPr lang="en-US" baseline="24000" dirty="0" smtClean="0"/>
              <a:t>3</a:t>
            </a:r>
            <a:r>
              <a:rPr lang="en-US" dirty="0" smtClean="0"/>
              <a:t>E</a:t>
            </a:r>
            <a:endParaRPr lang="en-US" dirty="0"/>
          </a:p>
        </p:txBody>
      </p:sp>
      <p:pic>
        <p:nvPicPr>
          <p:cNvPr id="27" name="Picture 26" descr="psp_new_logo.jpg"/>
          <p:cNvPicPr>
            <a:picLocks noChangeAspect="1"/>
          </p:cNvPicPr>
          <p:nvPr/>
        </p:nvPicPr>
        <p:blipFill>
          <a:blip r:embed="rId17" cstate="print"/>
          <a:stretch>
            <a:fillRect/>
          </a:stretch>
        </p:blipFill>
        <p:spPr>
          <a:xfrm>
            <a:off x="2057400" y="4343400"/>
            <a:ext cx="1339455" cy="685801"/>
          </a:xfrm>
          <a:prstGeom prst="rect">
            <a:avLst/>
          </a:prstGeom>
        </p:spPr>
      </p:pic>
      <p:pic>
        <p:nvPicPr>
          <p:cNvPr id="28" name="Picture 27" descr="Orgin dst logo6.jpg"/>
          <p:cNvPicPr>
            <a:picLocks noChangeAspect="1"/>
          </p:cNvPicPr>
          <p:nvPr/>
        </p:nvPicPr>
        <p:blipFill>
          <a:blip r:embed="rId18" cstate="print"/>
          <a:stretch>
            <a:fillRect/>
          </a:stretch>
        </p:blipFill>
        <p:spPr>
          <a:xfrm>
            <a:off x="7696200" y="152400"/>
            <a:ext cx="1000125" cy="876682"/>
          </a:xfrm>
          <a:prstGeom prst="rect">
            <a:avLst/>
          </a:prstGeom>
        </p:spPr>
      </p:pic>
      <p:pic>
        <p:nvPicPr>
          <p:cNvPr id="30" name="Picture 29" descr="doe.jpg"/>
          <p:cNvPicPr>
            <a:picLocks noChangeAspect="1"/>
          </p:cNvPicPr>
          <p:nvPr/>
        </p:nvPicPr>
        <p:blipFill>
          <a:blip r:embed="rId19" cstate="print"/>
          <a:stretch>
            <a:fillRect/>
          </a:stretch>
        </p:blipFill>
        <p:spPr>
          <a:xfrm>
            <a:off x="228600" y="4876800"/>
            <a:ext cx="1981200" cy="495300"/>
          </a:xfrm>
          <a:prstGeom prst="rect">
            <a:avLst/>
          </a:prstGeom>
        </p:spPr>
      </p:pic>
      <p:pic>
        <p:nvPicPr>
          <p:cNvPr id="32" name="Picture 31" descr="oncor_logo.gif"/>
          <p:cNvPicPr>
            <a:picLocks noChangeAspect="1"/>
          </p:cNvPicPr>
          <p:nvPr/>
        </p:nvPicPr>
        <p:blipFill>
          <a:blip r:embed="rId20" cstate="print"/>
          <a:stretch>
            <a:fillRect/>
          </a:stretch>
        </p:blipFill>
        <p:spPr>
          <a:xfrm>
            <a:off x="3352800" y="5029200"/>
            <a:ext cx="1184031" cy="762000"/>
          </a:xfrm>
          <a:prstGeom prst="rect">
            <a:avLst/>
          </a:prstGeom>
        </p:spPr>
      </p:pic>
      <p:pic>
        <p:nvPicPr>
          <p:cNvPr id="29" name="Picture 3" descr="Description: Description: Description: Description: Description: Description: Description: Description: Description: Description: Description: Description: Description: Description: cid:image001.jpg@01CC88D6.ABBCFC90"/>
          <p:cNvPicPr>
            <a:picLocks noChangeAspect="1" noChangeArrowheads="1"/>
          </p:cNvPicPr>
          <p:nvPr/>
        </p:nvPicPr>
        <p:blipFill>
          <a:blip r:embed="rId21" cstate="print"/>
          <a:srcRect/>
          <a:stretch>
            <a:fillRect/>
          </a:stretch>
        </p:blipFill>
        <p:spPr bwMode="auto">
          <a:xfrm>
            <a:off x="6858000" y="4419600"/>
            <a:ext cx="1069632" cy="799523"/>
          </a:xfrm>
          <a:prstGeom prst="rect">
            <a:avLst/>
          </a:prstGeom>
          <a:noFill/>
          <a:ln w="9525">
            <a:noFill/>
            <a:miter lim="800000"/>
            <a:headEnd/>
            <a:tailEnd/>
          </a:ln>
        </p:spPr>
      </p:pic>
      <p:sp>
        <p:nvSpPr>
          <p:cNvPr id="31" name="TextBox 30"/>
          <p:cNvSpPr txBox="1"/>
          <p:nvPr/>
        </p:nvSpPr>
        <p:spPr>
          <a:xfrm>
            <a:off x="304800" y="1600200"/>
            <a:ext cx="2971800" cy="369332"/>
          </a:xfrm>
          <a:prstGeom prst="rect">
            <a:avLst/>
          </a:prstGeom>
          <a:noFill/>
        </p:spPr>
        <p:txBody>
          <a:bodyPr wrap="square" rtlCol="0">
            <a:spAutoFit/>
          </a:bodyPr>
          <a:lstStyle/>
          <a:p>
            <a:r>
              <a:rPr lang="en-US" b="1" u="sng" dirty="0" smtClean="0"/>
              <a:t>Project Participants:</a:t>
            </a:r>
            <a:endParaRPr lang="en-US" b="1" u="sng" dirty="0"/>
          </a:p>
        </p:txBody>
      </p:sp>
      <p:sp>
        <p:nvSpPr>
          <p:cNvPr id="34" name="TextBox 33"/>
          <p:cNvSpPr txBox="1"/>
          <p:nvPr/>
        </p:nvSpPr>
        <p:spPr>
          <a:xfrm>
            <a:off x="609600" y="1600200"/>
            <a:ext cx="6934200" cy="369332"/>
          </a:xfrm>
          <a:prstGeom prst="rect">
            <a:avLst/>
          </a:prstGeom>
          <a:noFill/>
        </p:spPr>
        <p:txBody>
          <a:bodyPr wrap="square" rtlCol="0">
            <a:spAutoFit/>
          </a:bodyPr>
          <a:lstStyle/>
          <a:p>
            <a:endParaRPr lang="en-US" dirty="0"/>
          </a:p>
        </p:txBody>
      </p:sp>
      <p:sp>
        <p:nvSpPr>
          <p:cNvPr id="33" name="Rectangle 32"/>
          <p:cNvSpPr/>
          <p:nvPr/>
        </p:nvSpPr>
        <p:spPr>
          <a:xfrm>
            <a:off x="228600" y="5334000"/>
            <a:ext cx="3200400" cy="923330"/>
          </a:xfrm>
          <a:prstGeom prst="rect">
            <a:avLst/>
          </a:prstGeom>
        </p:spPr>
        <p:txBody>
          <a:bodyPr wrap="square">
            <a:spAutoFit/>
          </a:bodyPr>
          <a:lstStyle/>
          <a:p>
            <a:r>
              <a:rPr lang="en-US" dirty="0" smtClean="0"/>
              <a:t>DOE administers the ARRA funded projects and helps guide  the cooperative agreement</a:t>
            </a:r>
            <a:endParaRPr lang="en-US" dirty="0"/>
          </a:p>
        </p:txBody>
      </p:sp>
      <p:pic>
        <p:nvPicPr>
          <p:cNvPr id="27650" name="Picture 2" descr="Younicos logo">
            <a:hlinkClick r:id="rId22"/>
          </p:cNvPr>
          <p:cNvPicPr>
            <a:picLocks noChangeAspect="1" noChangeArrowheads="1"/>
          </p:cNvPicPr>
          <p:nvPr/>
        </p:nvPicPr>
        <p:blipFill>
          <a:blip r:embed="rId23" cstate="print"/>
          <a:srcRect/>
          <a:stretch>
            <a:fillRect/>
          </a:stretch>
        </p:blipFill>
        <p:spPr bwMode="auto">
          <a:xfrm>
            <a:off x="6781800" y="3962400"/>
            <a:ext cx="1524000" cy="381001"/>
          </a:xfrm>
          <a:prstGeom prst="rect">
            <a:avLst/>
          </a:prstGeom>
          <a:noFill/>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762000"/>
            <a:ext cx="7848600" cy="1189038"/>
          </a:xfrm>
        </p:spPr>
        <p:txBody>
          <a:bodyPr>
            <a:normAutofit fontScale="90000"/>
          </a:bodyPr>
          <a:lstStyle/>
          <a:p>
            <a:pPr algn="l">
              <a:defRPr/>
            </a:pPr>
            <a:r>
              <a:rPr lang="en-US" b="1" dirty="0" smtClean="0">
                <a:solidFill>
                  <a:schemeClr val="tx2">
                    <a:lumMod val="75000"/>
                  </a:schemeClr>
                </a:solidFill>
              </a:rPr>
              <a:t/>
            </a:r>
            <a:br>
              <a:rPr lang="en-US" b="1" dirty="0" smtClean="0">
                <a:solidFill>
                  <a:schemeClr val="tx2">
                    <a:lumMod val="75000"/>
                  </a:schemeClr>
                </a:solidFill>
              </a:rPr>
            </a:br>
            <a:r>
              <a:rPr lang="en-US" sz="2800" b="1" dirty="0" smtClean="0">
                <a:solidFill>
                  <a:schemeClr val="tx2">
                    <a:lumMod val="75000"/>
                  </a:schemeClr>
                </a:solidFill>
              </a:rPr>
              <a:t>CCET Demonstration Project:  </a:t>
            </a:r>
            <a:r>
              <a:rPr lang="en-US" sz="2800" b="1" i="1" dirty="0" smtClean="0">
                <a:solidFill>
                  <a:schemeClr val="tx2">
                    <a:lumMod val="75000"/>
                  </a:schemeClr>
                </a:solidFill>
              </a:rPr>
              <a:t>Discovery Across Texas</a:t>
            </a:r>
            <a:r>
              <a:rPr lang="en-US" dirty="0" smtClean="0">
                <a:solidFill>
                  <a:schemeClr val="tx2">
                    <a:lumMod val="75000"/>
                  </a:schemeClr>
                </a:solidFill>
              </a:rPr>
              <a:t/>
            </a:r>
            <a:br>
              <a:rPr lang="en-US" dirty="0" smtClean="0">
                <a:solidFill>
                  <a:schemeClr val="tx2">
                    <a:lumMod val="75000"/>
                  </a:schemeClr>
                </a:solidFill>
              </a:rPr>
            </a:br>
            <a:endParaRPr lang="en-US" dirty="0"/>
          </a:p>
        </p:txBody>
      </p:sp>
      <p:sp>
        <p:nvSpPr>
          <p:cNvPr id="7" name="Subtitle 2"/>
          <p:cNvSpPr txBox="1">
            <a:spLocks noGrp="1"/>
          </p:cNvSpPr>
          <p:nvPr>
            <p:ph idx="1"/>
          </p:nvPr>
        </p:nvSpPr>
        <p:spPr/>
        <p:txBody>
          <a:bodyPr>
            <a:normAutofit fontScale="77500" lnSpcReduction="20000"/>
          </a:bodyPr>
          <a:lstStyle/>
          <a:p>
            <a:pPr marL="457200" indent="-457200">
              <a:buFont typeface="Wingdings" pitchFamily="2" charset="2"/>
              <a:buChar char="Ø"/>
              <a:defRPr/>
            </a:pPr>
            <a:r>
              <a:rPr lang="en-US" sz="2600" dirty="0" smtClean="0"/>
              <a:t>CCET defined a demonstration project to help address the </a:t>
            </a:r>
            <a:r>
              <a:rPr lang="en-US" sz="2600" b="1" dirty="0" smtClean="0"/>
              <a:t>challenges of wind integration </a:t>
            </a:r>
            <a:r>
              <a:rPr lang="en-US" sz="2600" dirty="0" smtClean="0"/>
              <a:t>into the ERCOT grid with 18 GW of wind resources.</a:t>
            </a:r>
          </a:p>
          <a:p>
            <a:pPr marL="457200" indent="-457200">
              <a:buFont typeface="Wingdings" pitchFamily="2" charset="2"/>
              <a:buChar char="Ø"/>
              <a:defRPr/>
            </a:pPr>
            <a:r>
              <a:rPr lang="en-US" sz="2600" dirty="0" smtClean="0"/>
              <a:t>Key technology deployments to leverage: </a:t>
            </a:r>
          </a:p>
          <a:p>
            <a:pPr lvl="2" indent="-457200" eaLnBrk="1" fontAlgn="auto" hangingPunct="1">
              <a:spcAft>
                <a:spcPts val="0"/>
              </a:spcAft>
              <a:buFont typeface="+mj-lt"/>
              <a:buAutoNum type="alphaLcParenR"/>
              <a:defRPr/>
            </a:pPr>
            <a:r>
              <a:rPr lang="en-US" sz="2500" dirty="0" smtClean="0"/>
              <a:t>A </a:t>
            </a:r>
            <a:r>
              <a:rPr lang="en-US" sz="2500" b="1" dirty="0" smtClean="0"/>
              <a:t>starter synchrophasor network </a:t>
            </a:r>
          </a:p>
          <a:p>
            <a:pPr lvl="2" indent="-457200" eaLnBrk="1" fontAlgn="auto" hangingPunct="1">
              <a:spcAft>
                <a:spcPts val="0"/>
              </a:spcAft>
              <a:buFont typeface="+mj-lt"/>
              <a:buAutoNum type="alphaLcParenR"/>
              <a:defRPr/>
            </a:pPr>
            <a:r>
              <a:rPr lang="en-US" sz="2500" dirty="0" smtClean="0"/>
              <a:t>Expected </a:t>
            </a:r>
            <a:r>
              <a:rPr lang="en-US" sz="2500" b="1" dirty="0" smtClean="0"/>
              <a:t>AMS rollout </a:t>
            </a:r>
            <a:r>
              <a:rPr lang="en-US" sz="2500" dirty="0" smtClean="0"/>
              <a:t>of 6.5 million units </a:t>
            </a:r>
          </a:p>
          <a:p>
            <a:pPr lvl="2" indent="-457200" eaLnBrk="1" fontAlgn="auto" hangingPunct="1">
              <a:spcAft>
                <a:spcPts val="0"/>
              </a:spcAft>
              <a:buFont typeface="+mj-lt"/>
              <a:buAutoNum type="alphaLcParenR"/>
              <a:defRPr/>
            </a:pPr>
            <a:r>
              <a:rPr lang="en-US" sz="2500" dirty="0" smtClean="0"/>
              <a:t>A smart grid </a:t>
            </a:r>
            <a:r>
              <a:rPr lang="en-US" sz="2500" b="1" dirty="0" smtClean="0"/>
              <a:t>future community</a:t>
            </a:r>
            <a:r>
              <a:rPr lang="en-US" sz="2500" dirty="0" smtClean="0"/>
              <a:t> with residential solar, smart appliances, home energy monitoring, and electric vehicles</a:t>
            </a:r>
          </a:p>
          <a:p>
            <a:pPr lvl="2" indent="-457200" eaLnBrk="1" fontAlgn="auto" hangingPunct="1">
              <a:spcAft>
                <a:spcPts val="0"/>
              </a:spcAft>
              <a:buFont typeface="+mj-lt"/>
              <a:buAutoNum type="alphaLcParenR"/>
              <a:defRPr/>
            </a:pPr>
            <a:r>
              <a:rPr lang="en-US" sz="2500" dirty="0" smtClean="0"/>
              <a:t>Smart Meter Texas Portal (</a:t>
            </a:r>
            <a:r>
              <a:rPr lang="en-US" sz="2500" b="1" dirty="0" smtClean="0"/>
              <a:t>SMT</a:t>
            </a:r>
            <a:r>
              <a:rPr lang="en-US" sz="2500" dirty="0" smtClean="0"/>
              <a:t>) </a:t>
            </a:r>
          </a:p>
          <a:p>
            <a:pPr lvl="2" indent="-457200" eaLnBrk="1" fontAlgn="auto" hangingPunct="1">
              <a:spcAft>
                <a:spcPts val="0"/>
              </a:spcAft>
              <a:buFont typeface="+mj-lt"/>
              <a:buAutoNum type="alphaLcParenR"/>
              <a:defRPr/>
            </a:pPr>
            <a:r>
              <a:rPr lang="en-US" sz="2500" b="1" dirty="0" smtClean="0"/>
              <a:t>Wind Farm </a:t>
            </a:r>
            <a:r>
              <a:rPr lang="en-US" sz="2500" dirty="0" smtClean="0"/>
              <a:t>at Reese Technology Center</a:t>
            </a:r>
          </a:p>
          <a:p>
            <a:pPr marL="457200" indent="-457200" eaLnBrk="1" fontAlgn="auto" hangingPunct="1">
              <a:spcAft>
                <a:spcPts val="0"/>
              </a:spcAft>
              <a:buFont typeface="Wingdings" pitchFamily="2" charset="2"/>
              <a:buChar char="Ø"/>
              <a:defRPr/>
            </a:pPr>
            <a:r>
              <a:rPr lang="en-US" sz="2600" b="1" i="1" dirty="0" smtClean="0">
                <a:solidFill>
                  <a:srgbClr val="FF0000"/>
                </a:solidFill>
              </a:rPr>
              <a:t>Technology Solutions for Wind Integration in ERCOT</a:t>
            </a:r>
          </a:p>
          <a:p>
            <a:pPr marL="1146175" lvl="4" indent="-463550" eaLnBrk="1" fontAlgn="auto" hangingPunct="1">
              <a:spcAft>
                <a:spcPts val="0"/>
              </a:spcAft>
              <a:buFont typeface="Arial" pitchFamily="34" charset="0"/>
              <a:buAutoNum type="alphaLcParenR"/>
              <a:defRPr/>
            </a:pPr>
            <a:r>
              <a:rPr lang="en-US" sz="2500" dirty="0" smtClean="0">
                <a:cs typeface="Arial" pitchFamily="34" charset="0"/>
              </a:rPr>
              <a:t>Award Number: DE-OE-0000194</a:t>
            </a:r>
          </a:p>
          <a:p>
            <a:pPr marL="1146175" lvl="4" indent="-463550" eaLnBrk="1" fontAlgn="auto" hangingPunct="1">
              <a:spcAft>
                <a:spcPts val="0"/>
              </a:spcAft>
              <a:buFont typeface="Arial" pitchFamily="34" charset="0"/>
              <a:buAutoNum type="alphaLcParenR"/>
              <a:defRPr/>
            </a:pPr>
            <a:r>
              <a:rPr lang="en-US" sz="2500" dirty="0" smtClean="0">
                <a:cs typeface="Arial" pitchFamily="34" charset="0"/>
              </a:rPr>
              <a:t>Value: $27 million total; $13.5 million DOE</a:t>
            </a:r>
          </a:p>
          <a:p>
            <a:pPr marL="1146175" lvl="4" indent="-463550" eaLnBrk="1" fontAlgn="auto" hangingPunct="1">
              <a:spcAft>
                <a:spcPts val="0"/>
              </a:spcAft>
              <a:buFont typeface="Arial" pitchFamily="34" charset="0"/>
              <a:buAutoNum type="alphaLcParenR"/>
              <a:defRPr/>
            </a:pPr>
            <a:r>
              <a:rPr lang="en-US" sz="2500" dirty="0" smtClean="0">
                <a:cs typeface="Arial" pitchFamily="34" charset="0"/>
              </a:rPr>
              <a:t>Original Award Date: 4 January 2010</a:t>
            </a:r>
          </a:p>
          <a:p>
            <a:pPr marL="1146175" lvl="4" indent="-463550" eaLnBrk="1" fontAlgn="auto" hangingPunct="1">
              <a:spcAft>
                <a:spcPts val="0"/>
              </a:spcAft>
              <a:buFont typeface="Arial" pitchFamily="34" charset="0"/>
              <a:buAutoNum type="alphaLcParenR"/>
              <a:defRPr/>
            </a:pPr>
            <a:r>
              <a:rPr lang="en-US" sz="2500" dirty="0" smtClean="0">
                <a:cs typeface="Arial" pitchFamily="34" charset="0"/>
              </a:rPr>
              <a:t>Term: Five-years</a:t>
            </a:r>
          </a:p>
          <a:p>
            <a:pPr eaLnBrk="1" fontAlgn="auto" hangingPunct="1">
              <a:spcAft>
                <a:spcPts val="0"/>
              </a:spcAft>
              <a:buFont typeface="Arial" pitchFamily="34" charset="0"/>
              <a:buChar char="•"/>
              <a:defRPr/>
            </a:pPr>
            <a:endParaRPr lang="en-US" dirty="0"/>
          </a:p>
        </p:txBody>
      </p:sp>
      <p:pic>
        <p:nvPicPr>
          <p:cNvPr id="4" name="Picture 3" descr="Orgin dst logo6.jpg"/>
          <p:cNvPicPr>
            <a:picLocks noChangeAspect="1"/>
          </p:cNvPicPr>
          <p:nvPr/>
        </p:nvPicPr>
        <p:blipFill>
          <a:blip r:embed="rId2" cstate="print"/>
          <a:stretch>
            <a:fillRect/>
          </a:stretch>
        </p:blipFill>
        <p:spPr>
          <a:xfrm>
            <a:off x="7696200" y="152400"/>
            <a:ext cx="1000125" cy="87668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4800" y="838200"/>
            <a:ext cx="8458200" cy="1066800"/>
          </a:xfrm>
          <a:prstGeom prst="rect">
            <a:avLst/>
          </a:prstGeom>
        </p:spPr>
        <p:txBody>
          <a:bodyPr anchor="ctr">
            <a:normAutofit/>
          </a:bodyPr>
          <a:lstStyle/>
          <a:p>
            <a:pPr fontAlgn="auto">
              <a:spcAft>
                <a:spcPts val="0"/>
              </a:spcAft>
              <a:defRPr/>
            </a:pPr>
            <a:r>
              <a:rPr lang="en-US" sz="2800" b="1" dirty="0" smtClean="0">
                <a:solidFill>
                  <a:schemeClr val="tx2">
                    <a:lumMod val="75000"/>
                  </a:schemeClr>
                </a:solidFill>
                <a:latin typeface="+mj-lt"/>
                <a:ea typeface="+mj-ea"/>
                <a:cs typeface="+mj-cs"/>
              </a:rPr>
              <a:t>Context: Continuing </a:t>
            </a:r>
            <a:r>
              <a:rPr lang="en-US" sz="2800" b="1" dirty="0">
                <a:solidFill>
                  <a:schemeClr val="tx2">
                    <a:lumMod val="75000"/>
                  </a:schemeClr>
                </a:solidFill>
                <a:latin typeface="+mj-lt"/>
                <a:ea typeface="+mj-ea"/>
                <a:cs typeface="+mj-cs"/>
              </a:rPr>
              <a:t>Investment in Wind Generation</a:t>
            </a:r>
            <a:endParaRPr lang="en-US" sz="2800" dirty="0">
              <a:solidFill>
                <a:schemeClr val="tx2">
                  <a:lumMod val="75000"/>
                </a:schemeClr>
              </a:solidFill>
              <a:latin typeface="+mj-lt"/>
              <a:ea typeface="+mj-ea"/>
              <a:cs typeface="+mj-cs"/>
            </a:endParaRPr>
          </a:p>
        </p:txBody>
      </p:sp>
      <p:sp>
        <p:nvSpPr>
          <p:cNvPr id="7172" name="TextBox 6"/>
          <p:cNvSpPr txBox="1">
            <a:spLocks noChangeArrowheads="1"/>
          </p:cNvSpPr>
          <p:nvPr/>
        </p:nvSpPr>
        <p:spPr bwMode="auto">
          <a:xfrm>
            <a:off x="3276600" y="1524000"/>
            <a:ext cx="2895600" cy="369888"/>
          </a:xfrm>
          <a:prstGeom prst="rect">
            <a:avLst/>
          </a:prstGeom>
          <a:noFill/>
          <a:ln w="9525">
            <a:noFill/>
            <a:miter lim="800000"/>
            <a:headEnd/>
            <a:tailEnd/>
          </a:ln>
        </p:spPr>
        <p:txBody>
          <a:bodyPr>
            <a:spAutoFit/>
          </a:bodyPr>
          <a:lstStyle/>
          <a:p>
            <a:pPr algn="ctr"/>
            <a:r>
              <a:rPr lang="en-US" b="1">
                <a:solidFill>
                  <a:schemeClr val="tx2"/>
                </a:solidFill>
              </a:rPr>
              <a:t>ERCOT Wind Capacity</a:t>
            </a:r>
          </a:p>
        </p:txBody>
      </p:sp>
      <p:pic>
        <p:nvPicPr>
          <p:cNvPr id="5" name="Picture 4" descr="Orgin dst logo6.jpg"/>
          <p:cNvPicPr>
            <a:picLocks noChangeAspect="1"/>
          </p:cNvPicPr>
          <p:nvPr/>
        </p:nvPicPr>
        <p:blipFill>
          <a:blip r:embed="rId3" cstate="print"/>
          <a:stretch>
            <a:fillRect/>
          </a:stretch>
        </p:blipFill>
        <p:spPr>
          <a:xfrm>
            <a:off x="7696200" y="152400"/>
            <a:ext cx="1000125" cy="876682"/>
          </a:xfrm>
          <a:prstGeom prst="rect">
            <a:avLst/>
          </a:prstGeom>
        </p:spPr>
      </p:pic>
      <p:pic>
        <p:nvPicPr>
          <p:cNvPr id="7" name="Picture 6" descr="ERCOT Wind Installations 2014"/>
          <p:cNvPicPr/>
          <p:nvPr/>
        </p:nvPicPr>
        <p:blipFill>
          <a:blip r:embed="rId4" cstate="print"/>
          <a:srcRect/>
          <a:stretch>
            <a:fillRect/>
          </a:stretch>
        </p:blipFill>
        <p:spPr bwMode="auto">
          <a:xfrm>
            <a:off x="1447800" y="1828800"/>
            <a:ext cx="5939085" cy="430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457200" y="685800"/>
            <a:ext cx="8229600" cy="1143000"/>
          </a:xfrm>
        </p:spPr>
        <p:txBody>
          <a:bodyPr rtlCol="0">
            <a:normAutofit/>
          </a:bodyPr>
          <a:lstStyle/>
          <a:p>
            <a:pPr algn="l">
              <a:defRPr/>
            </a:pPr>
            <a:r>
              <a:rPr lang="en-US" sz="2800" b="1" dirty="0" smtClean="0">
                <a:solidFill>
                  <a:schemeClr val="tx2">
                    <a:lumMod val="75000"/>
                  </a:schemeClr>
                </a:solidFill>
              </a:rPr>
              <a:t>Context:  Continuing Investment in Wind Capacity</a:t>
            </a:r>
            <a:endParaRPr lang="en-US" sz="2800" dirty="0">
              <a:solidFill>
                <a:schemeClr val="tx2">
                  <a:lumMod val="75000"/>
                </a:schemeClr>
              </a:solidFill>
            </a:endParaRPr>
          </a:p>
        </p:txBody>
      </p:sp>
      <p:pic>
        <p:nvPicPr>
          <p:cNvPr id="8195" name="Content Placeholder 3" descr="cid:image003.png@01CE4B3C.03A132E0"/>
          <p:cNvPicPr>
            <a:picLocks noGrp="1"/>
          </p:cNvPicPr>
          <p:nvPr>
            <p:ph idx="1"/>
          </p:nvPr>
        </p:nvPicPr>
        <p:blipFill>
          <a:blip r:embed="rId2" r:link="rId3" cstate="print"/>
          <a:stretch>
            <a:fillRect/>
          </a:stretch>
        </p:blipFill>
        <p:spPr>
          <a:xfrm>
            <a:off x="1615940" y="1600200"/>
            <a:ext cx="5912120" cy="4525963"/>
          </a:xfrm>
        </p:spPr>
      </p:pic>
      <p:sp>
        <p:nvSpPr>
          <p:cNvPr id="8197" name="TextBox 6"/>
          <p:cNvSpPr txBox="1">
            <a:spLocks noChangeArrowheads="1"/>
          </p:cNvSpPr>
          <p:nvPr/>
        </p:nvSpPr>
        <p:spPr bwMode="auto">
          <a:xfrm>
            <a:off x="2438400" y="1371600"/>
            <a:ext cx="4495800" cy="369332"/>
          </a:xfrm>
          <a:prstGeom prst="rect">
            <a:avLst/>
          </a:prstGeom>
          <a:noFill/>
          <a:ln w="9525">
            <a:noFill/>
            <a:miter lim="800000"/>
            <a:headEnd/>
            <a:tailEnd/>
          </a:ln>
        </p:spPr>
        <p:txBody>
          <a:bodyPr wrap="square">
            <a:spAutoFit/>
          </a:bodyPr>
          <a:lstStyle/>
          <a:p>
            <a:pPr algn="ctr"/>
            <a:r>
              <a:rPr lang="en-US" b="1" dirty="0" smtClean="0">
                <a:solidFill>
                  <a:schemeClr val="tx2"/>
                </a:solidFill>
              </a:rPr>
              <a:t>Completed ERCOT </a:t>
            </a:r>
            <a:r>
              <a:rPr lang="en-US" b="1" dirty="0">
                <a:solidFill>
                  <a:schemeClr val="tx2"/>
                </a:solidFill>
              </a:rPr>
              <a:t>CREZ Build-Out</a:t>
            </a:r>
          </a:p>
        </p:txBody>
      </p:sp>
      <p:pic>
        <p:nvPicPr>
          <p:cNvPr id="5" name="Picture 4" descr="Orgin dst logo6.jpg"/>
          <p:cNvPicPr>
            <a:picLocks noChangeAspect="1"/>
          </p:cNvPicPr>
          <p:nvPr/>
        </p:nvPicPr>
        <p:blipFill>
          <a:blip r:embed="rId4" cstate="print"/>
          <a:stretch>
            <a:fillRect/>
          </a:stretch>
        </p:blipFill>
        <p:spPr>
          <a:xfrm>
            <a:off x="7696200" y="152400"/>
            <a:ext cx="1000125" cy="87668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normAutofit fontScale="90000"/>
          </a:bodyPr>
          <a:lstStyle/>
          <a:p>
            <a:pPr algn="l">
              <a:defRPr/>
            </a:pPr>
            <a:r>
              <a:rPr lang="en-US" b="1" dirty="0" smtClean="0">
                <a:solidFill>
                  <a:schemeClr val="tx2">
                    <a:lumMod val="75000"/>
                  </a:schemeClr>
                </a:solidFill>
              </a:rPr>
              <a:t/>
            </a:r>
            <a:br>
              <a:rPr lang="en-US" b="1" dirty="0" smtClean="0">
                <a:solidFill>
                  <a:schemeClr val="tx2">
                    <a:lumMod val="75000"/>
                  </a:schemeClr>
                </a:solidFill>
              </a:rPr>
            </a:br>
            <a:r>
              <a:rPr lang="en-US" sz="2800" b="1" dirty="0" smtClean="0">
                <a:solidFill>
                  <a:schemeClr val="tx2">
                    <a:lumMod val="75000"/>
                  </a:schemeClr>
                </a:solidFill>
              </a:rPr>
              <a:t>Discovery Across Texas Project: ERCOT &amp; Part of SPP</a:t>
            </a:r>
            <a:r>
              <a:rPr lang="en-US" dirty="0" smtClean="0">
                <a:solidFill>
                  <a:schemeClr val="tx2">
                    <a:lumMod val="75000"/>
                  </a:schemeClr>
                </a:solidFill>
              </a:rPr>
              <a:t/>
            </a:r>
            <a:br>
              <a:rPr lang="en-US" dirty="0" smtClean="0">
                <a:solidFill>
                  <a:schemeClr val="tx2">
                    <a:lumMod val="75000"/>
                  </a:schemeClr>
                </a:solidFill>
              </a:rPr>
            </a:br>
            <a:endParaRPr lang="en-US" dirty="0"/>
          </a:p>
        </p:txBody>
      </p:sp>
      <p:pic>
        <p:nvPicPr>
          <p:cNvPr id="6148" name="Picture 2" descr="C:\Users\mdittmer\Documents\CCET_Demonstration_Project\Phase III\TPRs\TexasElectricGrid.jpg"/>
          <p:cNvPicPr>
            <a:picLocks noGrp="1" noChangeAspect="1" noChangeArrowheads="1"/>
          </p:cNvPicPr>
          <p:nvPr>
            <p:ph idx="1"/>
          </p:nvPr>
        </p:nvPicPr>
        <p:blipFill>
          <a:blip r:embed="rId2" cstate="print"/>
          <a:stretch>
            <a:fillRect/>
          </a:stretch>
        </p:blipFill>
        <p:spPr>
          <a:xfrm>
            <a:off x="1397000" y="1685131"/>
            <a:ext cx="6350000" cy="4356100"/>
          </a:xfrm>
        </p:spPr>
      </p:pic>
      <p:pic>
        <p:nvPicPr>
          <p:cNvPr id="4" name="Picture 3" descr="Orgin dst logo6.jpg"/>
          <p:cNvPicPr>
            <a:picLocks noChangeAspect="1"/>
          </p:cNvPicPr>
          <p:nvPr/>
        </p:nvPicPr>
        <p:blipFill>
          <a:blip r:embed="rId3" cstate="print"/>
          <a:stretch>
            <a:fillRect/>
          </a:stretch>
        </p:blipFill>
        <p:spPr>
          <a:xfrm>
            <a:off x="7696200" y="152400"/>
            <a:ext cx="1000125" cy="87668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81000" y="914400"/>
            <a:ext cx="8458200" cy="1066800"/>
          </a:xfrm>
          <a:prstGeom prst="rect">
            <a:avLst/>
          </a:prstGeom>
        </p:spPr>
        <p:txBody>
          <a:bodyPr anchor="ctr">
            <a:normAutofit/>
          </a:bodyPr>
          <a:lstStyle/>
          <a:p>
            <a:pPr>
              <a:defRPr/>
            </a:pPr>
            <a:r>
              <a:rPr lang="en-US" sz="2800" b="1" dirty="0" smtClean="0">
                <a:solidFill>
                  <a:schemeClr val="tx2">
                    <a:lumMod val="75000"/>
                  </a:schemeClr>
                </a:solidFill>
              </a:rPr>
              <a:t>CCET Demonstration Project: </a:t>
            </a:r>
            <a:r>
              <a:rPr lang="en-US" sz="2800" b="1" i="1" dirty="0" smtClean="0">
                <a:solidFill>
                  <a:schemeClr val="tx2">
                    <a:lumMod val="75000"/>
                  </a:schemeClr>
                </a:solidFill>
              </a:rPr>
              <a:t>Discovery Across Texas</a:t>
            </a:r>
            <a:endParaRPr lang="en-US" sz="2800" i="1" dirty="0">
              <a:solidFill>
                <a:schemeClr val="tx2">
                  <a:lumMod val="75000"/>
                </a:schemeClr>
              </a:solidFill>
            </a:endParaRPr>
          </a:p>
        </p:txBody>
      </p:sp>
      <p:sp>
        <p:nvSpPr>
          <p:cNvPr id="6" name="Rectangle 5"/>
          <p:cNvSpPr/>
          <p:nvPr/>
        </p:nvSpPr>
        <p:spPr>
          <a:xfrm>
            <a:off x="762000" y="2590800"/>
            <a:ext cx="7848600" cy="3170099"/>
          </a:xfrm>
          <a:prstGeom prst="rect">
            <a:avLst/>
          </a:prstGeom>
        </p:spPr>
        <p:txBody>
          <a:bodyPr wrap="square">
            <a:spAutoFit/>
          </a:bodyPr>
          <a:lstStyle/>
          <a:p>
            <a:pPr marL="400050" indent="-400050">
              <a:buAutoNum type="romanUcPeriod"/>
            </a:pPr>
            <a:r>
              <a:rPr lang="en-US" sz="2000" b="1" dirty="0" smtClean="0"/>
              <a:t>Synchrophasor system with applications (ERCOT wide)</a:t>
            </a:r>
          </a:p>
          <a:p>
            <a:pPr marL="400050" indent="-400050">
              <a:buAutoNum type="romanUcPeriod"/>
            </a:pPr>
            <a:r>
              <a:rPr lang="en-US" sz="2000" b="1" dirty="0" smtClean="0"/>
              <a:t>Security fabric demonstration for </a:t>
            </a:r>
            <a:r>
              <a:rPr lang="en-US" sz="2000" b="1" dirty="0" err="1" smtClean="0"/>
              <a:t>synchrophasor</a:t>
            </a:r>
            <a:r>
              <a:rPr lang="en-US" sz="2000" b="1" dirty="0" smtClean="0"/>
              <a:t> systems (demonstrated at Lubbock/TTU/RTC)</a:t>
            </a:r>
          </a:p>
          <a:p>
            <a:pPr marL="400050" indent="-400050">
              <a:buAutoNum type="romanUcPeriod"/>
            </a:pPr>
            <a:r>
              <a:rPr lang="en-US" sz="2000" b="1" dirty="0" smtClean="0">
                <a:solidFill>
                  <a:srgbClr val="00B050"/>
                </a:solidFill>
              </a:rPr>
              <a:t>Utility-scale battery with wind farm (Lubbock/TTU/RTC)</a:t>
            </a:r>
          </a:p>
          <a:p>
            <a:pPr marL="400050" indent="-400050">
              <a:buAutoNum type="romanUcPeriod"/>
            </a:pPr>
            <a:r>
              <a:rPr lang="en-US" sz="2000" b="1" dirty="0" smtClean="0"/>
              <a:t>Pricing trials at Pecan Street (Austin)</a:t>
            </a:r>
          </a:p>
          <a:p>
            <a:pPr marL="400050" indent="-400050">
              <a:buAutoNum type="romanUcPeriod"/>
            </a:pPr>
            <a:r>
              <a:rPr lang="en-US" sz="2000" b="1" dirty="0" smtClean="0"/>
              <a:t>DLC demonstration with dual communication paths (Dallas and Houston)</a:t>
            </a:r>
          </a:p>
          <a:p>
            <a:pPr marL="400050" indent="-400050">
              <a:buAutoNum type="romanUcPeriod"/>
            </a:pPr>
            <a:r>
              <a:rPr lang="en-US" sz="2000" b="1" dirty="0" smtClean="0"/>
              <a:t>Solar community monitoring (Houston &amp; Austin)</a:t>
            </a:r>
          </a:p>
          <a:p>
            <a:pPr marL="400050" indent="-400050">
              <a:buAutoNum type="romanUcPeriod"/>
            </a:pPr>
            <a:r>
              <a:rPr lang="en-US" sz="2000" b="1" dirty="0" smtClean="0"/>
              <a:t>PEV fleet Fast Response Regulation Service demonstration (Fort Worth)</a:t>
            </a:r>
            <a:endParaRPr lang="en-US" sz="2000" b="1" dirty="0"/>
          </a:p>
        </p:txBody>
      </p:sp>
      <p:sp>
        <p:nvSpPr>
          <p:cNvPr id="7" name="TextBox 6"/>
          <p:cNvSpPr txBox="1"/>
          <p:nvPr/>
        </p:nvSpPr>
        <p:spPr>
          <a:xfrm>
            <a:off x="1905000" y="1905000"/>
            <a:ext cx="5105400" cy="523220"/>
          </a:xfrm>
          <a:prstGeom prst="rect">
            <a:avLst/>
          </a:prstGeom>
          <a:noFill/>
        </p:spPr>
        <p:txBody>
          <a:bodyPr wrap="square" rtlCol="0">
            <a:spAutoFit/>
          </a:bodyPr>
          <a:lstStyle/>
          <a:p>
            <a:pPr algn="ctr"/>
            <a:r>
              <a:rPr lang="en-US" sz="2800" b="1" u="sng" dirty="0" smtClean="0"/>
              <a:t>Seven Project Components:</a:t>
            </a:r>
          </a:p>
        </p:txBody>
      </p:sp>
      <p:pic>
        <p:nvPicPr>
          <p:cNvPr id="5" name="Picture 4" descr="Orgin dst logo6.jpg"/>
          <p:cNvPicPr>
            <a:picLocks noChangeAspect="1"/>
          </p:cNvPicPr>
          <p:nvPr/>
        </p:nvPicPr>
        <p:blipFill>
          <a:blip r:embed="rId2" cstate="print"/>
          <a:stretch>
            <a:fillRect/>
          </a:stretch>
        </p:blipFill>
        <p:spPr>
          <a:xfrm>
            <a:off x="7696200" y="152400"/>
            <a:ext cx="1000125" cy="87668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scoveryAcrossTexa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5387</TotalTime>
  <Words>1334</Words>
  <Application>Microsoft Office PowerPoint</Application>
  <PresentationFormat>On-screen Show (4:3)</PresentationFormat>
  <Paragraphs>233</Paragraphs>
  <Slides>33</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DiscoveryAcrossTexasTemplate</vt:lpstr>
      <vt:lpstr>Worksheet</vt:lpstr>
      <vt:lpstr>Technology Solutions for Wind Integration in ERCOT  CCET Smart Grid Demonstration Project: Discovery Across Texas Battery Energy Storage System Milton Holloway, Ph.D. CCET President &amp; COO ERCOT ETWG Meeting Austin, Texas April 9, 2015 </vt:lpstr>
      <vt:lpstr>Discovery Across Texas: Technology Solutions for Wind Integration in ERCOT</vt:lpstr>
      <vt:lpstr>Slide 3</vt:lpstr>
      <vt:lpstr>Discovery Across Texas: Technology Solutions for Wind Integration in ERCOT ($27M Project) 2010-2014</vt:lpstr>
      <vt:lpstr> CCET Demonstration Project:  Discovery Across Texas </vt:lpstr>
      <vt:lpstr>Slide 6</vt:lpstr>
      <vt:lpstr>Context:  Continuing Investment in Wind Capacity</vt:lpstr>
      <vt:lpstr> Discovery Across Texas Project: ERCOT &amp; Part of SPP </vt:lpstr>
      <vt:lpstr>Slide 9</vt:lpstr>
      <vt:lpstr>Slide 10</vt:lpstr>
      <vt:lpstr>Battery on Location</vt:lpstr>
      <vt:lpstr>Slide 12</vt:lpstr>
      <vt:lpstr>Overview of BESS Grid Tie</vt:lpstr>
      <vt:lpstr>Battery Selection &amp; Integration</vt:lpstr>
      <vt:lpstr> Battery Specifications</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Summary</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TITLE</dc:title>
  <dc:creator>Reviewer</dc:creator>
  <cp:lastModifiedBy>Milton Holloway</cp:lastModifiedBy>
  <cp:revision>408</cp:revision>
  <dcterms:created xsi:type="dcterms:W3CDTF">2013-05-08T17:39:04Z</dcterms:created>
  <dcterms:modified xsi:type="dcterms:W3CDTF">2015-04-06T15:11:51Z</dcterms:modified>
</cp:coreProperties>
</file>