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89" r:id="rId4"/>
    <p:sldMasterId id="2147493467" r:id="rId5"/>
  </p:sldMasterIdLst>
  <p:notesMasterIdLst>
    <p:notesMasterId r:id="rId16"/>
  </p:notesMasterIdLst>
  <p:handoutMasterIdLst>
    <p:handoutMasterId r:id="rId17"/>
  </p:handoutMasterIdLst>
  <p:sldIdLst>
    <p:sldId id="260" r:id="rId6"/>
    <p:sldId id="261" r:id="rId7"/>
    <p:sldId id="262" r:id="rId8"/>
    <p:sldId id="268" r:id="rId9"/>
    <p:sldId id="263" r:id="rId10"/>
    <p:sldId id="264" r:id="rId11"/>
    <p:sldId id="265" r:id="rId12"/>
    <p:sldId id="266" r:id="rId13"/>
    <p:sldId id="269" r:id="rId14"/>
    <p:sldId id="267" r:id="rId15"/>
  </p:sldIdLst>
  <p:sldSz cx="9144000" cy="6858000" type="screen4x3"/>
  <p:notesSz cx="7010400"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386"/>
    <a:srgbClr val="55BAB7"/>
    <a:srgbClr val="00385E"/>
    <a:srgbClr val="C4E3E1"/>
    <a:srgbClr val="C0D1E2"/>
    <a:srgbClr val="008373"/>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84" autoAdjust="0"/>
    <p:restoredTop sz="94595" autoAdjust="0"/>
  </p:normalViewPr>
  <p:slideViewPr>
    <p:cSldViewPr snapToGrid="0" snapToObjects="1">
      <p:cViewPr>
        <p:scale>
          <a:sx n="100" d="100"/>
          <a:sy n="100" d="100"/>
        </p:scale>
        <p:origin x="-1944" y="-660"/>
      </p:cViewPr>
      <p:guideLst>
        <p:guide orient="horz" pos="4032"/>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49" d="100"/>
        <a:sy n="149" d="100"/>
      </p:scale>
      <p:origin x="0" y="0"/>
    </p:cViewPr>
  </p:sorterViewPr>
  <p:notesViewPr>
    <p:cSldViewPr snapToGrid="0" snapToObjects="1" showGuides="1">
      <p:cViewPr varScale="1">
        <p:scale>
          <a:sx n="78" d="100"/>
          <a:sy n="78" d="100"/>
        </p:scale>
        <p:origin x="-2034" y="-102"/>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9DDFF0-867B-4036-BC30-05A81E386998}" type="doc">
      <dgm:prSet loTypeId="urn:microsoft.com/office/officeart/2005/8/layout/hProcess3" loCatId="process" qsTypeId="urn:microsoft.com/office/officeart/2005/8/quickstyle/simple1" qsCatId="simple" csTypeId="urn:microsoft.com/office/officeart/2005/8/colors/accent1_2" csCatId="accent1" phldr="1"/>
      <dgm:spPr/>
    </dgm:pt>
    <dgm:pt modelId="{1ED59CDA-CC67-432D-BC93-57C69D8909B5}" type="pres">
      <dgm:prSet presAssocID="{AB9DDFF0-867B-4036-BC30-05A81E386998}" presName="Name0" presStyleCnt="0">
        <dgm:presLayoutVars>
          <dgm:dir/>
          <dgm:animLvl val="lvl"/>
          <dgm:resizeHandles val="exact"/>
        </dgm:presLayoutVars>
      </dgm:prSet>
      <dgm:spPr/>
    </dgm:pt>
    <dgm:pt modelId="{34A7A02F-32AB-481B-A5DA-3E95DE159546}" type="pres">
      <dgm:prSet presAssocID="{AB9DDFF0-867B-4036-BC30-05A81E386998}" presName="dummy" presStyleCnt="0"/>
      <dgm:spPr/>
    </dgm:pt>
    <dgm:pt modelId="{66F2A25D-6E60-4124-9A8F-58C775FC5938}" type="pres">
      <dgm:prSet presAssocID="{AB9DDFF0-867B-4036-BC30-05A81E386998}" presName="linH" presStyleCnt="0"/>
      <dgm:spPr/>
    </dgm:pt>
    <dgm:pt modelId="{C1D1D484-FC8E-4767-9ACC-E9B5F530F80A}" type="pres">
      <dgm:prSet presAssocID="{AB9DDFF0-867B-4036-BC30-05A81E386998}" presName="padding1" presStyleCnt="0"/>
      <dgm:spPr/>
    </dgm:pt>
    <dgm:pt modelId="{46FA7BF0-1319-49BC-B8B7-3D1DDC8AC85B}" type="pres">
      <dgm:prSet presAssocID="{AB9DDFF0-867B-4036-BC30-05A81E386998}" presName="padding2" presStyleCnt="0"/>
      <dgm:spPr/>
    </dgm:pt>
    <dgm:pt modelId="{EDF717FC-E4E5-4009-A128-97551D546E68}" type="pres">
      <dgm:prSet presAssocID="{AB9DDFF0-867B-4036-BC30-05A81E386998}" presName="negArrow" presStyleCnt="0"/>
      <dgm:spPr/>
    </dgm:pt>
    <dgm:pt modelId="{27CBCB72-6B49-4CD0-90CF-CBBFB38F2A56}" type="pres">
      <dgm:prSet presAssocID="{AB9DDFF0-867B-4036-BC30-05A81E386998}" presName="backgroundArrow" presStyleLbl="node1" presStyleIdx="0" presStyleCnt="1" custAng="9177389" custScaleX="53207" custScaleY="49587" custLinFactNeighborX="-3500" custLinFactNeighborY="14375"/>
      <dgm:spPr/>
    </dgm:pt>
  </dgm:ptLst>
  <dgm:cxnLst>
    <dgm:cxn modelId="{7D149B87-9405-449C-B364-537FDB02E863}" type="presOf" srcId="{AB9DDFF0-867B-4036-BC30-05A81E386998}" destId="{1ED59CDA-CC67-432D-BC93-57C69D8909B5}" srcOrd="0" destOrd="0" presId="urn:microsoft.com/office/officeart/2005/8/layout/hProcess3"/>
    <dgm:cxn modelId="{AFD7D1AA-A382-4586-AB85-79B489AC0D70}" type="presParOf" srcId="{1ED59CDA-CC67-432D-BC93-57C69D8909B5}" destId="{34A7A02F-32AB-481B-A5DA-3E95DE159546}" srcOrd="0" destOrd="0" presId="urn:microsoft.com/office/officeart/2005/8/layout/hProcess3"/>
    <dgm:cxn modelId="{E6B30324-A72A-4DFF-8F1C-F882B6BC68CD}" type="presParOf" srcId="{1ED59CDA-CC67-432D-BC93-57C69D8909B5}" destId="{66F2A25D-6E60-4124-9A8F-58C775FC5938}" srcOrd="1" destOrd="0" presId="urn:microsoft.com/office/officeart/2005/8/layout/hProcess3"/>
    <dgm:cxn modelId="{304F30D6-5BEE-4A46-A058-EB74BDE51895}" type="presParOf" srcId="{66F2A25D-6E60-4124-9A8F-58C775FC5938}" destId="{C1D1D484-FC8E-4767-9ACC-E9B5F530F80A}" srcOrd="0" destOrd="0" presId="urn:microsoft.com/office/officeart/2005/8/layout/hProcess3"/>
    <dgm:cxn modelId="{4E19359B-C227-4C2F-86BB-E4C6D98BD90A}" type="presParOf" srcId="{66F2A25D-6E60-4124-9A8F-58C775FC5938}" destId="{46FA7BF0-1319-49BC-B8B7-3D1DDC8AC85B}" srcOrd="1" destOrd="0" presId="urn:microsoft.com/office/officeart/2005/8/layout/hProcess3"/>
    <dgm:cxn modelId="{EB7344BE-99C1-4537-B86A-D0EBE4644984}" type="presParOf" srcId="{66F2A25D-6E60-4124-9A8F-58C775FC5938}" destId="{EDF717FC-E4E5-4009-A128-97551D546E68}" srcOrd="2" destOrd="0" presId="urn:microsoft.com/office/officeart/2005/8/layout/hProcess3"/>
    <dgm:cxn modelId="{2B9174A5-6C2D-4F9B-BA2B-AB89356323F0}" type="presParOf" srcId="{66F2A25D-6E60-4124-9A8F-58C775FC5938}" destId="{27CBCB72-6B49-4CD0-90CF-CBBFB38F2A56}" srcOrd="3" destOrd="0" presId="urn:microsoft.com/office/officeart/2005/8/layout/h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CBCB72-6B49-4CD0-90CF-CBBFB38F2A56}">
      <dsp:nvSpPr>
        <dsp:cNvPr id="0" name=""/>
        <dsp:cNvSpPr/>
      </dsp:nvSpPr>
      <dsp:spPr>
        <a:xfrm rot="9177389">
          <a:off x="0" y="201073"/>
          <a:ext cx="1013592" cy="251901"/>
        </a:xfrm>
        <a:prstGeom prst="right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21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9" y="0"/>
            <a:ext cx="3038475" cy="462120"/>
          </a:xfrm>
          <a:prstGeom prst="rect">
            <a:avLst/>
          </a:prstGeom>
        </p:spPr>
        <p:txBody>
          <a:bodyPr vert="horz" lIns="91440" tIns="45720" rIns="91440" bIns="45720" rtlCol="0"/>
          <a:lstStyle>
            <a:lvl1pPr algn="r">
              <a:defRPr sz="1200"/>
            </a:lvl1pPr>
          </a:lstStyle>
          <a:p>
            <a:fld id="{F69DE495-51AC-4723-A7B4-B1B58AAC8C5A}" type="datetimeFigureOut">
              <a:rPr lang="en-US" smtClean="0"/>
              <a:t>4/6/2015</a:t>
            </a:fld>
            <a:endParaRPr lang="en-US"/>
          </a:p>
        </p:txBody>
      </p:sp>
      <p:sp>
        <p:nvSpPr>
          <p:cNvPr id="4" name="Footer Placeholder 3"/>
          <p:cNvSpPr>
            <a:spLocks noGrp="1"/>
          </p:cNvSpPr>
          <p:nvPr>
            <p:ph type="ftr" sz="quarter" idx="2"/>
          </p:nvPr>
        </p:nvSpPr>
        <p:spPr>
          <a:xfrm>
            <a:off x="1" y="8772378"/>
            <a:ext cx="3038475" cy="4621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9" y="8772378"/>
            <a:ext cx="3038475" cy="462120"/>
          </a:xfrm>
          <a:prstGeom prst="rect">
            <a:avLst/>
          </a:prstGeom>
        </p:spPr>
        <p:txBody>
          <a:bodyPr vert="horz" lIns="91440" tIns="45720" rIns="91440" bIns="45720" rtlCol="0" anchor="b"/>
          <a:lstStyle>
            <a:lvl1pPr algn="r">
              <a:defRPr sz="1200"/>
            </a:lvl1pPr>
          </a:lstStyle>
          <a:p>
            <a:fld id="{F80D1E90-E9C6-42A2-8EB7-24DAC221AC2D}" type="slidenum">
              <a:rPr lang="en-US" smtClean="0"/>
              <a:t>‹#›</a:t>
            </a:fld>
            <a:endParaRPr lang="en-US"/>
          </a:p>
        </p:txBody>
      </p:sp>
    </p:spTree>
    <p:extLst>
      <p:ext uri="{BB962C8B-B14F-4D97-AF65-F5344CB8AC3E}">
        <p14:creationId xmlns:p14="http://schemas.microsoft.com/office/powerpoint/2010/main" val="708787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21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9" y="0"/>
            <a:ext cx="3038475" cy="462120"/>
          </a:xfrm>
          <a:prstGeom prst="rect">
            <a:avLst/>
          </a:prstGeom>
        </p:spPr>
        <p:txBody>
          <a:bodyPr vert="horz" lIns="91440" tIns="45720" rIns="91440" bIns="45720" rtlCol="0"/>
          <a:lstStyle>
            <a:lvl1pPr algn="r">
              <a:defRPr sz="1200"/>
            </a:lvl1pPr>
          </a:lstStyle>
          <a:p>
            <a:fld id="{D1DF52B9-7E6C-4146-83FC-76B5AB271E46}" type="datetimeFigureOut">
              <a:rPr lang="en-US" smtClean="0"/>
              <a:t>4/6/2015</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387767"/>
            <a:ext cx="5607050" cy="415591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772378"/>
            <a:ext cx="3038475" cy="4621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9" y="8772378"/>
            <a:ext cx="3038475" cy="462120"/>
          </a:xfrm>
          <a:prstGeom prst="rect">
            <a:avLst/>
          </a:prstGeom>
        </p:spPr>
        <p:txBody>
          <a:bodyPr vert="horz" lIns="91440" tIns="45720" rIns="91440" bIns="45720" rtlCol="0" anchor="b"/>
          <a:lstStyle>
            <a:lvl1pPr algn="r">
              <a:defRPr sz="1200"/>
            </a:lvl1pPr>
          </a:lstStyle>
          <a:p>
            <a:fld id="{E41B3D22-F502-4A52-A06E-717BD3D70E2C}" type="slidenum">
              <a:rPr lang="en-US" smtClean="0"/>
              <a:t>‹#›</a:t>
            </a:fld>
            <a:endParaRPr lang="en-US"/>
          </a:p>
        </p:txBody>
      </p:sp>
    </p:spTree>
    <p:extLst>
      <p:ext uri="{BB962C8B-B14F-4D97-AF65-F5344CB8AC3E}">
        <p14:creationId xmlns:p14="http://schemas.microsoft.com/office/powerpoint/2010/main" val="92213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41B3D22-F502-4A52-A06E-717BD3D70E2C}" type="slidenum">
              <a:rPr lang="en-US" smtClean="0"/>
              <a:t>1</a:t>
            </a:fld>
            <a:endParaRPr lang="en-US"/>
          </a:p>
        </p:txBody>
      </p:sp>
    </p:spTree>
    <p:extLst>
      <p:ext uri="{BB962C8B-B14F-4D97-AF65-F5344CB8AC3E}">
        <p14:creationId xmlns:p14="http://schemas.microsoft.com/office/powerpoint/2010/main" val="87065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664" y="828675"/>
            <a:ext cx="8229600" cy="511651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8" name="Straight Connector 7"/>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Tree>
    <p:extLst>
      <p:ext uri="{BB962C8B-B14F-4D97-AF65-F5344CB8AC3E}">
        <p14:creationId xmlns:p14="http://schemas.microsoft.com/office/powerpoint/2010/main" val="428210100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cxnSp>
        <p:nvCxnSpPr>
          <p:cNvPr id="7" name="Straight Connector 6"/>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userDrawn="1"/>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3"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08471299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347697122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71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62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9" name="Straight Connector 8"/>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3" name="Title Placeholder 1"/>
          <p:cNvSpPr>
            <a:spLocks noGrp="1"/>
          </p:cNvSpPr>
          <p:nvPr>
            <p:ph type="title"/>
          </p:nvPr>
        </p:nvSpPr>
        <p:spPr>
          <a:xfrm>
            <a:off x="371475"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6"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47396330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9664" y="9255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379664" y="1565275"/>
            <a:ext cx="4040188"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9255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565275"/>
            <a:ext cx="4041775"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1" name="Straight Connector 10"/>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5"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8" name="Footer Placeholder 4"/>
          <p:cNvSpPr>
            <a:spLocks noGrp="1"/>
          </p:cNvSpPr>
          <p:nvPr>
            <p:ph type="ftr" sz="quarter" idx="10"/>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06522411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cxnSp>
        <p:nvCxnSpPr>
          <p:cNvPr id="7" name="Straight Connector 6"/>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userDrawn="1"/>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3"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375278743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429254022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71474"/>
            <a:ext cx="3008313" cy="8921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371474"/>
            <a:ext cx="5111750" cy="558323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26365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Tree>
    <p:extLst>
      <p:ext uri="{BB962C8B-B14F-4D97-AF65-F5344CB8AC3E}">
        <p14:creationId xmlns:p14="http://schemas.microsoft.com/office/powerpoint/2010/main" val="191084443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Cover Page">
    <p:spTree>
      <p:nvGrpSpPr>
        <p:cNvPr id="1" name=""/>
        <p:cNvGrpSpPr/>
        <p:nvPr/>
      </p:nvGrpSpPr>
      <p:grpSpPr>
        <a:xfrm>
          <a:off x="0" y="0"/>
          <a:ext cx="0" cy="0"/>
          <a:chOff x="0" y="0"/>
          <a:chExt cx="0" cy="0"/>
        </a:xfrm>
      </p:grpSpPr>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12663116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Cover Page">
    <p:spTree>
      <p:nvGrpSpPr>
        <p:cNvPr id="1" name=""/>
        <p:cNvGrpSpPr/>
        <p:nvPr/>
      </p:nvGrpSpPr>
      <p:grpSpPr>
        <a:xfrm>
          <a:off x="0" y="0"/>
          <a:ext cx="0" cy="0"/>
          <a:chOff x="0" y="0"/>
          <a:chExt cx="0" cy="0"/>
        </a:xfrm>
      </p:grpSpPr>
      <p:sp>
        <p:nvSpPr>
          <p:cNvPr id="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5"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47334803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2"/>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33337" y="-138112"/>
            <a:ext cx="9210675" cy="7134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9" name="Picture 8" descr="ERCOT cmyk-01.png"/>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247650" y="6024691"/>
            <a:ext cx="817615" cy="346452"/>
          </a:xfrm>
          <a:prstGeom prst="rect">
            <a:avLst/>
          </a:prstGeom>
        </p:spPr>
      </p:pic>
    </p:spTree>
    <p:extLst>
      <p:ext uri="{BB962C8B-B14F-4D97-AF65-F5344CB8AC3E}">
        <p14:creationId xmlns:p14="http://schemas.microsoft.com/office/powerpoint/2010/main" val="4158016387"/>
      </p:ext>
    </p:extLst>
  </p:cSld>
  <p:clrMap bg1="lt1" tx1="dk1" bg2="lt2" tx2="dk2" accent1="accent1" accent2="accent2" accent3="accent3" accent4="accent4" accent5="accent5" accent6="accent6" hlink="hlink" folHlink="folHlink"/>
  <p:sldLayoutIdLst>
    <p:sldLayoutId id="2147493490" r:id="rId1"/>
    <p:sldLayoutId id="2147493491" r:id="rId2"/>
    <p:sldLayoutId id="2147493492" r:id="rId3"/>
    <p:sldLayoutId id="2147493493" r:id="rId4"/>
    <p:sldLayoutId id="2147493494" r:id="rId5"/>
    <p:sldLayoutId id="2147493495" r:id="rId6"/>
    <p:sldLayoutId id="2147493496" r:id="rId7"/>
  </p:sldLayoutIdLst>
  <p:timing>
    <p:tnLst>
      <p:par>
        <p:cTn id="1" dur="indefinite" restart="never" nodeType="tmRoot"/>
      </p:par>
    </p:tnLst>
  </p:timing>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2"/>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33337" y="-138112"/>
            <a:ext cx="9210675" cy="7134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Date Placeholder 3"/>
          <p:cNvSpPr>
            <a:spLocks noGrp="1"/>
          </p:cNvSpPr>
          <p:nvPr>
            <p:ph type="dt" sz="half" idx="2"/>
          </p:nvPr>
        </p:nvSpPr>
        <p:spPr>
          <a:xfrm>
            <a:off x="457200" y="5975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5975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
        <p:nvSpPr>
          <p:cNvPr id="6" name="Slide Number Placeholder 5"/>
          <p:cNvSpPr>
            <a:spLocks noGrp="1"/>
          </p:cNvSpPr>
          <p:nvPr>
            <p:ph type="sldNum" sz="quarter" idx="4"/>
          </p:nvPr>
        </p:nvSpPr>
        <p:spPr>
          <a:xfrm>
            <a:off x="6553200" y="5975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E1B48D-6708-5141-8A45-C2E8F9E83312}" type="slidenum">
              <a:rPr lang="en-US" smtClean="0"/>
              <a:t>‹#›</a:t>
            </a:fld>
            <a:endParaRPr lang="en-US" dirty="0"/>
          </a:p>
        </p:txBody>
      </p:sp>
    </p:spTree>
    <p:extLst>
      <p:ext uri="{BB962C8B-B14F-4D97-AF65-F5344CB8AC3E}">
        <p14:creationId xmlns:p14="http://schemas.microsoft.com/office/powerpoint/2010/main" val="3663339703"/>
      </p:ext>
    </p:extLst>
  </p:cSld>
  <p:clrMap bg1="lt1" tx1="dk1" bg2="lt2" tx2="dk2" accent1="accent1" accent2="accent2" accent3="accent3" accent4="accent4" accent5="accent5" accent6="accent6" hlink="hlink" folHlink="folHlink"/>
  <p:sldLayoutIdLst>
    <p:sldLayoutId id="2147493474" r:id="rId1"/>
    <p:sldLayoutId id="2147493475" r:id="rId2"/>
    <p:sldLayoutId id="2147493476" r:id="rId3"/>
  </p:sldLayoutIdLst>
  <p:timing>
    <p:tnLst>
      <p:par>
        <p:cTn id="1" dur="indefinite" restart="never" nodeType="tmRoot"/>
      </p:par>
    </p:tnLst>
  </p:timing>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603250" y="1498064"/>
            <a:ext cx="7727950" cy="3861872"/>
            <a:chOff x="603250" y="546100"/>
            <a:chExt cx="7727950" cy="3861872"/>
          </a:xfrm>
        </p:grpSpPr>
        <p:pic>
          <p:nvPicPr>
            <p:cNvPr id="9" name="Picture 8" descr="ERCOT cmyk-0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3250" y="546100"/>
              <a:ext cx="2457704" cy="1041400"/>
            </a:xfrm>
            <a:prstGeom prst="rect">
              <a:avLst/>
            </a:prstGeom>
          </p:spPr>
        </p:pic>
        <p:sp>
          <p:nvSpPr>
            <p:cNvPr id="10" name="TextBox 9"/>
            <p:cNvSpPr txBox="1"/>
            <p:nvPr/>
          </p:nvSpPr>
          <p:spPr>
            <a:xfrm>
              <a:off x="787400" y="2130425"/>
              <a:ext cx="7543800" cy="2277547"/>
            </a:xfrm>
            <a:prstGeom prst="rect">
              <a:avLst/>
            </a:prstGeom>
            <a:noFill/>
          </p:spPr>
          <p:txBody>
            <a:bodyPr wrap="square" rtlCol="0">
              <a:spAutoFit/>
            </a:bodyPr>
            <a:lstStyle/>
            <a:p>
              <a:r>
                <a:rPr lang="en-US" sz="3200" b="1" dirty="0" smtClean="0"/>
                <a:t>ERCOT Retail Market IT Update</a:t>
              </a:r>
              <a:endParaRPr lang="en-US" sz="3200" b="1" dirty="0" smtClean="0"/>
            </a:p>
            <a:p>
              <a:endParaRPr lang="en-US" b="1" dirty="0" smtClean="0"/>
            </a:p>
            <a:p>
              <a:r>
                <a:rPr lang="en-US" sz="2000" i="1" dirty="0" smtClean="0"/>
                <a:t>Aaron Smallwood</a:t>
              </a:r>
              <a:endParaRPr lang="en-US" sz="2000" i="1" dirty="0" smtClean="0"/>
            </a:p>
            <a:p>
              <a:r>
                <a:rPr lang="en-US" dirty="0" smtClean="0"/>
                <a:t>Director, IT Operations</a:t>
              </a:r>
              <a:endParaRPr lang="en-US" dirty="0" smtClean="0"/>
            </a:p>
            <a:p>
              <a:r>
                <a:rPr lang="en-US" dirty="0" smtClean="0"/>
                <a:t> </a:t>
              </a:r>
            </a:p>
            <a:p>
              <a:r>
                <a:rPr lang="en-US" dirty="0" smtClean="0"/>
                <a:t>Retail Market Subcommittee</a:t>
              </a:r>
              <a:endParaRPr lang="en-US" dirty="0" smtClean="0"/>
            </a:p>
            <a:p>
              <a:r>
                <a:rPr lang="en-US" dirty="0" smtClean="0"/>
                <a:t>April 7</a:t>
              </a:r>
              <a:r>
                <a:rPr lang="en-US" baseline="30000" dirty="0" smtClean="0"/>
                <a:t>th</a:t>
              </a:r>
              <a:r>
                <a:rPr lang="en-US" dirty="0" smtClean="0"/>
                <a:t>, 2015</a:t>
              </a:r>
              <a:endParaRPr lang="en-US" dirty="0" smtClean="0"/>
            </a:p>
          </p:txBody>
        </p:sp>
        <p:cxnSp>
          <p:nvCxnSpPr>
            <p:cNvPr id="13" name="Straight Connector 12"/>
            <p:cNvCxnSpPr/>
            <p:nvPr/>
          </p:nvCxnSpPr>
          <p:spPr>
            <a:xfrm flipV="1">
              <a:off x="787400" y="1852613"/>
              <a:ext cx="6286500" cy="12700"/>
            </a:xfrm>
            <a:prstGeom prst="line">
              <a:avLst/>
            </a:prstGeom>
            <a:ln>
              <a:solidFill>
                <a:srgbClr val="00385E"/>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469797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379664" y="748506"/>
            <a:ext cx="8229600" cy="3166269"/>
          </a:xfrm>
        </p:spPr>
        <p:txBody>
          <a:bodyPr>
            <a:normAutofit/>
          </a:bodyPr>
          <a:lstStyle/>
          <a:p>
            <a:r>
              <a:rPr lang="en-US" sz="2000" b="1" kern="0" dirty="0" smtClean="0"/>
              <a:t>Red Flag on ERCOT.com</a:t>
            </a:r>
          </a:p>
          <a:p>
            <a:pPr lvl="1"/>
            <a:r>
              <a:rPr lang="en-US" sz="1600" kern="0" dirty="0" smtClean="0"/>
              <a:t>Functionality is now available and will be used in future service impacting incidents</a:t>
            </a:r>
          </a:p>
          <a:p>
            <a:pPr lvl="1"/>
            <a:r>
              <a:rPr lang="en-US" sz="1600" kern="0" dirty="0" smtClean="0"/>
              <a:t>Posting of the flag and market notice are manual processes initiated by a support analyst</a:t>
            </a:r>
          </a:p>
          <a:p>
            <a:r>
              <a:rPr lang="en-US" sz="2000" b="1" kern="0" dirty="0" smtClean="0"/>
              <a:t>What happened to it? </a:t>
            </a:r>
          </a:p>
          <a:p>
            <a:pPr lvl="1"/>
            <a:r>
              <a:rPr lang="en-US" sz="1600" kern="0" dirty="0" smtClean="0"/>
              <a:t>Systems upgrades and staff turnover impacted functionality and usage  </a:t>
            </a:r>
          </a:p>
          <a:p>
            <a:r>
              <a:rPr lang="en-US" sz="2000" b="1" kern="0" dirty="0" smtClean="0"/>
              <a:t>Future State:</a:t>
            </a:r>
          </a:p>
          <a:p>
            <a:pPr lvl="1"/>
            <a:r>
              <a:rPr lang="en-US" sz="1600" kern="0" dirty="0" smtClean="0"/>
              <a:t>Exploring the potential of systems based notification that is not dependent on human interaction to initiate</a:t>
            </a:r>
            <a:endParaRPr lang="en-US" sz="1200" kern="0" dirty="0" smtClean="0"/>
          </a:p>
          <a:p>
            <a:pPr lvl="1"/>
            <a:endParaRPr lang="en-US" sz="1600" kern="0" dirty="0" smtClean="0"/>
          </a:p>
          <a:p>
            <a:pPr lvl="1"/>
            <a:endParaRPr lang="en-US" sz="1400" kern="0" dirty="0"/>
          </a:p>
          <a:p>
            <a:pPr lvl="1"/>
            <a:endParaRPr lang="en-US" sz="1600" b="1" dirty="0"/>
          </a:p>
        </p:txBody>
      </p:sp>
      <p:sp>
        <p:nvSpPr>
          <p:cNvPr id="9" name="Title 8"/>
          <p:cNvSpPr>
            <a:spLocks noGrp="1"/>
          </p:cNvSpPr>
          <p:nvPr>
            <p:ph type="title"/>
          </p:nvPr>
        </p:nvSpPr>
        <p:spPr/>
        <p:txBody>
          <a:bodyPr/>
          <a:lstStyle/>
          <a:p>
            <a:r>
              <a:rPr lang="en-US" dirty="0" smtClean="0"/>
              <a:t>Recent IT Incidents - Communication</a:t>
            </a:r>
            <a:endParaRPr lang="en-US" dirty="0"/>
          </a:p>
        </p:txBody>
      </p:sp>
      <p:pic>
        <p:nvPicPr>
          <p:cNvPr id="1026" name="Picture 2"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9634" y="4095749"/>
            <a:ext cx="8729670" cy="235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Diagram 1"/>
          <p:cNvGraphicFramePr/>
          <p:nvPr>
            <p:extLst>
              <p:ext uri="{D42A27DB-BD31-4B8C-83A1-F6EECF244321}">
                <p14:modId xmlns:p14="http://schemas.microsoft.com/office/powerpoint/2010/main" val="3094417357"/>
              </p:ext>
            </p:extLst>
          </p:nvPr>
        </p:nvGraphicFramePr>
        <p:xfrm>
          <a:off x="2000250" y="3768726"/>
          <a:ext cx="1904999" cy="5079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71413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normAutofit/>
          </a:bodyPr>
          <a:lstStyle/>
          <a:p>
            <a:endParaRPr lang="en-US" sz="2000" b="1" kern="0" dirty="0" smtClean="0"/>
          </a:p>
          <a:p>
            <a:r>
              <a:rPr lang="en-US" sz="2000" b="1" kern="0" dirty="0" smtClean="0"/>
              <a:t>MarkeTrak Premature Transition - update</a:t>
            </a:r>
          </a:p>
          <a:p>
            <a:endParaRPr lang="en-US" sz="1800" kern="0" dirty="0" smtClean="0"/>
          </a:p>
          <a:p>
            <a:endParaRPr lang="en-US" sz="1800" kern="0" dirty="0"/>
          </a:p>
          <a:p>
            <a:r>
              <a:rPr lang="en-US" sz="2000" b="1" kern="0" dirty="0" smtClean="0"/>
              <a:t>Duplicate Retail Transactions Issue - update</a:t>
            </a:r>
          </a:p>
          <a:p>
            <a:endParaRPr lang="en-US" sz="1800" kern="0" dirty="0" smtClean="0"/>
          </a:p>
          <a:p>
            <a:endParaRPr lang="en-US" sz="1800" kern="0" dirty="0"/>
          </a:p>
          <a:p>
            <a:r>
              <a:rPr lang="en-US" sz="2000" b="1" kern="0" dirty="0" smtClean="0"/>
              <a:t>Red Flag on ERCOT.com and Market Notices</a:t>
            </a:r>
            <a:endParaRPr lang="en-US" sz="2000" b="1" kern="0" dirty="0"/>
          </a:p>
          <a:p>
            <a:endParaRPr lang="en-US" sz="2000" b="1" dirty="0"/>
          </a:p>
        </p:txBody>
      </p:sp>
      <p:sp>
        <p:nvSpPr>
          <p:cNvPr id="9" name="Title 8"/>
          <p:cNvSpPr>
            <a:spLocks noGrp="1"/>
          </p:cNvSpPr>
          <p:nvPr>
            <p:ph type="title"/>
          </p:nvPr>
        </p:nvSpPr>
        <p:spPr/>
        <p:txBody>
          <a:bodyPr/>
          <a:lstStyle/>
          <a:p>
            <a:r>
              <a:rPr lang="en-US" dirty="0" smtClean="0"/>
              <a:t>Recent IT Incidents - Update</a:t>
            </a:r>
            <a:endParaRPr lang="en-US" dirty="0"/>
          </a:p>
        </p:txBody>
      </p:sp>
    </p:spTree>
    <p:extLst>
      <p:ext uri="{BB962C8B-B14F-4D97-AF65-F5344CB8AC3E}">
        <p14:creationId xmlns:p14="http://schemas.microsoft.com/office/powerpoint/2010/main" val="31916361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normAutofit/>
          </a:bodyPr>
          <a:lstStyle/>
          <a:p>
            <a:r>
              <a:rPr lang="en-US" sz="2000" b="1" kern="0" dirty="0" smtClean="0"/>
              <a:t>MarkeTrak Premature Transition Issue</a:t>
            </a:r>
            <a:endParaRPr lang="en-US" sz="2000" b="1" kern="0" dirty="0" smtClean="0"/>
          </a:p>
          <a:p>
            <a:pPr lvl="1"/>
            <a:r>
              <a:rPr lang="en-US" sz="1600" kern="0" dirty="0"/>
              <a:t>ERCOT’s MarkeTrak application prematurely transitioned issues of all </a:t>
            </a:r>
            <a:r>
              <a:rPr lang="en-US" sz="1600" kern="0" dirty="0" smtClean="0"/>
              <a:t>subtypes on February 4</a:t>
            </a:r>
            <a:r>
              <a:rPr lang="en-US" sz="1600" kern="0" baseline="30000" dirty="0" smtClean="0"/>
              <a:t>th</a:t>
            </a:r>
            <a:r>
              <a:rPr lang="en-US" sz="1600" kern="0" dirty="0" smtClean="0"/>
              <a:t>, 11</a:t>
            </a:r>
            <a:r>
              <a:rPr lang="en-US" sz="1600" kern="0" baseline="30000" dirty="0" smtClean="0"/>
              <a:t>th</a:t>
            </a:r>
            <a:r>
              <a:rPr lang="en-US" sz="1600" kern="0" dirty="0" smtClean="0"/>
              <a:t>, </a:t>
            </a:r>
            <a:r>
              <a:rPr lang="en-US" sz="1600" kern="0" dirty="0"/>
              <a:t>and </a:t>
            </a:r>
            <a:r>
              <a:rPr lang="en-US" sz="1600" kern="0" dirty="0" smtClean="0"/>
              <a:t>24</a:t>
            </a:r>
            <a:r>
              <a:rPr lang="en-US" sz="1600" kern="0" baseline="30000" dirty="0" smtClean="0"/>
              <a:t>th</a:t>
            </a:r>
            <a:r>
              <a:rPr lang="en-US" sz="1600" kern="0" dirty="0" smtClean="0"/>
              <a:t> </a:t>
            </a:r>
          </a:p>
          <a:p>
            <a:pPr lvl="1"/>
            <a:r>
              <a:rPr lang="en-US" sz="1600" kern="0" dirty="0" smtClean="0"/>
              <a:t>Investigation </a:t>
            </a:r>
            <a:r>
              <a:rPr lang="en-US" sz="1600" kern="0" dirty="0"/>
              <a:t>determined that a database parameter was getting changed by the MarkeTrak </a:t>
            </a:r>
            <a:r>
              <a:rPr lang="en-US" sz="1600" kern="0" dirty="0" smtClean="0"/>
              <a:t>application</a:t>
            </a:r>
            <a:endParaRPr lang="en-US" sz="1600" kern="0" dirty="0"/>
          </a:p>
          <a:p>
            <a:pPr lvl="1"/>
            <a:r>
              <a:rPr lang="en-US" sz="1600" kern="0" dirty="0" smtClean="0"/>
              <a:t>We have implemented </a:t>
            </a:r>
            <a:r>
              <a:rPr lang="en-US" sz="1600" kern="0" dirty="0"/>
              <a:t>monitoring for this </a:t>
            </a:r>
            <a:r>
              <a:rPr lang="en-US" sz="1600" kern="0" dirty="0" smtClean="0"/>
              <a:t>condition to enable </a:t>
            </a:r>
            <a:r>
              <a:rPr lang="en-US" sz="1600" kern="0" dirty="0"/>
              <a:t>early detection and </a:t>
            </a:r>
            <a:r>
              <a:rPr lang="en-US" sz="1600" kern="0" dirty="0" smtClean="0"/>
              <a:t>correction. </a:t>
            </a:r>
          </a:p>
          <a:p>
            <a:pPr lvl="1"/>
            <a:r>
              <a:rPr lang="en-US" sz="1600" kern="0" dirty="0" smtClean="0"/>
              <a:t>On </a:t>
            </a:r>
            <a:r>
              <a:rPr lang="en-US" sz="1600" kern="0" dirty="0"/>
              <a:t>February </a:t>
            </a:r>
            <a:r>
              <a:rPr lang="en-US" sz="1600" kern="0" dirty="0" smtClean="0"/>
              <a:t>24</a:t>
            </a:r>
            <a:r>
              <a:rPr lang="en-US" sz="1600" kern="0" baseline="30000" dirty="0" smtClean="0"/>
              <a:t>th</a:t>
            </a:r>
            <a:r>
              <a:rPr lang="en-US" sz="1600" kern="0" dirty="0" smtClean="0"/>
              <a:t> , </a:t>
            </a:r>
            <a:r>
              <a:rPr lang="en-US" sz="1600" kern="0" dirty="0"/>
              <a:t>ERCOT implemented a system change </a:t>
            </a:r>
            <a:r>
              <a:rPr lang="en-US" sz="1600" kern="0" dirty="0" smtClean="0"/>
              <a:t>to </a:t>
            </a:r>
            <a:r>
              <a:rPr lang="en-US" sz="1600" kern="0" dirty="0"/>
              <a:t>prevent the impact of the database parameter change, should it reoccur</a:t>
            </a:r>
          </a:p>
          <a:p>
            <a:pPr lvl="1"/>
            <a:r>
              <a:rPr lang="en-US" sz="1600" kern="0" dirty="0"/>
              <a:t>A report was created and added to the MarkeTrak User Interface to help identify impacted issues (Premature Transition of MarkeTrak Issues</a:t>
            </a:r>
            <a:r>
              <a:rPr lang="en-US" sz="1600" kern="0" dirty="0" smtClean="0"/>
              <a:t>)</a:t>
            </a:r>
            <a:endParaRPr lang="en-US" sz="1600" kern="0" dirty="0"/>
          </a:p>
          <a:p>
            <a:pPr lvl="1"/>
            <a:r>
              <a:rPr lang="en-US" sz="1600" kern="0" dirty="0" smtClean="0"/>
              <a:t>ERCOT, nor the software vendor, have been able to recreate the issue in any software environment</a:t>
            </a:r>
          </a:p>
          <a:p>
            <a:pPr lvl="1"/>
            <a:endParaRPr lang="en-US" sz="1600" kern="0" dirty="0" smtClean="0"/>
          </a:p>
          <a:p>
            <a:pPr lvl="1"/>
            <a:r>
              <a:rPr lang="en-US" sz="1600" b="1" kern="0" dirty="0" smtClean="0"/>
              <a:t>Update: </a:t>
            </a:r>
            <a:r>
              <a:rPr lang="en-US" sz="1600" kern="0" dirty="0" smtClean="0"/>
              <a:t>t</a:t>
            </a:r>
            <a:r>
              <a:rPr lang="en-US" sz="1600" kern="0" dirty="0" smtClean="0"/>
              <a:t>he software vendor is currently building an environment that more closely matches ERCOT’s and will again attempt to recreate the issue.  The issue has still not been recreated.   </a:t>
            </a:r>
          </a:p>
          <a:p>
            <a:pPr lvl="1"/>
            <a:endParaRPr lang="en-US" sz="1400" kern="0" dirty="0"/>
          </a:p>
          <a:p>
            <a:endParaRPr lang="en-US" sz="2000" b="1" dirty="0"/>
          </a:p>
        </p:txBody>
      </p:sp>
      <p:sp>
        <p:nvSpPr>
          <p:cNvPr id="9" name="Title 8"/>
          <p:cNvSpPr>
            <a:spLocks noGrp="1"/>
          </p:cNvSpPr>
          <p:nvPr>
            <p:ph type="title"/>
          </p:nvPr>
        </p:nvSpPr>
        <p:spPr/>
        <p:txBody>
          <a:bodyPr/>
          <a:lstStyle/>
          <a:p>
            <a:r>
              <a:rPr lang="en-US" dirty="0" smtClean="0"/>
              <a:t>Recent IT Incidents - Update</a:t>
            </a:r>
            <a:endParaRPr lang="en-US" dirty="0"/>
          </a:p>
        </p:txBody>
      </p:sp>
    </p:spTree>
    <p:extLst>
      <p:ext uri="{BB962C8B-B14F-4D97-AF65-F5344CB8AC3E}">
        <p14:creationId xmlns:p14="http://schemas.microsoft.com/office/powerpoint/2010/main" val="30317914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609600" y="266700"/>
            <a:ext cx="7848600" cy="533400"/>
          </a:xfrm>
          <a:prstGeom prst="rect">
            <a:avLst/>
          </a:prstGeom>
          <a:noFill/>
          <a:ln>
            <a:solidFill>
              <a:srgbClr val="4F81BD"/>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1" u="none" strike="noStrike" kern="1200" cap="none" spc="0" normalizeH="0" baseline="0" noProof="0" smtClean="0">
                <a:ln>
                  <a:noFill/>
                </a:ln>
                <a:solidFill>
                  <a:sysClr val="windowText" lastClr="000000"/>
                </a:solidFill>
                <a:effectLst/>
                <a:uLnTx/>
                <a:uFillTx/>
                <a:latin typeface="Calibri"/>
                <a:ea typeface="+mj-ea"/>
                <a:cs typeface="+mj-cs"/>
              </a:rPr>
              <a:t>Premature Transitioning of MarkeTrak Issues</a:t>
            </a:r>
            <a:r>
              <a:rPr kumimoji="0" lang="en-US" sz="3200" b="0" i="0" u="none" strike="noStrike" kern="1200" cap="none" spc="0" normalizeH="0" baseline="0" noProof="0" smtClean="0">
                <a:ln>
                  <a:noFill/>
                </a:ln>
                <a:solidFill>
                  <a:sysClr val="windowText" lastClr="000000"/>
                </a:solidFill>
                <a:effectLst/>
                <a:uLnTx/>
                <a:uFillTx/>
                <a:latin typeface="Calibri"/>
                <a:ea typeface="+mj-ea"/>
                <a:cs typeface="+mj-cs"/>
              </a:rPr>
              <a:t> </a:t>
            </a:r>
            <a:endParaRPr kumimoji="0" lang="en-US" sz="3200" b="0" i="0" u="none" strike="noStrike" kern="1200" cap="none" spc="0" normalizeH="0" baseline="0" noProof="0" dirty="0">
              <a:ln>
                <a:noFill/>
              </a:ln>
              <a:solidFill>
                <a:sysClr val="windowText" lastClr="000000"/>
              </a:solidFill>
              <a:effectLst/>
              <a:uLnTx/>
              <a:uFillTx/>
              <a:latin typeface="Calibri"/>
              <a:ea typeface="+mj-ea"/>
              <a:cs typeface="+mj-cs"/>
            </a:endParaRPr>
          </a:p>
        </p:txBody>
      </p:sp>
      <p:sp>
        <p:nvSpPr>
          <p:cNvPr id="8" name="TextBox 7"/>
          <p:cNvSpPr txBox="1"/>
          <p:nvPr/>
        </p:nvSpPr>
        <p:spPr>
          <a:xfrm>
            <a:off x="597763" y="5121414"/>
            <a:ext cx="7696200" cy="830997"/>
          </a:xfrm>
          <a:prstGeom prst="rect">
            <a:avLst/>
          </a:prstGeom>
          <a:noFill/>
          <a:ln>
            <a:solidFill>
              <a:srgbClr val="4F81BD"/>
            </a:solidFill>
          </a:ln>
        </p:spPr>
        <p:txBody>
          <a:bodyPr wrap="square" rtlCol="0">
            <a:spAutoFit/>
          </a:bodyPr>
          <a:lstStyle/>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0" cap="none" spc="0" normalizeH="0" baseline="0" noProof="0" dirty="0" err="1" smtClean="0">
                <a:ln>
                  <a:noFill/>
                </a:ln>
                <a:solidFill>
                  <a:prstClr val="black"/>
                </a:solidFill>
                <a:effectLst/>
                <a:uLnTx/>
                <a:uFillTx/>
                <a:latin typeface="Calibri"/>
              </a:rPr>
              <a:t>Avg</a:t>
            </a:r>
            <a:r>
              <a:rPr kumimoji="0" lang="en-US" sz="2400" b="0" i="0" u="none" strike="noStrike" kern="0" cap="none" spc="0" normalizeH="0" baseline="0" noProof="0" dirty="0" smtClean="0">
                <a:ln>
                  <a:noFill/>
                </a:ln>
                <a:solidFill>
                  <a:prstClr val="black"/>
                </a:solidFill>
                <a:effectLst/>
                <a:uLnTx/>
                <a:uFillTx/>
                <a:latin typeface="Calibri"/>
              </a:rPr>
              <a:t> volume of active MarkeTrak Issues - ~6,200</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0" cap="none" spc="0" normalizeH="0" baseline="0" noProof="0" dirty="0" err="1" smtClean="0">
                <a:ln>
                  <a:noFill/>
                </a:ln>
                <a:solidFill>
                  <a:prstClr val="black"/>
                </a:solidFill>
                <a:effectLst/>
                <a:uLnTx/>
                <a:uFillTx/>
                <a:latin typeface="Calibri"/>
              </a:rPr>
              <a:t>Avg</a:t>
            </a:r>
            <a:r>
              <a:rPr kumimoji="0" lang="en-US" sz="2400" b="0" i="0" u="none" strike="noStrike" kern="0" cap="none" spc="0" normalizeH="0" baseline="0" noProof="0" dirty="0" smtClean="0">
                <a:ln>
                  <a:noFill/>
                </a:ln>
                <a:solidFill>
                  <a:prstClr val="black"/>
                </a:solidFill>
                <a:effectLst/>
                <a:uLnTx/>
                <a:uFillTx/>
                <a:latin typeface="Calibri"/>
              </a:rPr>
              <a:t> volume of active IAG + IAL + Rescission Issues - ~2,100</a:t>
            </a:r>
          </a:p>
        </p:txBody>
      </p:sp>
      <p:graphicFrame>
        <p:nvGraphicFramePr>
          <p:cNvPr id="9" name="Table 8"/>
          <p:cNvGraphicFramePr>
            <a:graphicFrameLocks noGrp="1"/>
          </p:cNvGraphicFramePr>
          <p:nvPr>
            <p:extLst>
              <p:ext uri="{D42A27DB-BD31-4B8C-83A1-F6EECF244321}">
                <p14:modId xmlns:p14="http://schemas.microsoft.com/office/powerpoint/2010/main" val="673456582"/>
              </p:ext>
            </p:extLst>
          </p:nvPr>
        </p:nvGraphicFramePr>
        <p:xfrm>
          <a:off x="597763" y="1254125"/>
          <a:ext cx="7848600" cy="3448256"/>
        </p:xfrm>
        <a:graphic>
          <a:graphicData uri="http://schemas.openxmlformats.org/drawingml/2006/table">
            <a:tbl>
              <a:tblPr firstRow="1" bandRow="1"/>
              <a:tblGrid>
                <a:gridCol w="2616200"/>
                <a:gridCol w="2616200"/>
                <a:gridCol w="2616200"/>
              </a:tblGrid>
              <a:tr h="1067863">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r>
                        <a:rPr lang="en-US" sz="2400" u="sng" dirty="0" smtClean="0"/>
                        <a:t>Incident Date:</a:t>
                      </a:r>
                      <a:endParaRPr lang="en-US" sz="2400" u="sng" dirty="0"/>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r>
                        <a:rPr lang="en-US" sz="2400" u="sng" dirty="0" smtClean="0"/>
                        <a:t>Total</a:t>
                      </a:r>
                      <a:r>
                        <a:rPr lang="en-US" sz="2400" u="sng" baseline="0" dirty="0" smtClean="0"/>
                        <a:t> Issues Impacted:</a:t>
                      </a:r>
                      <a:endParaRPr lang="en-US" sz="2400" u="sng" dirty="0"/>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r>
                        <a:rPr lang="en-US" sz="2400" u="sng" dirty="0" smtClean="0"/>
                        <a:t>IAG + IAL + Rescission</a:t>
                      </a:r>
                      <a:r>
                        <a:rPr lang="en-US" sz="2400" u="sng" baseline="0" dirty="0" smtClean="0"/>
                        <a:t> </a:t>
                      </a:r>
                    </a:p>
                    <a:p>
                      <a:r>
                        <a:rPr lang="en-US" sz="2400" u="sng" baseline="0" dirty="0" smtClean="0"/>
                        <a:t>Issues Impacted:</a:t>
                      </a:r>
                      <a:endParaRPr lang="en-US" sz="2400" u="sng" dirty="0"/>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r>
              <a:tr h="564884">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800" dirty="0" smtClean="0"/>
                        <a:t>2/04/15</a:t>
                      </a:r>
                      <a:endParaRPr lang="en-US" sz="2800" dirty="0"/>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800" dirty="0" smtClean="0"/>
                        <a:t>590</a:t>
                      </a:r>
                      <a:endParaRPr lang="en-US" sz="2800" dirty="0"/>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800" dirty="0" smtClean="0"/>
                        <a:t>485</a:t>
                      </a:r>
                      <a:endParaRPr lang="en-US" sz="2800" dirty="0"/>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r>
              <a:tr h="564884">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800" dirty="0" smtClean="0"/>
                        <a:t>2/11/15</a:t>
                      </a:r>
                      <a:endParaRPr lang="en-US" sz="2800" dirty="0"/>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800" dirty="0" smtClean="0"/>
                        <a:t>691</a:t>
                      </a:r>
                      <a:endParaRPr lang="en-US" sz="2800" dirty="0"/>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800" dirty="0" smtClean="0"/>
                        <a:t>639</a:t>
                      </a:r>
                      <a:endParaRPr lang="en-US" sz="2800" dirty="0"/>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r>
              <a:tr h="564884">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800" dirty="0" smtClean="0"/>
                        <a:t>2/24/15</a:t>
                      </a:r>
                      <a:endParaRPr lang="en-US" sz="2800" dirty="0"/>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800" dirty="0" smtClean="0"/>
                        <a:t>636</a:t>
                      </a:r>
                      <a:endParaRPr lang="en-US" sz="2800" dirty="0"/>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800" dirty="0" smtClean="0"/>
                        <a:t>636</a:t>
                      </a:r>
                      <a:endParaRPr lang="en-US" sz="2800" dirty="0"/>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r>
              <a:tr h="564884">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800" dirty="0" smtClean="0"/>
                        <a:t>Totals</a:t>
                      </a:r>
                      <a:endParaRPr lang="en-US" sz="2800" dirty="0"/>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800" dirty="0" smtClean="0"/>
                        <a:t>1,917</a:t>
                      </a:r>
                      <a:endParaRPr lang="en-US" sz="2800" dirty="0"/>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800" dirty="0" smtClean="0"/>
                        <a:t>1,760</a:t>
                      </a:r>
                      <a:endParaRPr lang="en-US" sz="2800" dirty="0"/>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r>
            </a:tbl>
          </a:graphicData>
        </a:graphic>
      </p:graphicFrame>
    </p:spTree>
    <p:extLst>
      <p:ext uri="{BB962C8B-B14F-4D97-AF65-F5344CB8AC3E}">
        <p14:creationId xmlns:p14="http://schemas.microsoft.com/office/powerpoint/2010/main" val="2612590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normAutofit/>
          </a:bodyPr>
          <a:lstStyle/>
          <a:p>
            <a:r>
              <a:rPr lang="en-US" sz="2000" b="1" kern="0" dirty="0"/>
              <a:t>Duplicate Retail Transactions </a:t>
            </a:r>
            <a:r>
              <a:rPr lang="en-US" sz="2000" b="1" kern="0" dirty="0" smtClean="0"/>
              <a:t> - </a:t>
            </a:r>
            <a:r>
              <a:rPr lang="en-US" sz="1800" kern="0" dirty="0" smtClean="0"/>
              <a:t>on </a:t>
            </a:r>
            <a:r>
              <a:rPr lang="en-US" sz="1800" kern="0" dirty="0"/>
              <a:t>February </a:t>
            </a:r>
            <a:r>
              <a:rPr lang="en-US" sz="1800" kern="0" dirty="0" smtClean="0"/>
              <a:t>17th, </a:t>
            </a:r>
            <a:r>
              <a:rPr lang="en-US" sz="1800" kern="0" dirty="0"/>
              <a:t>from 10:00 – 14:00, ERCOT experienced a Retail </a:t>
            </a:r>
            <a:r>
              <a:rPr lang="en-US" sz="1800" kern="0" dirty="0" smtClean="0"/>
              <a:t>Transaction Processing </a:t>
            </a:r>
            <a:r>
              <a:rPr lang="en-US" sz="1800" kern="0" dirty="0"/>
              <a:t>system issue that resulted in duplicate transactions being forwarded to Market </a:t>
            </a:r>
            <a:r>
              <a:rPr lang="en-US" sz="1800" kern="0" dirty="0" smtClean="0"/>
              <a:t>Participants</a:t>
            </a:r>
          </a:p>
          <a:p>
            <a:endParaRPr lang="en-US" sz="1800" kern="0" dirty="0"/>
          </a:p>
          <a:p>
            <a:pPr lvl="1">
              <a:buFont typeface="Wingdings" panose="05000000000000000000" pitchFamily="2" charset="2"/>
              <a:buChar char="§"/>
            </a:pPr>
            <a:r>
              <a:rPr lang="en-US" sz="1600" dirty="0"/>
              <a:t>Find ESIID functionality was intermittent during this timeframe</a:t>
            </a:r>
          </a:p>
          <a:p>
            <a:pPr lvl="1">
              <a:buFont typeface="Wingdings" panose="05000000000000000000" pitchFamily="2" charset="2"/>
              <a:buChar char="§"/>
            </a:pPr>
            <a:r>
              <a:rPr lang="en-US" sz="1600" dirty="0"/>
              <a:t>ERCOT held Market calls on February </a:t>
            </a:r>
            <a:r>
              <a:rPr lang="en-US" sz="1600" dirty="0" smtClean="0"/>
              <a:t>18</a:t>
            </a:r>
            <a:r>
              <a:rPr lang="en-US" sz="1600" baseline="30000" dirty="0" smtClean="0"/>
              <a:t>th</a:t>
            </a:r>
            <a:r>
              <a:rPr lang="en-US" sz="1600" dirty="0" smtClean="0"/>
              <a:t> </a:t>
            </a:r>
            <a:r>
              <a:rPr lang="en-US" sz="1600" dirty="0"/>
              <a:t>and </a:t>
            </a:r>
            <a:r>
              <a:rPr lang="en-US" sz="1600" dirty="0" smtClean="0"/>
              <a:t>20</a:t>
            </a:r>
            <a:r>
              <a:rPr lang="en-US" sz="1600" baseline="30000" dirty="0" smtClean="0"/>
              <a:t>th</a:t>
            </a:r>
            <a:r>
              <a:rPr lang="en-US" sz="1600" dirty="0" smtClean="0"/>
              <a:t> </a:t>
            </a:r>
            <a:r>
              <a:rPr lang="en-US" sz="1600" dirty="0"/>
              <a:t>to discuss the issue and remediation</a:t>
            </a:r>
          </a:p>
          <a:p>
            <a:pPr lvl="1">
              <a:buFont typeface="Wingdings" panose="05000000000000000000" pitchFamily="2" charset="2"/>
              <a:buChar char="§"/>
            </a:pPr>
            <a:r>
              <a:rPr lang="en-US" sz="1600" dirty="0"/>
              <a:t>11,513 duplicate transactions and 1,136 duplicate </a:t>
            </a:r>
            <a:r>
              <a:rPr lang="en-US" sz="1600" dirty="0" smtClean="0"/>
              <a:t>service </a:t>
            </a:r>
            <a:r>
              <a:rPr lang="en-US" sz="1600" dirty="0"/>
              <a:t>orders were created during this timeframe</a:t>
            </a:r>
          </a:p>
          <a:p>
            <a:pPr lvl="1">
              <a:buFont typeface="Wingdings" panose="05000000000000000000" pitchFamily="2" charset="2"/>
              <a:buChar char="§"/>
            </a:pPr>
            <a:r>
              <a:rPr lang="en-US" sz="1600" dirty="0"/>
              <a:t>Root Cause: While troubleshooting another issue, </a:t>
            </a:r>
            <a:r>
              <a:rPr lang="en-US" sz="1600" b="1" i="1" dirty="0">
                <a:solidFill>
                  <a:srgbClr val="FF0000"/>
                </a:solidFill>
              </a:rPr>
              <a:t>a second instance of a Retail processing application was started</a:t>
            </a:r>
            <a:r>
              <a:rPr lang="en-US" sz="1600" dirty="0"/>
              <a:t>, resulting in the duplicate processing</a:t>
            </a:r>
          </a:p>
          <a:p>
            <a:pPr lvl="1">
              <a:buFont typeface="Wingdings" panose="05000000000000000000" pitchFamily="2" charset="2"/>
              <a:buChar char="§"/>
            </a:pPr>
            <a:r>
              <a:rPr lang="en-US" sz="1600" dirty="0"/>
              <a:t>ERCOT has taken steps to prevent the reoccurrence of this issue through </a:t>
            </a:r>
            <a:r>
              <a:rPr lang="en-US" sz="1600" b="1" i="1" dirty="0">
                <a:solidFill>
                  <a:srgbClr val="FF0000"/>
                </a:solidFill>
              </a:rPr>
              <a:t>process and application changes</a:t>
            </a:r>
          </a:p>
          <a:p>
            <a:endParaRPr lang="en-US" sz="2000" b="1" kern="0" dirty="0" smtClean="0"/>
          </a:p>
          <a:p>
            <a:endParaRPr lang="en-US" sz="2000" b="1" dirty="0"/>
          </a:p>
        </p:txBody>
      </p:sp>
      <p:sp>
        <p:nvSpPr>
          <p:cNvPr id="9" name="Title 8"/>
          <p:cNvSpPr>
            <a:spLocks noGrp="1"/>
          </p:cNvSpPr>
          <p:nvPr>
            <p:ph type="title"/>
          </p:nvPr>
        </p:nvSpPr>
        <p:spPr/>
        <p:txBody>
          <a:bodyPr/>
          <a:lstStyle/>
          <a:p>
            <a:r>
              <a:rPr lang="en-US" dirty="0" smtClean="0"/>
              <a:t>Recent IT Incidents - Update</a:t>
            </a:r>
            <a:endParaRPr lang="en-US" dirty="0"/>
          </a:p>
        </p:txBody>
      </p:sp>
    </p:spTree>
    <p:extLst>
      <p:ext uri="{BB962C8B-B14F-4D97-AF65-F5344CB8AC3E}">
        <p14:creationId xmlns:p14="http://schemas.microsoft.com/office/powerpoint/2010/main" val="30317914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normAutofit/>
          </a:bodyPr>
          <a:lstStyle/>
          <a:p>
            <a:r>
              <a:rPr lang="en-US" sz="2000" b="1" kern="0" dirty="0"/>
              <a:t>Duplicate Retail </a:t>
            </a:r>
            <a:r>
              <a:rPr lang="en-US" sz="2000" b="1" kern="0" dirty="0" smtClean="0"/>
              <a:t>Transactions – Status</a:t>
            </a:r>
          </a:p>
          <a:p>
            <a:pPr lvl="1"/>
            <a:r>
              <a:rPr lang="en-US" sz="1800" b="1" kern="0" dirty="0" smtClean="0"/>
              <a:t>Issue caused by several factors:</a:t>
            </a:r>
          </a:p>
          <a:p>
            <a:pPr lvl="2"/>
            <a:r>
              <a:rPr lang="en-US" sz="1600" kern="0" dirty="0" smtClean="0"/>
              <a:t>Retail Transaction Processing Systems are partially managed by a legacy, homegrown, systems management tool.  </a:t>
            </a:r>
          </a:p>
          <a:p>
            <a:pPr lvl="2"/>
            <a:r>
              <a:rPr lang="en-US" sz="1600" kern="0" dirty="0" smtClean="0"/>
              <a:t>ERCOT has invested in disaster recovery capabilities for the Retail Transaction Processing Systems, and the functionality built into the systems management tool was not modified for a multi-data center systems architecture.  </a:t>
            </a:r>
          </a:p>
          <a:p>
            <a:pPr lvl="2"/>
            <a:r>
              <a:rPr lang="en-US" sz="1600" kern="0" dirty="0" smtClean="0"/>
              <a:t>Functionality built into the tool to assist with previous frequent error conditions still existed within the tool even though the problems had been resolved.  The tool was able to recycle, start and shut-down integration adapters.  </a:t>
            </a:r>
          </a:p>
          <a:p>
            <a:pPr lvl="2"/>
            <a:r>
              <a:rPr lang="en-US" sz="1600" kern="0" dirty="0" smtClean="0"/>
              <a:t>During troubleshooting efforts on February 17</a:t>
            </a:r>
            <a:r>
              <a:rPr lang="en-US" sz="1600" kern="0" baseline="30000" dirty="0" smtClean="0"/>
              <a:t>th</a:t>
            </a:r>
            <a:r>
              <a:rPr lang="en-US" sz="1600" kern="0" dirty="0" smtClean="0"/>
              <a:t>, the tool enabled integration adapters at not only the primary, but also the secondary data center, causing the duplicate processes and transactions.</a:t>
            </a:r>
          </a:p>
          <a:p>
            <a:pPr marL="914400" lvl="2" indent="0">
              <a:buNone/>
            </a:pPr>
            <a:endParaRPr lang="en-US" sz="1600" kern="0" dirty="0" smtClean="0"/>
          </a:p>
          <a:p>
            <a:pPr lvl="1"/>
            <a:endParaRPr lang="en-US" sz="1600" kern="0" dirty="0"/>
          </a:p>
          <a:p>
            <a:endParaRPr lang="en-US" sz="2000" b="1" dirty="0"/>
          </a:p>
        </p:txBody>
      </p:sp>
      <p:sp>
        <p:nvSpPr>
          <p:cNvPr id="9" name="Title 8"/>
          <p:cNvSpPr>
            <a:spLocks noGrp="1"/>
          </p:cNvSpPr>
          <p:nvPr>
            <p:ph type="title"/>
          </p:nvPr>
        </p:nvSpPr>
        <p:spPr/>
        <p:txBody>
          <a:bodyPr/>
          <a:lstStyle/>
          <a:p>
            <a:r>
              <a:rPr lang="en-US" dirty="0" smtClean="0"/>
              <a:t>Recent IT Incidents - Update</a:t>
            </a:r>
            <a:endParaRPr lang="en-US" dirty="0"/>
          </a:p>
        </p:txBody>
      </p:sp>
    </p:spTree>
    <p:extLst>
      <p:ext uri="{BB962C8B-B14F-4D97-AF65-F5344CB8AC3E}">
        <p14:creationId xmlns:p14="http://schemas.microsoft.com/office/powerpoint/2010/main" val="30317914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379664" y="828675"/>
            <a:ext cx="8229600" cy="5400675"/>
          </a:xfrm>
        </p:spPr>
        <p:txBody>
          <a:bodyPr>
            <a:normAutofit lnSpcReduction="10000"/>
          </a:bodyPr>
          <a:lstStyle/>
          <a:p>
            <a:r>
              <a:rPr lang="en-US" sz="2000" b="1" kern="0" dirty="0"/>
              <a:t>Duplicate Retail </a:t>
            </a:r>
            <a:r>
              <a:rPr lang="en-US" sz="2000" b="1" kern="0" dirty="0" smtClean="0"/>
              <a:t>Transactions – Status</a:t>
            </a:r>
          </a:p>
          <a:p>
            <a:pPr lvl="1"/>
            <a:r>
              <a:rPr lang="en-US" sz="1800" b="1" kern="0" dirty="0" smtClean="0"/>
              <a:t>Steps taken:</a:t>
            </a:r>
            <a:endParaRPr lang="en-US" sz="1600" kern="0" dirty="0" smtClean="0"/>
          </a:p>
          <a:p>
            <a:pPr lvl="2"/>
            <a:r>
              <a:rPr lang="en-US" sz="1600" kern="0" dirty="0" smtClean="0"/>
              <a:t>The functionality that started second the data center instance of integration adapters has been removed from the tool</a:t>
            </a:r>
          </a:p>
          <a:p>
            <a:pPr lvl="2"/>
            <a:r>
              <a:rPr lang="en-US" sz="1600" kern="0" dirty="0" smtClean="0"/>
              <a:t>A second duplicate transaction monitor has been added to the system </a:t>
            </a:r>
          </a:p>
          <a:p>
            <a:pPr lvl="2"/>
            <a:r>
              <a:rPr lang="en-US" sz="1600" kern="0" dirty="0" smtClean="0"/>
              <a:t>Development underway to incorporate multi-data center architecture.</a:t>
            </a:r>
          </a:p>
          <a:p>
            <a:pPr lvl="1"/>
            <a:r>
              <a:rPr lang="en-US" sz="1800" b="1" kern="0" dirty="0" smtClean="0"/>
              <a:t>ERCOT CIO commissioned a white paper by Operations staff to include:</a:t>
            </a:r>
          </a:p>
          <a:p>
            <a:pPr lvl="2"/>
            <a:r>
              <a:rPr lang="en-US" sz="1800" kern="0" dirty="0" smtClean="0"/>
              <a:t>Description of the legacy systems management tool</a:t>
            </a:r>
          </a:p>
          <a:p>
            <a:pPr lvl="2"/>
            <a:r>
              <a:rPr lang="en-US" sz="1800" kern="0" dirty="0" smtClean="0"/>
              <a:t>Status of previous efforts to migrate to an enterprise supported, modern toolset</a:t>
            </a:r>
          </a:p>
          <a:p>
            <a:pPr lvl="2"/>
            <a:r>
              <a:rPr lang="en-US" sz="1800" kern="0" dirty="0" smtClean="0"/>
              <a:t>Plans and timeline to complete migration to a modern toolset </a:t>
            </a:r>
          </a:p>
          <a:p>
            <a:pPr lvl="1"/>
            <a:r>
              <a:rPr lang="en-US" sz="1800" b="1" kern="0" dirty="0" smtClean="0"/>
              <a:t>Results:</a:t>
            </a:r>
          </a:p>
          <a:p>
            <a:pPr lvl="2"/>
            <a:r>
              <a:rPr lang="en-US" sz="1800" kern="0" dirty="0" smtClean="0"/>
              <a:t>Functionality of legacy systems management tool includes:</a:t>
            </a:r>
          </a:p>
          <a:p>
            <a:pPr lvl="3"/>
            <a:r>
              <a:rPr lang="en-US" sz="1800" kern="0" dirty="0" smtClean="0"/>
              <a:t>Monitoring </a:t>
            </a:r>
          </a:p>
          <a:p>
            <a:pPr lvl="3"/>
            <a:r>
              <a:rPr lang="en-US" sz="1800" kern="0" dirty="0" smtClean="0"/>
              <a:t>Reporting</a:t>
            </a:r>
          </a:p>
          <a:p>
            <a:pPr lvl="3"/>
            <a:r>
              <a:rPr lang="en-US" sz="1800" kern="0" dirty="0" smtClean="0"/>
              <a:t>Dashboards</a:t>
            </a:r>
          </a:p>
          <a:p>
            <a:pPr lvl="3"/>
            <a:r>
              <a:rPr lang="en-US" sz="1800" kern="0" dirty="0" smtClean="0"/>
              <a:t>Administrative function enablement</a:t>
            </a:r>
            <a:endParaRPr lang="en-US" sz="1800" kern="0" dirty="0"/>
          </a:p>
          <a:p>
            <a:pPr lvl="1"/>
            <a:endParaRPr lang="en-US" sz="1600" b="1" dirty="0"/>
          </a:p>
        </p:txBody>
      </p:sp>
      <p:sp>
        <p:nvSpPr>
          <p:cNvPr id="9" name="Title 8"/>
          <p:cNvSpPr>
            <a:spLocks noGrp="1"/>
          </p:cNvSpPr>
          <p:nvPr>
            <p:ph type="title"/>
          </p:nvPr>
        </p:nvSpPr>
        <p:spPr/>
        <p:txBody>
          <a:bodyPr/>
          <a:lstStyle/>
          <a:p>
            <a:r>
              <a:rPr lang="en-US" dirty="0" smtClean="0"/>
              <a:t>Recent IT Incidents - Update</a:t>
            </a:r>
            <a:endParaRPr lang="en-US" dirty="0"/>
          </a:p>
        </p:txBody>
      </p:sp>
    </p:spTree>
    <p:extLst>
      <p:ext uri="{BB962C8B-B14F-4D97-AF65-F5344CB8AC3E}">
        <p14:creationId xmlns:p14="http://schemas.microsoft.com/office/powerpoint/2010/main" val="19230749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normAutofit/>
          </a:bodyPr>
          <a:lstStyle/>
          <a:p>
            <a:r>
              <a:rPr lang="en-US" sz="2000" b="1" kern="0" dirty="0"/>
              <a:t>Duplicate Retail </a:t>
            </a:r>
            <a:r>
              <a:rPr lang="en-US" sz="2000" b="1" kern="0" dirty="0" smtClean="0"/>
              <a:t>Transactions – Status</a:t>
            </a:r>
          </a:p>
          <a:p>
            <a:pPr lvl="1"/>
            <a:r>
              <a:rPr lang="en-US" sz="1800" kern="0" dirty="0" smtClean="0"/>
              <a:t>Remaining functionality to be migrated from legacy to a supported toolset:</a:t>
            </a:r>
          </a:p>
          <a:p>
            <a:pPr lvl="2"/>
            <a:r>
              <a:rPr lang="en-US" sz="1800" kern="0" dirty="0" smtClean="0"/>
              <a:t>84 monitors</a:t>
            </a:r>
          </a:p>
          <a:p>
            <a:pPr lvl="2"/>
            <a:r>
              <a:rPr lang="en-US" sz="1800" kern="0" dirty="0" smtClean="0"/>
              <a:t>19 directory monitors</a:t>
            </a:r>
          </a:p>
          <a:p>
            <a:pPr lvl="2"/>
            <a:r>
              <a:rPr lang="en-US" sz="1800" kern="0" dirty="0" smtClean="0"/>
              <a:t>11 reports</a:t>
            </a:r>
          </a:p>
          <a:p>
            <a:pPr lvl="2"/>
            <a:r>
              <a:rPr lang="en-US" sz="1800" kern="0" dirty="0" smtClean="0"/>
              <a:t>112 dashboards</a:t>
            </a:r>
          </a:p>
          <a:p>
            <a:pPr lvl="2"/>
            <a:r>
              <a:rPr lang="en-US" sz="1800" kern="0" dirty="0" smtClean="0"/>
              <a:t>3 business functions</a:t>
            </a:r>
          </a:p>
          <a:p>
            <a:pPr lvl="1"/>
            <a:r>
              <a:rPr lang="en-US" sz="1800" b="1" kern="0" dirty="0"/>
              <a:t>Target </a:t>
            </a:r>
            <a:r>
              <a:rPr lang="en-US" sz="1800" b="1" kern="0" dirty="0" smtClean="0"/>
              <a:t>completion by </a:t>
            </a:r>
            <a:r>
              <a:rPr lang="en-US" sz="1800" b="1" kern="0" dirty="0"/>
              <a:t>the end of </a:t>
            </a:r>
            <a:r>
              <a:rPr lang="en-US" sz="1800" b="1" kern="0" dirty="0" smtClean="0"/>
              <a:t>2015</a:t>
            </a:r>
          </a:p>
          <a:p>
            <a:pPr lvl="1"/>
            <a:endParaRPr lang="en-US" sz="1800" kern="0" dirty="0"/>
          </a:p>
          <a:p>
            <a:pPr marL="914400" lvl="2" indent="0">
              <a:buNone/>
            </a:pPr>
            <a:endParaRPr lang="en-US" sz="1400" kern="0" dirty="0"/>
          </a:p>
          <a:p>
            <a:pPr lvl="1"/>
            <a:endParaRPr lang="en-US" sz="1600" b="1" dirty="0"/>
          </a:p>
        </p:txBody>
      </p:sp>
      <p:sp>
        <p:nvSpPr>
          <p:cNvPr id="9" name="Title 8"/>
          <p:cNvSpPr>
            <a:spLocks noGrp="1"/>
          </p:cNvSpPr>
          <p:nvPr>
            <p:ph type="title"/>
          </p:nvPr>
        </p:nvSpPr>
        <p:spPr/>
        <p:txBody>
          <a:bodyPr/>
          <a:lstStyle/>
          <a:p>
            <a:r>
              <a:rPr lang="en-US" dirty="0" smtClean="0"/>
              <a:t>Recent IT Incidents - Update</a:t>
            </a:r>
            <a:endParaRPr lang="en-US" dirty="0"/>
          </a:p>
        </p:txBody>
      </p:sp>
    </p:spTree>
    <p:extLst>
      <p:ext uri="{BB962C8B-B14F-4D97-AF65-F5344CB8AC3E}">
        <p14:creationId xmlns:p14="http://schemas.microsoft.com/office/powerpoint/2010/main" val="30208764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379664" y="828675"/>
            <a:ext cx="8229600" cy="5410200"/>
          </a:xfrm>
        </p:spPr>
        <p:txBody>
          <a:bodyPr>
            <a:normAutofit/>
          </a:bodyPr>
          <a:lstStyle/>
          <a:p>
            <a:r>
              <a:rPr lang="en-US" sz="2000" b="1" kern="0" dirty="0"/>
              <a:t>Duplicate Retail </a:t>
            </a:r>
            <a:r>
              <a:rPr lang="en-US" sz="2000" b="1" kern="0" dirty="0" smtClean="0"/>
              <a:t>Transactions – Status</a:t>
            </a:r>
          </a:p>
          <a:p>
            <a:pPr lvl="1"/>
            <a:r>
              <a:rPr lang="en-US" sz="1800" b="1" kern="0" dirty="0" smtClean="0"/>
              <a:t>New outbound transaction flow monitor</a:t>
            </a:r>
          </a:p>
          <a:p>
            <a:pPr lvl="2"/>
            <a:r>
              <a:rPr lang="en-US" sz="1800" kern="0" dirty="0" smtClean="0"/>
              <a:t>During the February 17</a:t>
            </a:r>
            <a:r>
              <a:rPr lang="en-US" sz="1800" kern="0" baseline="30000" dirty="0" smtClean="0"/>
              <a:t>th</a:t>
            </a:r>
            <a:r>
              <a:rPr lang="en-US" sz="1800" kern="0" dirty="0" smtClean="0"/>
              <a:t>  incident, outbound transactional monitors showed system status as normal.  </a:t>
            </a:r>
          </a:p>
          <a:p>
            <a:pPr lvl="2"/>
            <a:r>
              <a:rPr lang="en-US" sz="1800" kern="0" dirty="0" smtClean="0"/>
              <a:t>Alert did not trigger until sufficient transactions backlogged to reach the defined queue limit.  </a:t>
            </a:r>
          </a:p>
          <a:p>
            <a:pPr marL="914400" lvl="2" indent="0">
              <a:buNone/>
            </a:pPr>
            <a:endParaRPr lang="en-US" sz="1800" kern="0" dirty="0" smtClean="0"/>
          </a:p>
          <a:p>
            <a:pPr lvl="1"/>
            <a:r>
              <a:rPr lang="en-US" sz="1800" kern="0" dirty="0" smtClean="0"/>
              <a:t>April 2015 target to enable early detection of backlogged outbound transactions by reading NAESB database table.  Designed to alert with a five to ten minute backlog.  </a:t>
            </a:r>
          </a:p>
          <a:p>
            <a:pPr marL="457200" lvl="1" indent="0" algn="ctr">
              <a:buNone/>
            </a:pPr>
            <a:r>
              <a:rPr lang="en-US" sz="1800" kern="0" dirty="0" smtClean="0"/>
              <a:t>- also - </a:t>
            </a:r>
          </a:p>
          <a:p>
            <a:pPr lvl="1"/>
            <a:r>
              <a:rPr lang="en-US" sz="1800" kern="0" dirty="0" smtClean="0"/>
              <a:t>December 2015 target to complete end-to-end pulse functionality for retail transactions</a:t>
            </a:r>
            <a:r>
              <a:rPr lang="en-US" sz="2200" kern="0" dirty="0" smtClean="0"/>
              <a:t>.</a:t>
            </a:r>
          </a:p>
          <a:p>
            <a:pPr lvl="2"/>
            <a:r>
              <a:rPr lang="en-US" sz="1800" kern="0" dirty="0" smtClean="0"/>
              <a:t>System will sit outside of the ERCOT firewall and mimic a market participant’s experience and alert when defined performance criteria are not met.</a:t>
            </a:r>
          </a:p>
          <a:p>
            <a:pPr lvl="1"/>
            <a:endParaRPr lang="en-US" sz="1800" kern="0" dirty="0"/>
          </a:p>
          <a:p>
            <a:pPr marL="914400" lvl="2" indent="0">
              <a:buNone/>
            </a:pPr>
            <a:endParaRPr lang="en-US" sz="1400" kern="0" dirty="0"/>
          </a:p>
          <a:p>
            <a:pPr lvl="1"/>
            <a:endParaRPr lang="en-US" sz="1600" b="1" dirty="0"/>
          </a:p>
        </p:txBody>
      </p:sp>
      <p:sp>
        <p:nvSpPr>
          <p:cNvPr id="9" name="Title 8"/>
          <p:cNvSpPr>
            <a:spLocks noGrp="1"/>
          </p:cNvSpPr>
          <p:nvPr>
            <p:ph type="title"/>
          </p:nvPr>
        </p:nvSpPr>
        <p:spPr/>
        <p:txBody>
          <a:bodyPr/>
          <a:lstStyle/>
          <a:p>
            <a:r>
              <a:rPr lang="en-US" dirty="0" smtClean="0"/>
              <a:t>Recent IT Incidents - Update</a:t>
            </a:r>
            <a:endParaRPr lang="en-US" dirty="0"/>
          </a:p>
        </p:txBody>
      </p:sp>
    </p:spTree>
    <p:extLst>
      <p:ext uri="{BB962C8B-B14F-4D97-AF65-F5344CB8AC3E}">
        <p14:creationId xmlns:p14="http://schemas.microsoft.com/office/powerpoint/2010/main" val="9454640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EB6C32BA7893B4D8D08DA703C6B8599" ma:contentTypeVersion="0" ma:contentTypeDescription="Create a new document." ma:contentTypeScope="" ma:versionID="438847a72b75665982a8a359f97ca60b">
  <xsd:schema xmlns:xsd="http://www.w3.org/2001/XMLSchema" xmlns:xs="http://www.w3.org/2001/XMLSchema" xmlns:p="http://schemas.microsoft.com/office/2006/metadata/properties" xmlns:ns2="c34af464-7aa1-4edd-9be4-83dffc1cb926" targetNamespace="http://schemas.microsoft.com/office/2006/metadata/properties" ma:root="true" ma:fieldsID="429eac13a7923d6b47fc28e8f4096b10"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2.xml><?xml version="1.0" encoding="utf-8"?>
<ds:datastoreItem xmlns:ds="http://schemas.openxmlformats.org/officeDocument/2006/customXml" ds:itemID="{7B6F2769-7194-4217-93D3-3AF3A4742282}">
  <ds:schemaRefs>
    <ds:schemaRef ds:uri="http://purl.org/dc/dcmitype/"/>
    <ds:schemaRef ds:uri="http://schemas.microsoft.com/office/2006/documentManagement/types"/>
    <ds:schemaRef ds:uri="http://purl.org/dc/terms/"/>
    <ds:schemaRef ds:uri="c34af464-7aa1-4edd-9be4-83dffc1cb926"/>
    <ds:schemaRef ds:uri="http://www.w3.org/XML/1998/namespace"/>
    <ds:schemaRef ds:uri="http://purl.org/dc/elements/1.1/"/>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6C9659B9-8752-4DC3-8CFE-950F74D5E7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999</TotalTime>
  <Words>824</Words>
  <Application>Microsoft Office PowerPoint</Application>
  <PresentationFormat>On-screen Show (4:3)</PresentationFormat>
  <Paragraphs>108</Paragraphs>
  <Slides>10</Slides>
  <Notes>1</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Office Theme</vt:lpstr>
      <vt:lpstr>Custom Design</vt:lpstr>
      <vt:lpstr>PowerPoint Presentation</vt:lpstr>
      <vt:lpstr>Recent IT Incidents - Update</vt:lpstr>
      <vt:lpstr>Recent IT Incidents - Update</vt:lpstr>
      <vt:lpstr>PowerPoint Presentation</vt:lpstr>
      <vt:lpstr>Recent IT Incidents - Update</vt:lpstr>
      <vt:lpstr>Recent IT Incidents - Update</vt:lpstr>
      <vt:lpstr>Recent IT Incidents - Update</vt:lpstr>
      <vt:lpstr>Recent IT Incidents - Update</vt:lpstr>
      <vt:lpstr>Recent IT Incidents - Update</vt:lpstr>
      <vt:lpstr>Recent IT Incidents - Communication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Smallwood, Aaron</cp:lastModifiedBy>
  <cp:revision>124</cp:revision>
  <cp:lastPrinted>2015-04-06T22:40:01Z</cp:lastPrinted>
  <dcterms:created xsi:type="dcterms:W3CDTF">2010-04-12T23:12:02Z</dcterms:created>
  <dcterms:modified xsi:type="dcterms:W3CDTF">2015-04-06T22:54:07Z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0x0101000EB6C32BA7893B4D8D08DA703C6B8599</vt:lpwstr>
  </property>
</Properties>
</file>