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62" r:id="rId5"/>
    <p:sldId id="259" r:id="rId6"/>
    <p:sldId id="258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94" y="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BBC0-9245-474C-B37D-064721DFFE13}" type="datetime1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120-489E-4659-879D-7F899ECB4BCF}" type="datetime1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3BA4-BFD7-4896-8907-F90EDAF1F1D0}" type="datetime1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3BEA7-7FEC-40F8-A83F-E1CC10056BDD}" type="datetime1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27AD-E39A-4C04-864E-CA5AAD7E6430}" type="datetime1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33BC-8F8D-4C99-97CC-7CCACE533E64}" type="datetime1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D107-C076-4E4D-A13C-29C352C06EB2}" type="datetime1">
              <a:rPr lang="en-US" smtClean="0"/>
              <a:t>4/3/2015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72B-799F-40F5-8AB8-4C69E818E6C1}" type="datetime1">
              <a:rPr lang="en-US" smtClean="0"/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3D18-79A2-4B56-B053-9EF7A43B2429}" type="datetime1">
              <a:rPr lang="en-US" smtClean="0"/>
              <a:t>4/3/2015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6322-14EF-4692-9406-8FA4AD7F423B}" type="datetime1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2609-0BA2-4465-A012-A2BAB09C9B8F}" type="datetime1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48270-03B1-4AF4-AEE3-D2A05B5322B3}" type="datetime1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rq/credit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04/06/2015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Joint meeting of MCWG and CWG on Tuesday, March 10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/>
              <a:t>4</a:t>
            </a:r>
            <a:r>
              <a:rPr lang="en-US" dirty="0" smtClean="0"/>
              <a:t> NPRRs reviewed for credit impacts by email vote</a:t>
            </a:r>
          </a:p>
          <a:p>
            <a:pPr lvl="1"/>
            <a:r>
              <a:rPr lang="en-US" dirty="0"/>
              <a:t>3</a:t>
            </a:r>
            <a:r>
              <a:rPr lang="en-US" dirty="0" smtClean="0"/>
              <a:t> NPRRs were operational and had no credit impact</a:t>
            </a:r>
          </a:p>
          <a:p>
            <a:pPr lvl="1"/>
            <a:r>
              <a:rPr lang="en-US" dirty="0" smtClean="0"/>
              <a:t>1 NPRR, NPRR683, impacts credit</a:t>
            </a:r>
          </a:p>
          <a:p>
            <a:r>
              <a:rPr lang="en-US" dirty="0" smtClean="0"/>
              <a:t>NPRR683 changes the </a:t>
            </a:r>
            <a:r>
              <a:rPr lang="en-US" dirty="0"/>
              <a:t>Available Credit Limit calculation</a:t>
            </a:r>
          </a:p>
          <a:p>
            <a:pPr lvl="1"/>
            <a:r>
              <a:rPr lang="en-US" dirty="0" smtClean="0"/>
              <a:t>90</a:t>
            </a:r>
            <a:r>
              <a:rPr lang="en-US" dirty="0"/>
              <a:t>% buffer </a:t>
            </a:r>
            <a:r>
              <a:rPr lang="en-US" dirty="0" smtClean="0"/>
              <a:t>applied to ACL which penalizes </a:t>
            </a:r>
            <a:r>
              <a:rPr lang="en-US" dirty="0"/>
              <a:t>entities that ‘</a:t>
            </a:r>
            <a:r>
              <a:rPr lang="en-US" dirty="0" err="1"/>
              <a:t>overcollateralize</a:t>
            </a:r>
            <a:r>
              <a:rPr lang="en-US" dirty="0"/>
              <a:t>’</a:t>
            </a:r>
          </a:p>
          <a:p>
            <a:pPr lvl="1"/>
            <a:r>
              <a:rPr lang="en-US" dirty="0" smtClean="0"/>
              <a:t>NPRR683 applies </a:t>
            </a:r>
            <a:r>
              <a:rPr lang="en-US" dirty="0"/>
              <a:t>the 90% to gross up TPE instead of decreasing </a:t>
            </a:r>
            <a:r>
              <a:rPr lang="en-US" dirty="0" smtClean="0"/>
              <a:t>ACL</a:t>
            </a:r>
          </a:p>
          <a:p>
            <a:pPr lvl="1"/>
            <a:r>
              <a:rPr lang="en-US" dirty="0"/>
              <a:t>Improves the incentives to provide additional collateral above credit </a:t>
            </a:r>
            <a:r>
              <a:rPr lang="en-US" dirty="0" smtClean="0"/>
              <a:t>exposure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90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Seasonal Adjustment Factor for summer of 2015</a:t>
            </a:r>
          </a:p>
          <a:p>
            <a:pPr lvl="1"/>
            <a:r>
              <a:rPr lang="en-US" dirty="0" smtClean="0"/>
              <a:t>ERCOT has proposed a methodology to calculate SAFs using </a:t>
            </a:r>
            <a:r>
              <a:rPr lang="en-US" dirty="0"/>
              <a:t>the ratio of historical prices </a:t>
            </a:r>
            <a:r>
              <a:rPr lang="en-US" dirty="0" smtClean="0"/>
              <a:t>to the previous month</a:t>
            </a:r>
          </a:p>
          <a:p>
            <a:pPr lvl="1"/>
            <a:r>
              <a:rPr lang="en-US" dirty="0" smtClean="0"/>
              <a:t>ERCOT provided additional analysis requested by MCWG/CWG members at the Feb meeting</a:t>
            </a:r>
          </a:p>
          <a:p>
            <a:pPr lvl="1"/>
            <a:r>
              <a:rPr lang="en-US" u="sng" dirty="0" smtClean="0"/>
              <a:t>CWG/MCWG voted to endorse the SAF values below for summer of 2015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343400"/>
            <a:ext cx="5349276" cy="1549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61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Mitigation of credit tail risk exposure</a:t>
            </a:r>
          </a:p>
          <a:p>
            <a:pPr lvl="1"/>
            <a:r>
              <a:rPr lang="en-US" dirty="0" smtClean="0"/>
              <a:t>Formation of the Credit </a:t>
            </a:r>
            <a:r>
              <a:rPr lang="en-US" dirty="0"/>
              <a:t>Risk Impacts and Modeling (CRIM) sub </a:t>
            </a:r>
            <a:r>
              <a:rPr lang="en-US" dirty="0" smtClean="0"/>
              <a:t>group to develop tail risk scenarios and assist ERCOT modeling</a:t>
            </a:r>
          </a:p>
          <a:p>
            <a:pPr lvl="1"/>
            <a:r>
              <a:rPr lang="en-US" dirty="0" smtClean="0"/>
              <a:t>Initial meeting on March 10</a:t>
            </a:r>
            <a:r>
              <a:rPr lang="en-US" baseline="30000" dirty="0" smtClean="0"/>
              <a:t>th</a:t>
            </a:r>
            <a:r>
              <a:rPr lang="en-US" dirty="0" smtClean="0"/>
              <a:t> established scope and objectives</a:t>
            </a:r>
          </a:p>
          <a:p>
            <a:pPr lvl="1"/>
            <a:r>
              <a:rPr lang="en-US" dirty="0" smtClean="0"/>
              <a:t>CRIM will meet after the regularly scheduled CWG/MCWG meetings</a:t>
            </a:r>
          </a:p>
          <a:p>
            <a:r>
              <a:rPr lang="en-US" dirty="0"/>
              <a:t>Capacity forecast report</a:t>
            </a:r>
          </a:p>
          <a:p>
            <a:pPr lvl="1"/>
            <a:r>
              <a:rPr lang="en-US" dirty="0"/>
              <a:t>Daily posting commenced week of February 24</a:t>
            </a:r>
            <a:r>
              <a:rPr lang="en-US" baseline="30000" dirty="0"/>
              <a:t>rd</a:t>
            </a:r>
          </a:p>
          <a:p>
            <a:pPr lvl="1"/>
            <a:r>
              <a:rPr lang="en-US" dirty="0">
                <a:hlinkClick r:id="rId2"/>
              </a:rPr>
              <a:t>http://www.ercot.com/services/rq/credit/index.html</a:t>
            </a:r>
            <a:endParaRPr lang="en-US" dirty="0"/>
          </a:p>
          <a:p>
            <a:pPr lvl="1"/>
            <a:r>
              <a:rPr lang="en-US" dirty="0"/>
              <a:t>CWG/MCWG reviewed initial results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6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Consolidation </a:t>
            </a:r>
            <a:r>
              <a:rPr lang="en-US" dirty="0"/>
              <a:t>of Other Binding Documents related to credit</a:t>
            </a:r>
          </a:p>
          <a:p>
            <a:pPr lvl="1"/>
            <a:r>
              <a:rPr lang="en-US" dirty="0"/>
              <a:t>Creditworthiness Standards (NPRR690 submitted)</a:t>
            </a:r>
          </a:p>
          <a:p>
            <a:pPr lvl="1"/>
            <a:r>
              <a:rPr lang="en-US" dirty="0"/>
              <a:t>Credit Application (NPRR pending)</a:t>
            </a:r>
          </a:p>
          <a:p>
            <a:pPr lvl="2"/>
            <a:r>
              <a:rPr lang="en-US" dirty="0"/>
              <a:t>ERCOT Credit and Legal will jointly draft NPRR</a:t>
            </a:r>
          </a:p>
          <a:p>
            <a:pPr lvl="1"/>
            <a:r>
              <a:rPr lang="en-US" dirty="0"/>
              <a:t>Procedures for Setting Nodal Day Ahead Market (DAM) Credit Requirement Parameters and Credit Formulas (NPRR671)</a:t>
            </a:r>
          </a:p>
          <a:p>
            <a:r>
              <a:rPr lang="en-US" dirty="0"/>
              <a:t>Draft NPRR formalizing prepay account procedures</a:t>
            </a:r>
          </a:p>
          <a:p>
            <a:pPr lvl="1"/>
            <a:r>
              <a:rPr lang="en-US" dirty="0"/>
              <a:t>Targeting April </a:t>
            </a:r>
            <a:r>
              <a:rPr lang="en-US" dirty="0" smtClean="0"/>
              <a:t>PRS</a:t>
            </a:r>
          </a:p>
          <a:p>
            <a:r>
              <a:rPr lang="en-US" dirty="0"/>
              <a:t>Audited financials and Standard Form Agreement Attachment A required by April 30th for Counter-Parties with December 31, 2014 </a:t>
            </a:r>
            <a:r>
              <a:rPr lang="en-US" dirty="0" smtClean="0"/>
              <a:t>FYE.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1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NPRR638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NPRR638 is currently tabled at PRS</a:t>
            </a:r>
          </a:p>
          <a:p>
            <a:r>
              <a:rPr lang="en-US" dirty="0" smtClean="0"/>
              <a:t>Technical issues under consideration</a:t>
            </a:r>
          </a:p>
          <a:p>
            <a:pPr lvl="1"/>
            <a:r>
              <a:rPr lang="en-US" dirty="0" smtClean="0"/>
              <a:t>Gas price adjustment using a FIP ratio (gas price normalization)</a:t>
            </a:r>
          </a:p>
          <a:p>
            <a:pPr lvl="2"/>
            <a:r>
              <a:rPr lang="en-US" dirty="0" smtClean="0"/>
              <a:t>To be considered at PRS (estimated May PRS)</a:t>
            </a:r>
          </a:p>
          <a:p>
            <a:pPr lvl="1"/>
            <a:r>
              <a:rPr lang="en-US" dirty="0" smtClean="0"/>
              <a:t>Apply a minimum and maximum heat rate to limit application of gas price adjustment</a:t>
            </a:r>
          </a:p>
          <a:p>
            <a:pPr lvl="2"/>
            <a:r>
              <a:rPr lang="en-US" dirty="0" smtClean="0"/>
              <a:t>To be considered at PRS (estimated May PRS)</a:t>
            </a:r>
          </a:p>
          <a:p>
            <a:pPr lvl="1"/>
            <a:r>
              <a:rPr lang="en-US" dirty="0" smtClean="0"/>
              <a:t>ERCOT analysis on NPRR638 &amp; </a:t>
            </a:r>
            <a:r>
              <a:rPr lang="en-US" dirty="0" err="1" smtClean="0"/>
              <a:t>Lookback</a:t>
            </a:r>
            <a:r>
              <a:rPr lang="en-US" dirty="0" smtClean="0"/>
              <a:t> </a:t>
            </a:r>
            <a:r>
              <a:rPr lang="en-US" dirty="0" smtClean="0"/>
              <a:t>parameters</a:t>
            </a:r>
          </a:p>
          <a:p>
            <a:pPr lvl="2"/>
            <a:r>
              <a:rPr lang="en-US" dirty="0" smtClean="0"/>
              <a:t>ERCOT published detailed analysis on gas price adjustments and </a:t>
            </a:r>
            <a:r>
              <a:rPr lang="en-US" dirty="0" err="1" smtClean="0"/>
              <a:t>lookback</a:t>
            </a:r>
            <a:r>
              <a:rPr lang="en-US" dirty="0" smtClean="0"/>
              <a:t> parameter impacts on April 2</a:t>
            </a:r>
            <a:r>
              <a:rPr lang="en-US" baseline="30000" dirty="0" smtClean="0"/>
              <a:t>nd</a:t>
            </a:r>
            <a:endParaRPr lang="en-US" dirty="0" smtClean="0"/>
          </a:p>
          <a:p>
            <a:pPr lvl="2"/>
            <a:r>
              <a:rPr lang="en-US" u="sng" dirty="0" smtClean="0"/>
              <a:t>PLEASE REVIEW THIS ANALYSIS PRIOR TO APRIL 22 CWG/MCWG MEETING AND BE PREPARED TO VOTE ON LOOKBACK PARAMETER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9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NPRR638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Policy issues under consideration</a:t>
            </a:r>
          </a:p>
          <a:p>
            <a:pPr lvl="1"/>
            <a:r>
              <a:rPr lang="en-US" dirty="0" smtClean="0"/>
              <a:t>Process to update the Market Adjustment Factor (MAF)</a:t>
            </a:r>
          </a:p>
          <a:p>
            <a:r>
              <a:rPr lang="en-US" dirty="0" smtClean="0"/>
              <a:t>History </a:t>
            </a:r>
            <a:r>
              <a:rPr lang="en-US" dirty="0" smtClean="0"/>
              <a:t>of the MAF in NPRR638</a:t>
            </a:r>
          </a:p>
          <a:p>
            <a:pPr lvl="1"/>
            <a:r>
              <a:rPr lang="en-US" dirty="0" smtClean="0"/>
              <a:t>July 2014: ERCOT submits NPRR638, ERCOT has sole discretion to use MAF based on price increases due to </a:t>
            </a:r>
            <a:r>
              <a:rPr lang="en-US" u="sng" dirty="0" smtClean="0"/>
              <a:t>market rule changes</a:t>
            </a:r>
            <a:r>
              <a:rPr lang="en-US" dirty="0" smtClean="0"/>
              <a:t>, 14 day notice</a:t>
            </a:r>
          </a:p>
          <a:p>
            <a:pPr lvl="1"/>
            <a:r>
              <a:rPr lang="en-US" dirty="0" smtClean="0"/>
              <a:t>Oct 2014: ERCOT submits comments to increase MAF notice period to 45 days</a:t>
            </a:r>
          </a:p>
          <a:p>
            <a:pPr lvl="1"/>
            <a:r>
              <a:rPr lang="en-US" dirty="0" smtClean="0"/>
              <a:t>Jan 22, 2015: CWG/MCWG submits comments endorsing process where TAC recommends MAF change and Board approves</a:t>
            </a:r>
          </a:p>
          <a:p>
            <a:pPr lvl="1"/>
            <a:r>
              <a:rPr lang="en-US" dirty="0" smtClean="0"/>
              <a:t>Jan 30, 2015: ERCOT submits comments removing TAC/Board approval, reinstates sole discretion with 45 day notice, corrects </a:t>
            </a:r>
            <a:r>
              <a:rPr lang="en-US" dirty="0" err="1" smtClean="0"/>
              <a:t>greybox</a:t>
            </a:r>
            <a:r>
              <a:rPr lang="en-US" dirty="0" smtClean="0"/>
              <a:t> section</a:t>
            </a:r>
          </a:p>
          <a:p>
            <a:pPr lvl="1"/>
            <a:r>
              <a:rPr lang="en-US" dirty="0" smtClean="0"/>
              <a:t>Feb 9, 2015: F&amp;A Committee discusses MAF process and requests stakeholder feedback </a:t>
            </a:r>
          </a:p>
          <a:p>
            <a:pPr lvl="1"/>
            <a:r>
              <a:rPr lang="en-US" dirty="0" smtClean="0"/>
              <a:t>Feb 24, 2015:  Reliant submits comments supporting CWG/MCWG endorsed version of MAF process</a:t>
            </a:r>
          </a:p>
          <a:p>
            <a:pPr lvl="1"/>
            <a:r>
              <a:rPr lang="en-US" dirty="0" smtClean="0"/>
              <a:t>March 9, 2015: ERCOT submits comments expanding use of MAF to changes in </a:t>
            </a:r>
            <a:r>
              <a:rPr lang="en-US" u="sng" dirty="0" smtClean="0"/>
              <a:t>market conditions</a:t>
            </a:r>
            <a:r>
              <a:rPr lang="en-US" dirty="0" smtClean="0"/>
              <a:t>; maintains sole discretion and 45 day </a:t>
            </a:r>
            <a:r>
              <a:rPr lang="en-US" dirty="0" smtClean="0"/>
              <a:t>notice</a:t>
            </a:r>
          </a:p>
          <a:p>
            <a:r>
              <a:rPr lang="en-US" dirty="0" smtClean="0"/>
              <a:t>ERCOT &amp; Stakeholders are negotiating a compromise.  An update </a:t>
            </a:r>
            <a:r>
              <a:rPr lang="en-US" dirty="0"/>
              <a:t>will be discussed at April 22 CWG/MCWG</a:t>
            </a:r>
          </a:p>
          <a:p>
            <a:pPr lvl="1"/>
            <a:r>
              <a:rPr lang="en-US" dirty="0" smtClean="0"/>
              <a:t>Targeting vote at May PRS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14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582</Words>
  <Application>Microsoft Office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Update on NPRR638</vt:lpstr>
      <vt:lpstr>Update on NPRR638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32</cp:revision>
  <dcterms:created xsi:type="dcterms:W3CDTF">2006-08-16T00:00:00Z</dcterms:created>
  <dcterms:modified xsi:type="dcterms:W3CDTF">2015-04-03T16:47:23Z</dcterms:modified>
</cp:coreProperties>
</file>