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  <p:sldMasterId id="2147484574" r:id="rId2"/>
  </p:sldMasterIdLst>
  <p:notesMasterIdLst>
    <p:notesMasterId r:id="rId11"/>
  </p:notesMasterIdLst>
  <p:sldIdLst>
    <p:sldId id="256" r:id="rId3"/>
    <p:sldId id="314" r:id="rId4"/>
    <p:sldId id="321" r:id="rId5"/>
    <p:sldId id="319" r:id="rId6"/>
    <p:sldId id="317" r:id="rId7"/>
    <p:sldId id="318" r:id="rId8"/>
    <p:sldId id="322" r:id="rId9"/>
    <p:sldId id="26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3" autoAdjust="0"/>
    <p:restoredTop sz="92110" autoAdjust="0"/>
  </p:normalViewPr>
  <p:slideViewPr>
    <p:cSldViewPr>
      <p:cViewPr>
        <p:scale>
          <a:sx n="80" d="100"/>
          <a:sy n="80" d="100"/>
        </p:scale>
        <p:origin x="-55" y="11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721F7E1-7AFE-4B68-B5E4-4DC62991A9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48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B46F04-6FEE-4428-AF73-94960580B764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BF1D5D7-817C-4027-9A58-CF62204AFA73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65CEC9-40BE-433F-984F-59B6CAC0C3B7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E99A40-C755-4554-97E6-BB2972BC43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5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4D7A2-2F16-4952-B9B4-20B83AF574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5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8EF35-25C4-48D3-BA8B-3FAAB34C4C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35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2A376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8B5765-4431-4525-A630-DEE4E290B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840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69A17-4AD1-445C-AC34-1B88D1CDC3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22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C75708EE-576A-41FC-A128-02E4EAEB4F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40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E6652DCC-E5DD-473D-BFC2-4E3A9E52C6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5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D21011-362A-42E5-9B4C-1E5813D35F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551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262000E5-035F-42B2-989E-226045BE4B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599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A6954-4344-46E9-AA02-ECD5C183CD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8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B2640C-371B-435F-A11B-7F197EE9DD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28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0E5F5-2712-4E78-8CE7-BB7E740AEE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706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3B867429-70E4-4F27-92CF-82F3CB7D01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54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919B6-961B-43AE-893B-FEF56AA883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02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065-AF60-492D-AC88-59F815222A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7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4EAD05-2D50-40DF-A8E9-5FF7070AE7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4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E9C4A7-956B-446A-BC0C-EC8F66158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697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F632E0-1D7E-4F79-A27D-C0BAD4DBD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561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70763B-71B8-41D8-9C6F-D35075E15B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08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79A3C-08A3-4E02-B5DD-2B081D135C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7F3ED2-2C7D-465E-AFB3-34BCA0504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54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4EFAF3-BC2B-4913-B7DA-B4F6856B4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76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E1C65276-DFF8-4D55-BD53-76793EF422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4" r:id="rId1"/>
    <p:sldLayoutId id="2147484816" r:id="rId2"/>
    <p:sldLayoutId id="2147484825" r:id="rId3"/>
    <p:sldLayoutId id="2147484826" r:id="rId4"/>
    <p:sldLayoutId id="2147484827" r:id="rId5"/>
    <p:sldLayoutId id="2147484828" r:id="rId6"/>
    <p:sldLayoutId id="2147484817" r:id="rId7"/>
    <p:sldLayoutId id="2147484829" r:id="rId8"/>
    <p:sldLayoutId id="2147484830" r:id="rId9"/>
    <p:sldLayoutId id="2147484818" r:id="rId10"/>
    <p:sldLayoutId id="21474848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16989784-C51B-4F90-B413-29F48360D6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20" r:id="rId2"/>
    <p:sldLayoutId id="2147484832" r:id="rId3"/>
    <p:sldLayoutId id="2147484833" r:id="rId4"/>
    <p:sldLayoutId id="2147484834" r:id="rId5"/>
    <p:sldLayoutId id="2147484835" r:id="rId6"/>
    <p:sldLayoutId id="2147484821" r:id="rId7"/>
    <p:sldLayoutId id="2147484836" r:id="rId8"/>
    <p:sldLayoutId id="2147484837" r:id="rId9"/>
    <p:sldLayoutId id="2147484822" r:id="rId10"/>
    <p:sldLayoutId id="21474848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client_svcs/mktrk_info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3429000"/>
            <a:ext cx="7772400" cy="1382713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Update to RMS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alifornian FB" pitchFamily="18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April 7, 2015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omic Sans MS" pitchFamily="66" charset="0"/>
              </a:rPr>
              <a:t> 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616075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b="1" dirty="0" smtClean="0">
                <a:latin typeface="Comic Sans MS" panose="030F0702030302020204" pitchFamily="66" charset="0"/>
              </a:rPr>
              <a:t>RMGRR – Guidelines for Notification of Invoice Dispute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revision will align the Retail Market Guide with current market practices.   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Today, most CRs utilize the </a:t>
            </a:r>
            <a:r>
              <a:rPr lang="en-US" sz="2000" dirty="0" err="1" smtClean="0">
                <a:latin typeface="Comic Sans MS" panose="030F0702030302020204" pitchFamily="66" charset="0"/>
              </a:rPr>
              <a:t>MarkeTrak</a:t>
            </a:r>
            <a:r>
              <a:rPr lang="en-US" sz="2000" dirty="0" smtClean="0">
                <a:latin typeface="Comic Sans MS" panose="030F0702030302020204" pitchFamily="66" charset="0"/>
              </a:rPr>
              <a:t> tool to submit an 810 invoice dispute.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Usage &amp; Billing </a:t>
            </a:r>
            <a:r>
              <a:rPr lang="en-US" sz="1600" dirty="0" err="1" smtClean="0">
                <a:latin typeface="Comic Sans MS" panose="030F0702030302020204" pitchFamily="66" charset="0"/>
              </a:rPr>
              <a:t>SubType</a:t>
            </a:r>
            <a:endParaRPr lang="en-US" sz="1600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Other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Retail Market Guide currently outlines a formal dispute process by sending an email to a designated TDSP address with a spreadsheet attachment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b="1" dirty="0" smtClean="0">
                <a:latin typeface="Comic Sans MS" panose="030F0702030302020204" pitchFamily="66" charset="0"/>
              </a:rPr>
              <a:t>RMGRR – Guidelines for Notification of Invoice Dispute </a:t>
            </a:r>
            <a:r>
              <a:rPr lang="en-US" dirty="0" smtClean="0">
                <a:latin typeface="Comic Sans MS" panose="030F0702030302020204" pitchFamily="66" charset="0"/>
              </a:rPr>
              <a:t>- continued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Benefits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Allows Market Participants the ability to manage, track, and acknowledge receipt of invoice disputes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More timely resolution of invoice disputes due to reporting and workflow management capabilities within the </a:t>
            </a:r>
            <a:r>
              <a:rPr lang="en-US" sz="1600" dirty="0" err="1" smtClean="0">
                <a:latin typeface="Comic Sans MS" panose="030F0702030302020204" pitchFamily="66" charset="0"/>
              </a:rPr>
              <a:t>MarkeTrak</a:t>
            </a:r>
            <a:r>
              <a:rPr lang="en-US" sz="1600" dirty="0" smtClean="0">
                <a:latin typeface="Comic Sans MS" panose="030F0702030302020204" pitchFamily="66" charset="0"/>
              </a:rPr>
              <a:t> tool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Allows Market Participants  to track resolution of invoice disputes to ensure adherence to Service Level Agreements (SLA)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Provides all Market Participants with full transparency into ‘State’ of invoice dispute (In Progress, Pending Complete, </a:t>
            </a:r>
            <a:r>
              <a:rPr lang="en-US" sz="1600" dirty="0" err="1" smtClean="0">
                <a:latin typeface="Comic Sans MS" panose="030F0702030302020204" pitchFamily="66" charset="0"/>
              </a:rPr>
              <a:t>etc</a:t>
            </a:r>
            <a:r>
              <a:rPr lang="en-US" sz="1600" dirty="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686800" cy="4525962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Roadshow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sz="2400" b="1" u="sng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Confirmed Dates</a:t>
            </a:r>
          </a:p>
          <a:p>
            <a:pPr lvl="1"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Austin, </a:t>
            </a:r>
            <a:r>
              <a:rPr lang="en-US" sz="2000" dirty="0" smtClean="0">
                <a:latin typeface="Comic Sans MS" panose="030F0702030302020204" pitchFamily="66" charset="0"/>
              </a:rPr>
              <a:t>ERCOT Met Center</a:t>
            </a:r>
          </a:p>
          <a:p>
            <a:pPr lvl="2">
              <a:defRPr/>
            </a:pPr>
            <a:r>
              <a:rPr lang="en-US" sz="2000" dirty="0">
                <a:latin typeface="Comic Sans MS" panose="030F0702030302020204" pitchFamily="66" charset="0"/>
              </a:rPr>
              <a:t>Tuesday, May 12</a:t>
            </a:r>
            <a:r>
              <a:rPr lang="en-US" sz="2000" baseline="30000" dirty="0">
                <a:latin typeface="Comic Sans MS" panose="030F0702030302020204" pitchFamily="66" charset="0"/>
              </a:rPr>
              <a:t>th</a:t>
            </a:r>
            <a:r>
              <a:rPr lang="en-US" sz="2000" dirty="0">
                <a:latin typeface="Comic Sans MS" panose="030F0702030302020204" pitchFamily="66" charset="0"/>
              </a:rPr>
              <a:t> , 9:30 am – 4 pm</a:t>
            </a:r>
          </a:p>
          <a:p>
            <a:pPr lvl="2"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Houston, </a:t>
            </a:r>
            <a:r>
              <a:rPr lang="en-US" sz="2000" dirty="0" err="1" smtClean="0">
                <a:latin typeface="Comic Sans MS" panose="030F0702030302020204" pitchFamily="66" charset="0"/>
              </a:rPr>
              <a:t>CenterPoint</a:t>
            </a:r>
            <a:r>
              <a:rPr lang="en-US" sz="2000" dirty="0" smtClean="0">
                <a:latin typeface="Comic Sans MS" panose="030F0702030302020204" pitchFamily="66" charset="0"/>
              </a:rPr>
              <a:t> Energy  </a:t>
            </a:r>
            <a:r>
              <a:rPr lang="en-US" sz="2000" dirty="0" err="1" smtClean="0">
                <a:latin typeface="Comic Sans MS" panose="030F0702030302020204" pitchFamily="66" charset="0"/>
              </a:rPr>
              <a:t>Conf</a:t>
            </a:r>
            <a:r>
              <a:rPr lang="en-US" sz="2000" dirty="0" smtClean="0">
                <a:latin typeface="Comic Sans MS" panose="030F0702030302020204" pitchFamily="66" charset="0"/>
              </a:rPr>
              <a:t> Room 1360</a:t>
            </a:r>
          </a:p>
          <a:p>
            <a:pPr lvl="2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Friday, </a:t>
            </a:r>
            <a:r>
              <a:rPr lang="en-US" sz="2000" dirty="0">
                <a:latin typeface="Comic Sans MS" panose="030F0702030302020204" pitchFamily="66" charset="0"/>
              </a:rPr>
              <a:t>May </a:t>
            </a:r>
            <a:r>
              <a:rPr lang="en-US" sz="2000" dirty="0" smtClean="0">
                <a:latin typeface="Comic Sans MS" panose="030F0702030302020204" pitchFamily="66" charset="0"/>
              </a:rPr>
              <a:t>15</a:t>
            </a:r>
            <a:r>
              <a:rPr lang="en-US" sz="20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, 9:30 am – 4 pm</a:t>
            </a:r>
          </a:p>
          <a:p>
            <a:pPr lvl="2"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Dallas, </a:t>
            </a:r>
            <a:r>
              <a:rPr lang="en-US" sz="2000" dirty="0" err="1" smtClean="0">
                <a:latin typeface="Comic Sans MS" panose="030F0702030302020204" pitchFamily="66" charset="0"/>
              </a:rPr>
              <a:t>Oncor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US" sz="2000" b="1" dirty="0" smtClean="0">
              <a:latin typeface="Comic Sans MS" panose="030F0702030302020204" pitchFamily="66" charset="0"/>
            </a:endParaRPr>
          </a:p>
          <a:p>
            <a:pPr lvl="2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Friday, June 12</a:t>
            </a:r>
            <a:r>
              <a:rPr lang="en-US" sz="20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2000" dirty="0" smtClean="0">
                <a:latin typeface="Comic Sans MS" panose="030F0702030302020204" pitchFamily="66" charset="0"/>
              </a:rPr>
              <a:t> , 9:30 am – 4 pm</a:t>
            </a:r>
          </a:p>
          <a:p>
            <a:pPr lvl="2">
              <a:defRPr/>
            </a:pPr>
            <a:endParaRPr lang="en-US" sz="1400" dirty="0">
              <a:latin typeface="Comic Sans MS" panose="030F0702030302020204" pitchFamily="66" charset="0"/>
            </a:endParaRPr>
          </a:p>
          <a:p>
            <a:pPr lvl="2">
              <a:defRPr/>
            </a:pPr>
            <a:endParaRPr lang="en-US" sz="14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686800" cy="5072062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Pre-survey 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1700" dirty="0" smtClean="0">
                <a:latin typeface="Comic Sans MS" panose="030F0702030302020204" pitchFamily="66" charset="0"/>
              </a:rPr>
              <a:t>ERCOT Client Services has sent the following survey questions to the RMS and </a:t>
            </a:r>
            <a:r>
              <a:rPr lang="en-US" sz="1700" dirty="0" err="1" smtClean="0">
                <a:latin typeface="Comic Sans MS" panose="030F0702030302020204" pitchFamily="66" charset="0"/>
              </a:rPr>
              <a:t>MarkeTrak</a:t>
            </a:r>
            <a:r>
              <a:rPr lang="en-US" sz="1700" dirty="0" smtClean="0">
                <a:latin typeface="Comic Sans MS" panose="030F0702030302020204" pitchFamily="66" charset="0"/>
              </a:rPr>
              <a:t> (API &amp; GUI) </a:t>
            </a:r>
            <a:r>
              <a:rPr lang="en-US" sz="1700" dirty="0" err="1" smtClean="0">
                <a:latin typeface="Comic Sans MS" panose="030F0702030302020204" pitchFamily="66" charset="0"/>
              </a:rPr>
              <a:t>Listserves</a:t>
            </a:r>
            <a:r>
              <a:rPr lang="en-US" sz="1700" dirty="0" smtClean="0">
                <a:latin typeface="Comic Sans MS" panose="030F0702030302020204" pitchFamily="66" charset="0"/>
              </a:rPr>
              <a:t>: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sz="1600" dirty="0" smtClean="0">
              <a:latin typeface="Comic Sans MS" panose="030F0702030302020204" pitchFamily="66" charset="0"/>
            </a:endParaRPr>
          </a:p>
          <a:p>
            <a:pPr marL="452437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Comic Sans MS" panose="030F0702030302020204" pitchFamily="66" charset="0"/>
              </a:rPr>
              <a:t>What would you most like to learn about at the RMS IA Training?</a:t>
            </a:r>
          </a:p>
          <a:p>
            <a:pPr marL="452437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Comic Sans MS" panose="030F0702030302020204" pitchFamily="66" charset="0"/>
              </a:rPr>
              <a:t>What specific scenarios or questions would you like included at the RMS Training?</a:t>
            </a:r>
          </a:p>
          <a:p>
            <a:pPr marL="452437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Comic Sans MS" panose="030F0702030302020204" pitchFamily="66" charset="0"/>
              </a:rPr>
              <a:t>Which RMS IA Training will you attend?</a:t>
            </a:r>
          </a:p>
          <a:p>
            <a:pPr marL="735013" lvl="1" indent="-342900">
              <a:buFont typeface="+mj-lt"/>
              <a:buAutoNum type="alphaLcPeriod"/>
              <a:defRPr/>
            </a:pPr>
            <a:r>
              <a:rPr lang="en-US" sz="1400" dirty="0" smtClean="0">
                <a:latin typeface="Comic Sans MS" panose="030F0702030302020204" pitchFamily="66" charset="0"/>
              </a:rPr>
              <a:t>Austin – May 12</a:t>
            </a:r>
            <a:r>
              <a:rPr lang="en-US" sz="1400" baseline="30000" dirty="0" smtClean="0">
                <a:latin typeface="Comic Sans MS" panose="030F0702030302020204" pitchFamily="66" charset="0"/>
              </a:rPr>
              <a:t>th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pPr marL="735013" lvl="1" indent="-342900">
              <a:buFont typeface="+mj-lt"/>
              <a:buAutoNum type="alphaLcPeriod"/>
              <a:defRPr/>
            </a:pPr>
            <a:r>
              <a:rPr lang="en-US" sz="1400" dirty="0" smtClean="0">
                <a:latin typeface="Comic Sans MS" panose="030F0702030302020204" pitchFamily="66" charset="0"/>
              </a:rPr>
              <a:t>Houston – May 15</a:t>
            </a:r>
            <a:r>
              <a:rPr lang="en-US" sz="1400" baseline="30000" dirty="0" smtClean="0">
                <a:latin typeface="Comic Sans MS" panose="030F0702030302020204" pitchFamily="66" charset="0"/>
              </a:rPr>
              <a:t>th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pPr marL="735013" lvl="1" indent="-342900">
              <a:buFont typeface="+mj-lt"/>
              <a:buAutoNum type="alphaLcPeriod"/>
              <a:defRPr/>
            </a:pPr>
            <a:r>
              <a:rPr lang="en-US" sz="1400" dirty="0" smtClean="0">
                <a:latin typeface="Comic Sans MS" panose="030F0702030302020204" pitchFamily="66" charset="0"/>
              </a:rPr>
              <a:t>Dallas – June 12</a:t>
            </a:r>
            <a:r>
              <a:rPr lang="en-US" sz="1400" baseline="30000" dirty="0" smtClean="0">
                <a:latin typeface="Comic Sans MS" panose="030F0702030302020204" pitchFamily="66" charset="0"/>
              </a:rPr>
              <a:t>th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pPr marL="452437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Comic Sans MS" panose="030F0702030302020204" pitchFamily="66" charset="0"/>
              </a:rPr>
              <a:t>Do you have any other comments, questions, or concerns regarding IA Training or other </a:t>
            </a:r>
            <a:r>
              <a:rPr lang="en-US" sz="1400" dirty="0" err="1" smtClean="0">
                <a:latin typeface="Comic Sans MS" panose="030F0702030302020204" pitchFamily="66" charset="0"/>
              </a:rPr>
              <a:t>MarkeTrak</a:t>
            </a:r>
            <a:r>
              <a:rPr lang="en-US" sz="1400" dirty="0" smtClean="0">
                <a:latin typeface="Comic Sans MS" panose="030F0702030302020204" pitchFamily="66" charset="0"/>
              </a:rPr>
              <a:t> issues?</a:t>
            </a:r>
          </a:p>
          <a:p>
            <a:pPr marL="452437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Comic Sans MS"/>
                <a:ea typeface="Calibri"/>
                <a:cs typeface="Times New Roman"/>
              </a:rPr>
              <a:t>Name any additional training you think would be helpful to you or your co-workers in expanding your Retail Market job knowledge?</a:t>
            </a:r>
          </a:p>
          <a:p>
            <a:pPr marL="109537" indent="0">
              <a:buNone/>
              <a:defRPr/>
            </a:pPr>
            <a:endParaRPr lang="en-US" sz="1400" b="1" i="1" dirty="0" smtClean="0">
              <a:latin typeface="Comic Sans MS" panose="030F0702030302020204" pitchFamily="66" charset="0"/>
            </a:endParaRPr>
          </a:p>
          <a:p>
            <a:pPr marL="109537" indent="0">
              <a:buNone/>
              <a:defRPr/>
            </a:pPr>
            <a:r>
              <a:rPr lang="en-US" sz="1600" b="1" i="1" dirty="0" smtClean="0">
                <a:latin typeface="Comic Sans MS" panose="030F0702030302020204" pitchFamily="66" charset="0"/>
              </a:rPr>
              <a:t>We </a:t>
            </a:r>
            <a:r>
              <a:rPr lang="en-US" sz="1600" b="1" i="1" dirty="0">
                <a:latin typeface="Comic Sans MS" panose="030F0702030302020204" pitchFamily="66" charset="0"/>
              </a:rPr>
              <a:t>encourage your feedback and want to address your needs!  Please complete surveys by April 15</a:t>
            </a:r>
            <a:r>
              <a:rPr lang="en-US" sz="1600" b="1" i="1" baseline="30000" dirty="0">
                <a:latin typeface="Comic Sans MS" panose="030F0702030302020204" pitchFamily="66" charset="0"/>
              </a:rPr>
              <a:t>th</a:t>
            </a:r>
            <a:r>
              <a:rPr lang="en-US" sz="1600" b="1" i="1" dirty="0">
                <a:latin typeface="Comic Sans MS" panose="030F0702030302020204" pitchFamily="66" charset="0"/>
              </a:rPr>
              <a:t>!!</a:t>
            </a:r>
          </a:p>
          <a:p>
            <a:pPr marL="452437" indent="-342900">
              <a:buFont typeface="+mj-lt"/>
              <a:buAutoNum type="arabicPeriod"/>
              <a:defRPr/>
            </a:pPr>
            <a:endParaRPr lang="en-US" sz="1600" b="1" dirty="0" smtClean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686800" cy="4525962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err="1" smtClean="0">
                <a:latin typeface="Comic Sans MS" panose="030F0702030302020204" pitchFamily="66" charset="0"/>
              </a:rPr>
              <a:t>MarkeTrak</a:t>
            </a:r>
            <a:r>
              <a:rPr lang="en-US" sz="2400" b="1" u="sng" dirty="0" smtClean="0">
                <a:latin typeface="Comic Sans MS" panose="030F0702030302020204" pitchFamily="66" charset="0"/>
              </a:rPr>
              <a:t> Issues – Premature transitioning of IGL/Rescission Subtypes</a:t>
            </a: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>
              <a:latin typeface="Comic Sans MS" panose="030F0702030302020204" pitchFamily="66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ERCOT continues to work with their vendor to identify the root cause of the issues experienced in February.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http://www.ercot.com/services/client_svcs/mktrk_info/index.html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http://www.ercot.com/content/meetings/rms/keydocs/2014/0110/08.__RMS_MarkeTrak_Task_Force_20140104.ppt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http://www.ercot.com/content/meetings/rms/keydocs/2014/0603/07.__RMS_MarkeTrak_Task_Force_20140603.ppt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http://www.ercot.com/content/meetings/rms/keydocs/2014/1028/07.__RMS_MarkeTrak_Task_Force_20141028.ppt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http://www.ercot.com/content/meetings/rms/keydocs/2015/0106/09.__RMS_MarkeTrak_Task_Force_20150106.ppt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http://www.ercot.com/committees/board/tac/rms/marketraktf/index.html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http://www.ercot.com/content/committees/board/tac/rms/marketraktf/keydocs/2014/PR010_03_training_FINAL.ppt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http://www.ercot.com/content/wcm/training_courses/97/MarkeTrak_Detailed_Training_102014.ppt</a:t>
            </a:r>
            <a:endParaRPr lang="en-US" altLang="en-US" sz="125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eaLnBrk="1" hangingPunct="1"/>
            <a:endParaRPr lang="en-US" altLang="en-US" sz="1200" dirty="0" smtClean="0">
              <a:latin typeface="Comic Sans MS" pitchFamily="66" charset="0"/>
            </a:endParaRPr>
          </a:p>
          <a:p>
            <a:pPr lvl="1" eaLnBrk="1" hangingPunct="1"/>
            <a:r>
              <a:rPr lang="en-US" altLang="en-US" sz="1400" dirty="0" smtClean="0">
                <a:latin typeface="Comic Sans MS" pitchFamily="66" charset="0"/>
              </a:rPr>
              <a:t>User Guide</a:t>
            </a:r>
          </a:p>
          <a:p>
            <a:pPr lvl="1" eaLnBrk="1" hangingPunct="1"/>
            <a:r>
              <a:rPr lang="en-US" altLang="en-US" sz="1400" dirty="0" smtClean="0">
                <a:latin typeface="Comic Sans MS" pitchFamily="66" charset="0"/>
              </a:rPr>
              <a:t>Bulk Insert Templates</a:t>
            </a:r>
          </a:p>
          <a:p>
            <a:pPr lvl="1" eaLnBrk="1" hangingPunct="1"/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Workflows</a:t>
            </a:r>
          </a:p>
          <a:p>
            <a:pPr lvl="1" eaLnBrk="1" hangingPunct="1"/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Tips and Tricks</a:t>
            </a:r>
          </a:p>
          <a:p>
            <a:pPr lvl="1" eaLnBrk="1" hangingPunct="1"/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API WSDL/XSD</a:t>
            </a:r>
          </a:p>
          <a:p>
            <a:pPr lvl="1" eaLnBrk="1" hangingPunct="1"/>
            <a:endParaRPr lang="en-US" altLang="en-US" sz="1400" dirty="0" smtClean="0">
              <a:latin typeface="Comic Sans MS" pitchFamily="66" charset="0"/>
            </a:endParaRPr>
          </a:p>
          <a:p>
            <a:pPr lvl="1" eaLnBrk="1" hangingPunct="1">
              <a:buFont typeface="Verdana" pitchFamily="34" charset="0"/>
              <a:buNone/>
            </a:pPr>
            <a:r>
              <a:rPr lang="en-US" altLang="en-US" sz="1400" dirty="0" smtClean="0">
                <a:latin typeface="Comic Sans MS" pitchFamily="66" charset="0"/>
              </a:rPr>
              <a:t>Also direct link from </a:t>
            </a:r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tool</a:t>
            </a:r>
          </a:p>
          <a:p>
            <a:pPr lvl="1" eaLnBrk="1" hangingPunct="1"/>
            <a:endParaRPr lang="en-US" altLang="en-US" dirty="0" smtClean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43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2838" y="2897188"/>
            <a:ext cx="1838325" cy="1695450"/>
          </a:xfrm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Questions </a:t>
            </a:r>
          </a:p>
        </p:txBody>
      </p:sp>
      <p:sp>
        <p:nvSpPr>
          <p:cNvPr id="24580" name="TextBox 1"/>
          <p:cNvSpPr txBox="1">
            <a:spLocks noChangeArrowheads="1"/>
          </p:cNvSpPr>
          <p:nvPr/>
        </p:nvSpPr>
        <p:spPr bwMode="auto">
          <a:xfrm>
            <a:off x="2057400" y="1563688"/>
            <a:ext cx="5181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Comic Sans MS" pitchFamily="66" charset="0"/>
              </a:rPr>
              <a:t>Next (and last) Meeting Date</a:t>
            </a:r>
          </a:p>
          <a:p>
            <a:pPr algn="ctr" eaLnBrk="1" hangingPunct="1"/>
            <a:r>
              <a:rPr lang="en-US" altLang="en-US" sz="2400" b="1">
                <a:latin typeface="Comic Sans MS" pitchFamily="66" charset="0"/>
              </a:rPr>
              <a:t>May 7</a:t>
            </a:r>
            <a:r>
              <a:rPr lang="en-US" altLang="en-US" sz="2400" b="1" baseline="30000">
                <a:latin typeface="Comic Sans MS" pitchFamily="66" charset="0"/>
              </a:rPr>
              <a:t>th</a:t>
            </a:r>
            <a:r>
              <a:rPr lang="en-US" altLang="en-US" sz="2400" b="1">
                <a:latin typeface="Comic Sans MS" pitchFamily="66" charset="0"/>
              </a:rPr>
              <a:t>, 2015, 10am – 3pm</a:t>
            </a:r>
          </a:p>
          <a:p>
            <a:pPr algn="ctr" eaLnBrk="1" hangingPunct="1"/>
            <a:r>
              <a:rPr lang="en-US" altLang="en-US" sz="2400" b="1">
                <a:latin typeface="Comic Sans MS" pitchFamily="66" charset="0"/>
              </a:rPr>
              <a:t>ERCOT Met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5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6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7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8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36191</TotalTime>
  <Words>450</Words>
  <Application>Microsoft Office PowerPoint</Application>
  <PresentationFormat>On-screen Show (4:3)</PresentationFormat>
  <Paragraphs>76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Verdana</vt:lpstr>
      <vt:lpstr>Arial</vt:lpstr>
      <vt:lpstr>Lucida Sans Unicode</vt:lpstr>
      <vt:lpstr>Wingdings 3</vt:lpstr>
      <vt:lpstr>Wingdings 2</vt:lpstr>
      <vt:lpstr>Comic Sans MS</vt:lpstr>
      <vt:lpstr>Californian FB</vt:lpstr>
      <vt:lpstr>Concourse</vt:lpstr>
      <vt:lpstr>1_Concourse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MarkeTrak  Documentation</vt:lpstr>
      <vt:lpstr>Questions 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MarkeTrak Task Force</dc:title>
  <dc:creator>00015621</dc:creator>
  <cp:lastModifiedBy>Reed, Carolyn E.</cp:lastModifiedBy>
  <cp:revision>618</cp:revision>
  <cp:lastPrinted>2015-02-24T17:09:08Z</cp:lastPrinted>
  <dcterms:created xsi:type="dcterms:W3CDTF">2007-08-07T19:55:41Z</dcterms:created>
  <dcterms:modified xsi:type="dcterms:W3CDTF">2015-04-02T23:31:03Z</dcterms:modified>
</cp:coreProperties>
</file>