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33"/>
  </p:notesMasterIdLst>
  <p:handoutMasterIdLst>
    <p:handoutMasterId r:id="rId34"/>
  </p:handoutMasterIdLst>
  <p:sldIdLst>
    <p:sldId id="271" r:id="rId6"/>
    <p:sldId id="306" r:id="rId7"/>
    <p:sldId id="317" r:id="rId8"/>
    <p:sldId id="304" r:id="rId9"/>
    <p:sldId id="315" r:id="rId10"/>
    <p:sldId id="329" r:id="rId11"/>
    <p:sldId id="328" r:id="rId12"/>
    <p:sldId id="307" r:id="rId13"/>
    <p:sldId id="318" r:id="rId14"/>
    <p:sldId id="319" r:id="rId15"/>
    <p:sldId id="309" r:id="rId16"/>
    <p:sldId id="320" r:id="rId17"/>
    <p:sldId id="321" r:id="rId18"/>
    <p:sldId id="308" r:id="rId19"/>
    <p:sldId id="310" r:id="rId20"/>
    <p:sldId id="316" r:id="rId21"/>
    <p:sldId id="311" r:id="rId22"/>
    <p:sldId id="322" r:id="rId23"/>
    <p:sldId id="323" r:id="rId24"/>
    <p:sldId id="312" r:id="rId25"/>
    <p:sldId id="324" r:id="rId26"/>
    <p:sldId id="325" r:id="rId27"/>
    <p:sldId id="326" r:id="rId28"/>
    <p:sldId id="327" r:id="rId29"/>
    <p:sldId id="331" r:id="rId30"/>
    <p:sldId id="330" r:id="rId31"/>
    <p:sldId id="270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ane, Mark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1E2"/>
    <a:srgbClr val="EE7B72"/>
    <a:srgbClr val="C4E3E1"/>
    <a:srgbClr val="005386"/>
    <a:srgbClr val="55BAB7"/>
    <a:srgbClr val="00385E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>
      <p:cViewPr>
        <p:scale>
          <a:sx n="80" d="100"/>
          <a:sy n="80" d="100"/>
        </p:scale>
        <p:origin x="-888" y="-378"/>
      </p:cViewPr>
      <p:guideLst>
        <p:guide orient="horz" pos="4032"/>
        <p:guide orient="horz" pos="840"/>
        <p:guide pos="2272"/>
        <p:guide pos="360"/>
        <p:guide pos="287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1578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3277096"/>
            <a:chOff x="603250" y="546100"/>
            <a:chExt cx="7727950" cy="3277096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NPRR638 Back-casting Updated Results</a:t>
              </a:r>
              <a:endParaRPr lang="en-US" sz="2800" dirty="0" smtClean="0"/>
            </a:p>
            <a:p>
              <a:r>
                <a:rPr lang="en-US" sz="2000" dirty="0" smtClean="0"/>
                <a:t>CWG/MCWG</a:t>
              </a:r>
            </a:p>
            <a:p>
              <a:r>
                <a:rPr lang="en-US" sz="2000" dirty="0" smtClean="0"/>
                <a:t>Suresh Pabbisetty, ERP, CQF, CSQA.</a:t>
              </a:r>
              <a:endParaRPr lang="en-US" dirty="0" smtClean="0"/>
            </a:p>
            <a:p>
              <a:r>
                <a:rPr lang="en-US" dirty="0" smtClean="0"/>
                <a:t>ERCOT Public</a:t>
              </a:r>
              <a:endParaRPr lang="en-US" dirty="0"/>
            </a:p>
            <a:p>
              <a:r>
                <a:rPr lang="en-US" dirty="0" smtClean="0"/>
                <a:t>April 22, 2015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1 year </a:t>
            </a:r>
            <a:r>
              <a:rPr lang="en-US" dirty="0" smtClean="0"/>
              <a:t>look back </a:t>
            </a:r>
            <a:r>
              <a:rPr lang="en-US" dirty="0"/>
              <a:t>- DASPP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Price Estimates Monthly Trends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" y="1412526"/>
            <a:ext cx="7530895" cy="46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1 year </a:t>
            </a:r>
            <a:r>
              <a:rPr lang="en-US" dirty="0" smtClean="0"/>
              <a:t>look back </a:t>
            </a:r>
            <a:r>
              <a:rPr lang="en-US" dirty="0"/>
              <a:t>- </a:t>
            </a:r>
            <a:r>
              <a:rPr lang="en-US" dirty="0" smtClean="0"/>
              <a:t>RTSPP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Settlement Point Prices (RTSPP)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96925"/>
            <a:ext cx="67849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1 year </a:t>
            </a:r>
            <a:r>
              <a:rPr lang="en-US" dirty="0" smtClean="0"/>
              <a:t>look back </a:t>
            </a:r>
            <a:r>
              <a:rPr lang="en-US" dirty="0"/>
              <a:t>- RTSPP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spread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" y="1308853"/>
            <a:ext cx="7725335" cy="469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1 year </a:t>
            </a:r>
            <a:r>
              <a:rPr lang="en-US" dirty="0" smtClean="0"/>
              <a:t>look back </a:t>
            </a:r>
            <a:r>
              <a:rPr lang="en-US" dirty="0"/>
              <a:t>- RTSPP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Price Estimates Monthly Trends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9" y="1023506"/>
            <a:ext cx="7868771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1 year look back – RTLE plus DALE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RTLE plus DALE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Spreadsheet with the following results is also published with meeting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598895"/>
            <a:ext cx="723106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1 year look back – RTLE plus DALE with FIP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RTLE plus DALE with FIP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Spreadsheet with the following results is also published with meeting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51024"/>
            <a:ext cx="7291387" cy="44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2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1" y="2088784"/>
            <a:ext cx="6203576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NPRR 638 </a:t>
            </a:r>
            <a:r>
              <a:rPr lang="en-US" sz="3200" kern="0" dirty="0" err="1" smtClean="0"/>
              <a:t>Backcast</a:t>
            </a:r>
            <a:r>
              <a:rPr lang="en-US" sz="3200" kern="0" dirty="0" smtClean="0"/>
              <a:t> Results with 3 year price </a:t>
            </a:r>
            <a:r>
              <a:rPr lang="en-US" sz="3200" kern="0" dirty="0" err="1" smtClean="0"/>
              <a:t>lookback</a:t>
            </a:r>
            <a:r>
              <a:rPr lang="en-US" sz="3200" kern="0" dirty="0" smtClean="0"/>
              <a:t> using 2011 - 2015 prices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872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3 year look back - DASPP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Settlement Point Prices (DASPP)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 – 2015 prices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504488"/>
            <a:ext cx="68040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3</a:t>
            </a:r>
            <a:r>
              <a:rPr lang="en-US" dirty="0" smtClean="0"/>
              <a:t> </a:t>
            </a:r>
            <a:r>
              <a:rPr lang="en-US" dirty="0"/>
              <a:t>year </a:t>
            </a:r>
            <a:r>
              <a:rPr lang="en-US" dirty="0" smtClean="0"/>
              <a:t>look back </a:t>
            </a:r>
            <a:r>
              <a:rPr lang="en-US" dirty="0"/>
              <a:t>- DASPP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spread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 – 2015 prices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1" y="1358735"/>
            <a:ext cx="7681848" cy="46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</a:t>
            </a:r>
            <a:r>
              <a:rPr lang="en-US" dirty="0" smtClean="0"/>
              <a:t>3 </a:t>
            </a:r>
            <a:r>
              <a:rPr lang="en-US" dirty="0"/>
              <a:t>year </a:t>
            </a:r>
            <a:r>
              <a:rPr lang="en-US" dirty="0" smtClean="0"/>
              <a:t>look back </a:t>
            </a:r>
            <a:r>
              <a:rPr lang="en-US" dirty="0"/>
              <a:t>- DASPP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Price Estimates Monthly Trends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 – 2015 prices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" y="1305972"/>
            <a:ext cx="7698441" cy="471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features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960741"/>
            <a:ext cx="741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Updated NPRR638 prototype </a:t>
            </a:r>
            <a:r>
              <a:rPr lang="en-US" dirty="0"/>
              <a:t>model </a:t>
            </a:r>
            <a:r>
              <a:rPr lang="en-US" dirty="0" smtClean="0"/>
              <a:t>includes: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Application of look-backs </a:t>
            </a:r>
            <a:r>
              <a:rPr lang="en-US" dirty="0"/>
              <a:t>to rolling averages over previous </a:t>
            </a:r>
            <a:r>
              <a:rPr lang="en-US" i="1" dirty="0"/>
              <a:t>lrq</a:t>
            </a:r>
            <a:r>
              <a:rPr lang="en-US" dirty="0"/>
              <a:t> and/or </a:t>
            </a:r>
            <a:r>
              <a:rPr lang="en-US" i="1" dirty="0"/>
              <a:t>ldq</a:t>
            </a:r>
            <a:r>
              <a:rPr lang="en-US" dirty="0"/>
              <a:t> days as </a:t>
            </a:r>
            <a:r>
              <a:rPr lang="en-US" dirty="0" smtClean="0"/>
              <a:t>in </a:t>
            </a:r>
            <a:r>
              <a:rPr lang="en-US" dirty="0"/>
              <a:t>the NPRR</a:t>
            </a:r>
            <a:r>
              <a:rPr lang="en-US" dirty="0" smtClean="0"/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FIP Adjustment.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Substitution of 0 for missing rolling average values.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prototype </a:t>
            </a:r>
            <a:r>
              <a:rPr lang="en-US" dirty="0"/>
              <a:t>was executed for multiple Business </a:t>
            </a:r>
            <a:r>
              <a:rPr lang="en-US" dirty="0" smtClean="0"/>
              <a:t>Days as detailed below with </a:t>
            </a:r>
            <a:r>
              <a:rPr lang="en-US" i="1" dirty="0" err="1" smtClean="0"/>
              <a:t>ldq</a:t>
            </a:r>
            <a:r>
              <a:rPr lang="en-US" dirty="0" smtClean="0"/>
              <a:t> (Day Ahead look-back) at 1 and </a:t>
            </a:r>
            <a:r>
              <a:rPr lang="en-US" i="1" dirty="0" err="1" smtClean="0"/>
              <a:t>lrq</a:t>
            </a:r>
            <a:r>
              <a:rPr lang="en-US" dirty="0" smtClean="0"/>
              <a:t> (Real Time look- back) at 1, 3, 5, 7, and 10 days: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01/28/2014 through 12/31/2014 for 1-year look-back with 2014 prices substituted for 2013.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01/28/2014 </a:t>
            </a:r>
            <a:r>
              <a:rPr lang="en-US" dirty="0"/>
              <a:t>through </a:t>
            </a:r>
            <a:r>
              <a:rPr lang="en-US" dirty="0" smtClean="0"/>
              <a:t>02/28/2015 </a:t>
            </a:r>
            <a:r>
              <a:rPr lang="en-US" dirty="0"/>
              <a:t>for </a:t>
            </a:r>
            <a:r>
              <a:rPr lang="en-US" dirty="0" smtClean="0"/>
              <a:t>3-year look-back using prices from 2011 through 2015.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55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3 year look back - RTSPP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Settlement Point Prices (RTSPP)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2011 – 2015 prices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540348"/>
            <a:ext cx="68040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</a:t>
            </a:r>
            <a:r>
              <a:rPr lang="en-US" dirty="0" smtClean="0"/>
              <a:t>3 </a:t>
            </a:r>
            <a:r>
              <a:rPr lang="en-US" dirty="0"/>
              <a:t>year </a:t>
            </a:r>
            <a:r>
              <a:rPr lang="en-US" dirty="0" smtClean="0"/>
              <a:t>look back </a:t>
            </a:r>
            <a:r>
              <a:rPr lang="en-US" dirty="0"/>
              <a:t>- RTSPP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spread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 – 2015 prices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5" y="1412525"/>
            <a:ext cx="7743265" cy="46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</a:t>
            </a:r>
            <a:r>
              <a:rPr lang="en-US" dirty="0" smtClean="0"/>
              <a:t>3 </a:t>
            </a:r>
            <a:r>
              <a:rPr lang="en-US" dirty="0"/>
              <a:t>year </a:t>
            </a:r>
            <a:r>
              <a:rPr lang="en-US" dirty="0" smtClean="0"/>
              <a:t>look back </a:t>
            </a:r>
            <a:r>
              <a:rPr lang="en-US" dirty="0"/>
              <a:t>- RTSPP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RTM Price Estimates Monthly Trends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 – 2015 prices are used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0" y="1291980"/>
            <a:ext cx="7684294" cy="47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7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3 year look back – RTLE plus DALE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RTLE plus DALE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Spreadsheet with the following results is also published with meeting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599558"/>
            <a:ext cx="72358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0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3 year look back – RTLE plus DALE with FIP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RTLE plus DALE with FIP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Spreadsheet with the following results is also published with meeting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59969"/>
            <a:ext cx="7483381" cy="450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6824" y="3067175"/>
            <a:ext cx="787997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NPRR 638 Prototype Results Summary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166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NPRR 638 Prototype Results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29036"/>
            <a:ext cx="74168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Price look-back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Summer price spreads were low with 1 year look-back by substituting 2014 prices for 2013.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Increase in summer price spreads is observed with 3 year look-back as the impact of 2011 prices prevail.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FIP Ratio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Very high during Q1 of 2014, which resulted in relatively higher price estimates during that time frame.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 we move toward Q1 2015 FIP Ratios were significantly lower, which resulted in relatively lower price estimates.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RTLE  plus DALE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Volatility is higher as RTM look back is increased from 1 through 10, this is caused by </a:t>
            </a:r>
            <a:r>
              <a:rPr lang="en-US" dirty="0" smtClean="0"/>
              <a:t>keeping </a:t>
            </a:r>
            <a:r>
              <a:rPr lang="en-US" dirty="0" smtClean="0"/>
              <a:t>DAM look back at 1 and DALE flips signs.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Seasonal exposure level during summer with 1 year look back, was relatively low as a result of mild prices in 2014.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Seasonal exposure level during summer with </a:t>
            </a:r>
            <a:r>
              <a:rPr lang="en-US" dirty="0" smtClean="0"/>
              <a:t>3 </a:t>
            </a:r>
            <a:r>
              <a:rPr lang="en-US" dirty="0"/>
              <a:t>year look back, was relatively </a:t>
            </a:r>
            <a:r>
              <a:rPr lang="en-US" dirty="0" smtClean="0"/>
              <a:t>high </a:t>
            </a:r>
            <a:r>
              <a:rPr lang="en-US" dirty="0"/>
              <a:t>as a result of </a:t>
            </a:r>
            <a:r>
              <a:rPr lang="en-US" dirty="0" smtClean="0"/>
              <a:t>high </a:t>
            </a:r>
            <a:r>
              <a:rPr lang="en-US" dirty="0"/>
              <a:t>prices </a:t>
            </a:r>
            <a:r>
              <a:rPr lang="en-US" dirty="0" smtClean="0"/>
              <a:t>from 2011.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26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08487" y="3067175"/>
            <a:ext cx="375867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Questions?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72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assumptions &amp; limitations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u="sng" dirty="0" smtClean="0"/>
          </a:p>
          <a:p>
            <a:r>
              <a:rPr lang="en-US" b="1" i="1" u="sng" dirty="0" smtClean="0"/>
              <a:t>Assumptions and Limitations of Updated Prototype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Prices do not include replacement of historic price caps </a:t>
            </a:r>
            <a:r>
              <a:rPr lang="en-US" dirty="0" smtClean="0"/>
              <a:t>with </a:t>
            </a:r>
            <a:r>
              <a:rPr lang="en-US" dirty="0"/>
              <a:t>current price </a:t>
            </a:r>
            <a:r>
              <a:rPr lang="en-US" dirty="0" smtClean="0"/>
              <a:t>caps.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Prices prior to June 2014 do </a:t>
            </a:r>
            <a:r>
              <a:rPr lang="en-US" dirty="0"/>
              <a:t>not include Operating Reserve Price Adders.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Very limited </a:t>
            </a:r>
            <a:r>
              <a:rPr lang="en-US" dirty="0"/>
              <a:t>validation </a:t>
            </a:r>
            <a:r>
              <a:rPr lang="en-US" dirty="0" smtClean="0"/>
              <a:t>has been performed </a:t>
            </a:r>
            <a:r>
              <a:rPr lang="en-US" dirty="0"/>
              <a:t>due to time and resource </a:t>
            </a:r>
            <a:r>
              <a:rPr lang="en-US" dirty="0" smtClean="0"/>
              <a:t>constraints.  Results shall be viewed as indicative only.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prototype is limited to calculation and comparison of RTLE+DALE values only.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Impact of NPRR638 on MCE and overall TPE is out of scope for this prototype. A significant proportion of Counter-Parties’ collateral requirements continue to be driven by MCE.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155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known issues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Known Issues of previous model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some cases RTLE calculation with higher look-back may result in relatively lower exposure than that of lower look-back.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is caused by missing and sporadic activity by some Counter-Parties at some settlement points at various timeframes. An example is as follows;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7" y="2572871"/>
            <a:ext cx="7526431" cy="225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900" y="4824519"/>
            <a:ext cx="7416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Status of Known Issues</a:t>
            </a:r>
            <a:r>
              <a:rPr lang="en-US" u="sng" dirty="0" smtClean="0"/>
              <a:t>: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issue described above is fixed with the current model.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NPRR 638 FIP Ratio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791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FIP Ratio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Mean FIP Ratio = Average FIP Ratio for all Operating Days used in price estimates for a given Business Date based on NPRR 638.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243247"/>
            <a:ext cx="7628778" cy="46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NPRR 638 </a:t>
            </a:r>
            <a:r>
              <a:rPr lang="en-US" sz="3200" kern="0" dirty="0" err="1" smtClean="0"/>
              <a:t>Backcast</a:t>
            </a:r>
            <a:r>
              <a:rPr lang="en-US" sz="3200" kern="0" dirty="0" smtClean="0"/>
              <a:t> Results with 1 year look back using 2014 prices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453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1 year look back - DASPP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Settlement Point Prices (DASPP)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96925"/>
            <a:ext cx="67849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1 year </a:t>
            </a:r>
            <a:r>
              <a:rPr lang="en-US" dirty="0" smtClean="0"/>
              <a:t>look back </a:t>
            </a:r>
            <a:r>
              <a:rPr lang="en-US" dirty="0"/>
              <a:t>- DASPP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DAM spread comparison</a:t>
            </a:r>
            <a:r>
              <a:rPr lang="en-US" u="sng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 prices are substituted for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301853"/>
            <a:ext cx="7698442" cy="473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5F47F-7D5D-471B-8776-0C8510553D2F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c34af464-7aa1-4edd-9be4-83dffc1cb92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11429</TotalTime>
  <Words>946</Words>
  <Application>Microsoft Office PowerPoint</Application>
  <PresentationFormat>On-screen Show (4:3)</PresentationFormat>
  <Paragraphs>168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Updated Prototype features</vt:lpstr>
      <vt:lpstr>Updated Prototype assumptions &amp; limitations</vt:lpstr>
      <vt:lpstr>Updated Prototype known issues status</vt:lpstr>
      <vt:lpstr>PowerPoint Presentation</vt:lpstr>
      <vt:lpstr>Results – FIP Ratio</vt:lpstr>
      <vt:lpstr>PowerPoint Presentation</vt:lpstr>
      <vt:lpstr>Results with 1 year look back - DASPP</vt:lpstr>
      <vt:lpstr>Results with 1 year look back - DASPP</vt:lpstr>
      <vt:lpstr>Results with 1 year look back - DASPP</vt:lpstr>
      <vt:lpstr>Results with 1 year look back - RTSPP</vt:lpstr>
      <vt:lpstr>Results with 1 year look back - RTSPP</vt:lpstr>
      <vt:lpstr>Results with 1 year look back - RTSPP</vt:lpstr>
      <vt:lpstr>Results with 1 year look back – RTLE plus DALE</vt:lpstr>
      <vt:lpstr>Results with 1 year look back – RTLE plus DALE with FIP</vt:lpstr>
      <vt:lpstr>PowerPoint Presentation</vt:lpstr>
      <vt:lpstr>Results with 3 year look back - DASPP</vt:lpstr>
      <vt:lpstr>Results with 3 year look back - DASPP</vt:lpstr>
      <vt:lpstr>Results with 3 year look back - DASPP</vt:lpstr>
      <vt:lpstr>Results with 3 year look back - RTSPP</vt:lpstr>
      <vt:lpstr>Results with 3 year look back - RTSPP</vt:lpstr>
      <vt:lpstr>Results with 3 year look back - RTSPP</vt:lpstr>
      <vt:lpstr>Results with 3 year look back – RTLE plus DALE</vt:lpstr>
      <vt:lpstr>Results with 3 year look back – RTLE plus DALE with FIP</vt:lpstr>
      <vt:lpstr>PowerPoint Presentation</vt:lpstr>
      <vt:lpstr>NPRR 638 Prototype Results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Suresh B Pabbisetty</cp:lastModifiedBy>
  <cp:revision>314</cp:revision>
  <cp:lastPrinted>2015-02-13T20:57:01Z</cp:lastPrinted>
  <dcterms:created xsi:type="dcterms:W3CDTF">2010-04-12T23:12:02Z</dcterms:created>
  <dcterms:modified xsi:type="dcterms:W3CDTF">2015-04-01T14:17:31Z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