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8" r:id="rId3"/>
  </p:sldMasterIdLst>
  <p:notesMasterIdLst>
    <p:notesMasterId r:id="rId41"/>
  </p:notesMasterIdLst>
  <p:sldIdLst>
    <p:sldId id="279" r:id="rId4"/>
    <p:sldId id="275" r:id="rId5"/>
    <p:sldId id="303"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2007" autoAdjust="0"/>
  </p:normalViewPr>
  <p:slideViewPr>
    <p:cSldViewPr>
      <p:cViewPr varScale="1">
        <p:scale>
          <a:sx n="97" d="100"/>
          <a:sy n="97" d="100"/>
        </p:scale>
        <p:origin x="-114" y="-2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D07F9D27-F581-49A9-A79D-5894BB7F812B}" type="datetimeFigureOut">
              <a:rPr lang="en-US" smtClean="0"/>
              <a:t>3/24/2015</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26538D8D-9B73-4876-A391-6BBF6D18D916}" type="slidenum">
              <a:rPr lang="en-US" smtClean="0"/>
              <a:t>‹#›</a:t>
            </a:fld>
            <a:endParaRPr lang="en-US" dirty="0"/>
          </a:p>
        </p:txBody>
      </p:sp>
    </p:spTree>
    <p:extLst>
      <p:ext uri="{BB962C8B-B14F-4D97-AF65-F5344CB8AC3E}">
        <p14:creationId xmlns:p14="http://schemas.microsoft.com/office/powerpoint/2010/main" val="2305677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pPr>
            <a:fld id="{EFAC39A1-EE03-4A37-AF10-0F1C632BD2E8}" type="slidenum">
              <a:rPr lang="en-US" altLang="en-US">
                <a:latin typeface="Calibri" pitchFamily="34" charset="0"/>
              </a:rPr>
              <a:pPr fontAlgn="base">
                <a:spcBef>
                  <a:spcPct val="0"/>
                </a:spcBef>
                <a:spcAft>
                  <a:spcPct val="0"/>
                </a:spcAft>
              </a:pPr>
              <a:t>1</a:t>
            </a:fld>
            <a:endParaRPr lang="en-US" altLang="en-US"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6"/>
          <p:cNvSpPr txBox="1">
            <a:spLocks/>
          </p:cNvSpPr>
          <p:nvPr/>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7188D2F-8C11-409B-811F-59D0F56519BC}"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Content Placeholder 2"/>
          <p:cNvSpPr>
            <a:spLocks noGrp="1"/>
          </p:cNvSpPr>
          <p:nvPr>
            <p:ph idx="1"/>
          </p:nvPr>
        </p:nvSpPr>
        <p:spPr>
          <a:xfrm>
            <a:off x="379664" y="828675"/>
            <a:ext cx="822960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Placeholder 1"/>
          <p:cNvSpPr>
            <a:spLocks noGrp="1"/>
          </p:cNvSpPr>
          <p:nvPr>
            <p:ph type="title"/>
          </p:nvPr>
        </p:nvSpPr>
        <p:spPr>
          <a:xfrm>
            <a:off x="379664" y="179143"/>
            <a:ext cx="8459536" cy="461665"/>
          </a:xfrm>
          <a:prstGeom prst="rect">
            <a:avLst/>
          </a:prstGeom>
        </p:spPr>
        <p:txBody>
          <a:bodyPr rtlCol="0">
            <a:noAutofit/>
          </a:bodyPr>
          <a:lstStyle>
            <a:lvl1pPr algn="l">
              <a:defRPr sz="2400" b="1"/>
            </a:lvl1pPr>
          </a:lstStyle>
          <a:p>
            <a:r>
              <a:rPr lang="en-US" smtClean="0"/>
              <a:t>Click to edit Master title style</a:t>
            </a:r>
            <a:endParaRPr lang="en-US" dirty="0"/>
          </a:p>
        </p:txBody>
      </p:sp>
    </p:spTree>
    <p:extLst>
      <p:ext uri="{BB962C8B-B14F-4D97-AF65-F5344CB8AC3E}">
        <p14:creationId xmlns:p14="http://schemas.microsoft.com/office/powerpoint/2010/main" val="3338906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8AC75CCA-0C9D-4254-AE8A-AA214D557F8F}" type="slidenum">
              <a:rPr lang="en-US" altLang="en-US"/>
              <a:pPr>
                <a:defRPr/>
              </a:pPr>
              <a:t>‹#›</a:t>
            </a:fld>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4"/>
          <p:cNvSpPr>
            <a:spLocks noGrp="1" noChangeArrowheads="1"/>
          </p:cNvSpPr>
          <p:nvPr>
            <p:ph type="dt" sz="half" idx="12"/>
          </p:nvPr>
        </p:nvSpPr>
        <p:spPr>
          <a:ln/>
        </p:spPr>
        <p:txBody>
          <a:bodyPr/>
          <a:lstStyle>
            <a:lvl1pPr>
              <a:defRPr/>
            </a:lvl1pPr>
          </a:lstStyle>
          <a:p>
            <a:pPr>
              <a:defRPr/>
            </a:pPr>
            <a:fld id="{1388A3A4-3A83-4CAB-B95C-3175A96F5BF1}" type="datetime1">
              <a:rPr lang="en-US" altLang="en-US" smtClean="0"/>
              <a:t>3/24/2015</a:t>
            </a:fld>
            <a:endParaRPr lang="en-US" altLang="en-US" dirty="0"/>
          </a:p>
        </p:txBody>
      </p:sp>
    </p:spTree>
    <p:extLst>
      <p:ext uri="{BB962C8B-B14F-4D97-AF65-F5344CB8AC3E}">
        <p14:creationId xmlns:p14="http://schemas.microsoft.com/office/powerpoint/2010/main" val="2385547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0AD18D4-C796-4840-96AD-E7C8ED5FAA39}" type="slidenum">
              <a:rPr lang="en-US" altLang="en-US"/>
              <a:pPr>
                <a:defRPr/>
              </a:pPr>
              <a:t>‹#›</a:t>
            </a:fld>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4"/>
          <p:cNvSpPr>
            <a:spLocks noGrp="1" noChangeArrowheads="1"/>
          </p:cNvSpPr>
          <p:nvPr>
            <p:ph type="dt" sz="half" idx="12"/>
          </p:nvPr>
        </p:nvSpPr>
        <p:spPr>
          <a:ln/>
        </p:spPr>
        <p:txBody>
          <a:bodyPr/>
          <a:lstStyle>
            <a:lvl1pPr>
              <a:defRPr/>
            </a:lvl1pPr>
          </a:lstStyle>
          <a:p>
            <a:pPr>
              <a:defRPr/>
            </a:pPr>
            <a:fld id="{E5F85C47-384B-4366-B103-A6DC8E0D3F45}" type="datetime1">
              <a:rPr lang="en-US" altLang="en-US" smtClean="0"/>
              <a:t>3/24/2015</a:t>
            </a:fld>
            <a:endParaRPr lang="en-US" altLang="en-US" dirty="0"/>
          </a:p>
        </p:txBody>
      </p:sp>
    </p:spTree>
    <p:extLst>
      <p:ext uri="{BB962C8B-B14F-4D97-AF65-F5344CB8AC3E}">
        <p14:creationId xmlns:p14="http://schemas.microsoft.com/office/powerpoint/2010/main" val="585125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CA8B4F1-A058-4689-8CB9-A37FFA0B493E}" type="slidenum">
              <a:rPr lang="en-US" altLang="en-US"/>
              <a:pPr>
                <a:defRPr/>
              </a:pPr>
              <a:t>‹#›</a:t>
            </a:fld>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4"/>
          <p:cNvSpPr>
            <a:spLocks noGrp="1" noChangeArrowheads="1"/>
          </p:cNvSpPr>
          <p:nvPr>
            <p:ph type="dt" sz="half" idx="12"/>
          </p:nvPr>
        </p:nvSpPr>
        <p:spPr>
          <a:ln/>
        </p:spPr>
        <p:txBody>
          <a:bodyPr/>
          <a:lstStyle>
            <a:lvl1pPr>
              <a:defRPr/>
            </a:lvl1pPr>
          </a:lstStyle>
          <a:p>
            <a:pPr>
              <a:defRPr/>
            </a:pPr>
            <a:fld id="{812EA048-DD65-47F9-AB49-9C1759B9A856}" type="datetime1">
              <a:rPr lang="en-US" altLang="en-US" smtClean="0"/>
              <a:t>3/24/2015</a:t>
            </a:fld>
            <a:endParaRPr lang="en-US" altLang="en-US" dirty="0"/>
          </a:p>
        </p:txBody>
      </p:sp>
    </p:spTree>
    <p:extLst>
      <p:ext uri="{BB962C8B-B14F-4D97-AF65-F5344CB8AC3E}">
        <p14:creationId xmlns:p14="http://schemas.microsoft.com/office/powerpoint/2010/main" val="3680182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029FFFD-C5EC-4182-941D-E3F0D3E0DB9B}" type="slidenum">
              <a:rPr lang="en-US" altLang="en-US"/>
              <a:pPr>
                <a:defRPr/>
              </a:pPr>
              <a:t>‹#›</a:t>
            </a:fld>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4"/>
          <p:cNvSpPr>
            <a:spLocks noGrp="1" noChangeArrowheads="1"/>
          </p:cNvSpPr>
          <p:nvPr>
            <p:ph type="dt" sz="half" idx="12"/>
          </p:nvPr>
        </p:nvSpPr>
        <p:spPr>
          <a:ln/>
        </p:spPr>
        <p:txBody>
          <a:bodyPr/>
          <a:lstStyle>
            <a:lvl1pPr>
              <a:defRPr/>
            </a:lvl1pPr>
          </a:lstStyle>
          <a:p>
            <a:pPr>
              <a:defRPr/>
            </a:pPr>
            <a:fld id="{B7003A76-9047-4B29-9D70-45E675A93CA2}" type="datetime1">
              <a:rPr lang="en-US" altLang="en-US" smtClean="0"/>
              <a:t>3/24/2015</a:t>
            </a:fld>
            <a:endParaRPr lang="en-US" altLang="en-US" dirty="0"/>
          </a:p>
        </p:txBody>
      </p:sp>
    </p:spTree>
    <p:extLst>
      <p:ext uri="{BB962C8B-B14F-4D97-AF65-F5344CB8AC3E}">
        <p14:creationId xmlns:p14="http://schemas.microsoft.com/office/powerpoint/2010/main" val="3165504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CFB89DA-0916-4500-9D62-3039008C563F}" type="slidenum">
              <a:rPr lang="en-US" altLang="en-US"/>
              <a:pPr>
                <a:defRPr/>
              </a:pPr>
              <a:t>‹#›</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4"/>
          <p:cNvSpPr>
            <a:spLocks noGrp="1" noChangeArrowheads="1"/>
          </p:cNvSpPr>
          <p:nvPr>
            <p:ph type="dt" sz="half" idx="12"/>
          </p:nvPr>
        </p:nvSpPr>
        <p:spPr>
          <a:ln/>
        </p:spPr>
        <p:txBody>
          <a:bodyPr/>
          <a:lstStyle>
            <a:lvl1pPr>
              <a:defRPr/>
            </a:lvl1pPr>
          </a:lstStyle>
          <a:p>
            <a:pPr>
              <a:defRPr/>
            </a:pPr>
            <a:fld id="{6AE4C3A7-7469-4566-93D1-F1C9FE58D8FE}" type="datetime1">
              <a:rPr lang="en-US" altLang="en-US" smtClean="0"/>
              <a:t>3/24/2015</a:t>
            </a:fld>
            <a:endParaRPr lang="en-US" altLang="en-US" dirty="0"/>
          </a:p>
        </p:txBody>
      </p:sp>
    </p:spTree>
    <p:extLst>
      <p:ext uri="{BB962C8B-B14F-4D97-AF65-F5344CB8AC3E}">
        <p14:creationId xmlns:p14="http://schemas.microsoft.com/office/powerpoint/2010/main" val="3811935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0"/>
            <a:ext cx="21717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0"/>
            <a:ext cx="63627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BF2DCFD-0814-4C34-B65D-D8EC8187711A}" type="slidenum">
              <a:rPr lang="en-US" altLang="en-US"/>
              <a:pPr>
                <a:defRPr/>
              </a:pPr>
              <a:t>‹#›</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4"/>
          <p:cNvSpPr>
            <a:spLocks noGrp="1" noChangeArrowheads="1"/>
          </p:cNvSpPr>
          <p:nvPr>
            <p:ph type="dt" sz="half" idx="12"/>
          </p:nvPr>
        </p:nvSpPr>
        <p:spPr>
          <a:ln/>
        </p:spPr>
        <p:txBody>
          <a:bodyPr/>
          <a:lstStyle>
            <a:lvl1pPr>
              <a:defRPr/>
            </a:lvl1pPr>
          </a:lstStyle>
          <a:p>
            <a:pPr>
              <a:defRPr/>
            </a:pPr>
            <a:fld id="{D05E1CD5-AC12-445E-9FDE-67D5A1389DBC}" type="datetime1">
              <a:rPr lang="en-US" altLang="en-US" smtClean="0"/>
              <a:t>3/24/2015</a:t>
            </a:fld>
            <a:endParaRPr lang="en-US" altLang="en-US" dirty="0"/>
          </a:p>
        </p:txBody>
      </p:sp>
    </p:spTree>
    <p:extLst>
      <p:ext uri="{BB962C8B-B14F-4D97-AF65-F5344CB8AC3E}">
        <p14:creationId xmlns:p14="http://schemas.microsoft.com/office/powerpoint/2010/main" val="530710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66800"/>
            <a:ext cx="8229600" cy="4724400"/>
          </a:xfrm>
        </p:spPr>
        <p:txBody>
          <a:bodyPr/>
          <a:lstStyle/>
          <a:p>
            <a:pPr lvl="0"/>
            <a:r>
              <a:rPr lang="en-US" noProof="0" dirty="0" smtClean="0"/>
              <a:t>Click icon to add table</a:t>
            </a:r>
          </a:p>
        </p:txBody>
      </p:sp>
      <p:sp>
        <p:nvSpPr>
          <p:cNvPr id="4" name="Rectangle 6"/>
          <p:cNvSpPr>
            <a:spLocks noGrp="1" noChangeArrowheads="1"/>
          </p:cNvSpPr>
          <p:nvPr>
            <p:ph type="sldNum" sz="quarter" idx="10"/>
          </p:nvPr>
        </p:nvSpPr>
        <p:spPr>
          <a:ln/>
        </p:spPr>
        <p:txBody>
          <a:bodyPr/>
          <a:lstStyle>
            <a:lvl1pPr>
              <a:defRPr/>
            </a:lvl1pPr>
          </a:lstStyle>
          <a:p>
            <a:pPr>
              <a:defRPr/>
            </a:pPr>
            <a:fld id="{BD1C4844-987A-455B-9B96-7805ECAEF127}" type="slidenum">
              <a:rPr lang="en-US" altLang="en-US"/>
              <a:pPr>
                <a:defRPr/>
              </a:pPr>
              <a:t>‹#›</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4"/>
          <p:cNvSpPr>
            <a:spLocks noGrp="1" noChangeArrowheads="1"/>
          </p:cNvSpPr>
          <p:nvPr>
            <p:ph type="dt" sz="half" idx="12"/>
          </p:nvPr>
        </p:nvSpPr>
        <p:spPr>
          <a:ln/>
        </p:spPr>
        <p:txBody>
          <a:bodyPr/>
          <a:lstStyle>
            <a:lvl1pPr>
              <a:defRPr/>
            </a:lvl1pPr>
          </a:lstStyle>
          <a:p>
            <a:pPr>
              <a:defRPr/>
            </a:pPr>
            <a:fld id="{7A17C83C-8AFD-4196-8D8C-97EBF092CC01}" type="datetime1">
              <a:rPr lang="en-US" altLang="en-US" smtClean="0"/>
              <a:t>3/24/2015</a:t>
            </a:fld>
            <a:endParaRPr lang="en-US" altLang="en-US" dirty="0"/>
          </a:p>
        </p:txBody>
      </p:sp>
    </p:spTree>
    <p:extLst>
      <p:ext uri="{BB962C8B-B14F-4D97-AF65-F5344CB8AC3E}">
        <p14:creationId xmlns:p14="http://schemas.microsoft.com/office/powerpoint/2010/main" val="4000494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6"/>
          <p:cNvSpPr txBox="1">
            <a:spLocks/>
          </p:cNvSpPr>
          <p:nvPr/>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98E1071-3210-40BF-AFBB-2A98447EA483}"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Content Placeholder 2"/>
          <p:cNvSpPr>
            <a:spLocks noGrp="1"/>
          </p:cNvSpPr>
          <p:nvPr>
            <p:ph idx="1"/>
          </p:nvPr>
        </p:nvSpPr>
        <p:spPr>
          <a:xfrm>
            <a:off x="379664" y="828675"/>
            <a:ext cx="822960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Placeholder 1"/>
          <p:cNvSpPr>
            <a:spLocks noGrp="1"/>
          </p:cNvSpPr>
          <p:nvPr>
            <p:ph type="title"/>
          </p:nvPr>
        </p:nvSpPr>
        <p:spPr>
          <a:xfrm>
            <a:off x="379664" y="179143"/>
            <a:ext cx="8459536" cy="461665"/>
          </a:xfrm>
          <a:prstGeom prst="rect">
            <a:avLst/>
          </a:prstGeom>
        </p:spPr>
        <p:txBody>
          <a:bodyPr rtlCol="0">
            <a:noAutofit/>
          </a:bodyPr>
          <a:lstStyle>
            <a:lvl1pPr algn="l">
              <a:defRPr sz="2400" b="1"/>
            </a:lvl1pPr>
          </a:lstStyle>
          <a:p>
            <a:r>
              <a:rPr lang="en-US" smtClean="0"/>
              <a:t>Click to edit Master title style</a:t>
            </a:r>
            <a:endParaRPr lang="en-US" dirty="0"/>
          </a:p>
        </p:txBody>
      </p:sp>
    </p:spTree>
    <p:extLst>
      <p:ext uri="{BB962C8B-B14F-4D97-AF65-F5344CB8AC3E}">
        <p14:creationId xmlns:p14="http://schemas.microsoft.com/office/powerpoint/2010/main" val="13964140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3" name="Straight Connector 2"/>
          <p:cNvCxnSpPr/>
          <p:nvPr/>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6"/>
          <p:cNvSpPr txBox="1">
            <a:spLocks/>
          </p:cNvSpPr>
          <p:nvPr/>
        </p:nvSpPr>
        <p:spPr>
          <a:xfrm>
            <a:off x="6705600" y="6202363"/>
            <a:ext cx="2133600" cy="182562"/>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109239C-9F3B-48C7-877D-C318F7C5EC29}"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rtlCol="0">
            <a:noAutofit/>
          </a:bodyPr>
          <a:lstStyle>
            <a:lvl1pPr algn="l">
              <a:defRPr sz="2400" b="1"/>
            </a:lvl1pPr>
          </a:lstStyle>
          <a:p>
            <a:r>
              <a:rPr lang="en-US" smtClean="0"/>
              <a:t>Click to edit Master title style</a:t>
            </a:r>
            <a:endParaRPr lang="en-US" dirty="0"/>
          </a:p>
        </p:txBody>
      </p:sp>
    </p:spTree>
    <p:extLst>
      <p:ext uri="{BB962C8B-B14F-4D97-AF65-F5344CB8AC3E}">
        <p14:creationId xmlns:p14="http://schemas.microsoft.com/office/powerpoint/2010/main" val="12957298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6"/>
          <p:cNvSpPr txBox="1">
            <a:spLocks/>
          </p:cNvSpPr>
          <p:nvPr/>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EC52B5E-2332-4C03-93AE-3296A93FA73F}"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Tree>
    <p:extLst>
      <p:ext uri="{BB962C8B-B14F-4D97-AF65-F5344CB8AC3E}">
        <p14:creationId xmlns:p14="http://schemas.microsoft.com/office/powerpoint/2010/main" val="26197717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3" name="Straight Connector 2"/>
          <p:cNvCxnSpPr/>
          <p:nvPr/>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6"/>
          <p:cNvSpPr txBox="1">
            <a:spLocks/>
          </p:cNvSpPr>
          <p:nvPr/>
        </p:nvSpPr>
        <p:spPr>
          <a:xfrm>
            <a:off x="6705600" y="6202363"/>
            <a:ext cx="2133600" cy="182562"/>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5281ACF-C897-4F87-9A14-77D244CBAFC2}"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rtlCol="0">
            <a:noAutofit/>
          </a:bodyPr>
          <a:lstStyle>
            <a:lvl1pPr algn="l">
              <a:defRPr sz="2400" b="1"/>
            </a:lvl1pPr>
          </a:lstStyle>
          <a:p>
            <a:r>
              <a:rPr lang="en-US" smtClean="0"/>
              <a:t>Click to edit Master title style</a:t>
            </a:r>
            <a:endParaRPr lang="en-US" dirty="0"/>
          </a:p>
        </p:txBody>
      </p:sp>
    </p:spTree>
    <p:extLst>
      <p:ext uri="{BB962C8B-B14F-4D97-AF65-F5344CB8AC3E}">
        <p14:creationId xmlns:p14="http://schemas.microsoft.com/office/powerpoint/2010/main" val="253993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6"/>
          <p:cNvSpPr txBox="1">
            <a:spLocks/>
          </p:cNvSpPr>
          <p:nvPr/>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3F340E8-AF44-436F-B384-846FC94F1AD3}"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Tree>
    <p:extLst>
      <p:ext uri="{BB962C8B-B14F-4D97-AF65-F5344CB8AC3E}">
        <p14:creationId xmlns:p14="http://schemas.microsoft.com/office/powerpoint/2010/main" val="1661446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BD9002-389C-4704-A049-57185C790D58}" type="datetime1">
              <a:rPr lang="en-US" smtClean="0"/>
              <a:t>3/24/2015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CAE6681-8A95-4CB1-9042-BF746E0CE504}" type="slidenum">
              <a:rPr lang="en-US" smtClean="0"/>
              <a:t>‹#›</a:t>
            </a:fld>
            <a:endParaRPr lang="en-US" dirty="0"/>
          </a:p>
        </p:txBody>
      </p:sp>
    </p:spTree>
    <p:extLst>
      <p:ext uri="{BB962C8B-B14F-4D97-AF65-F5344CB8AC3E}">
        <p14:creationId xmlns:p14="http://schemas.microsoft.com/office/powerpoint/2010/main" val="354585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1143000"/>
            <a:ext cx="9144000" cy="5715000"/>
          </a:xfrm>
          <a:prstGeom prst="rect">
            <a:avLst/>
          </a:prstGeom>
          <a:solidFill>
            <a:srgbClr val="5469A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5" name="Line 14"/>
          <p:cNvSpPr>
            <a:spLocks noChangeShapeType="1"/>
          </p:cNvSpPr>
          <p:nvPr/>
        </p:nvSpPr>
        <p:spPr bwMode="auto">
          <a:xfrm>
            <a:off x="0" y="1143000"/>
            <a:ext cx="9144000"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6" name="Picture 17" descr="logocolor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13906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p:cNvSpPr>
            <a:spLocks noGrp="1" noChangeArrowheads="1"/>
          </p:cNvSpPr>
          <p:nvPr>
            <p:ph type="subTitle" idx="1"/>
          </p:nvPr>
        </p:nvSpPr>
        <p:spPr>
          <a:xfrm>
            <a:off x="1809750" y="3581400"/>
            <a:ext cx="5334000" cy="1143000"/>
          </a:xfrm>
        </p:spPr>
        <p:txBody>
          <a:bodyPr/>
          <a:lstStyle>
            <a:lvl1pPr marL="0" indent="0">
              <a:buFontTx/>
              <a:buNone/>
              <a:defRPr b="0">
                <a:solidFill>
                  <a:schemeClr val="bg1"/>
                </a:solidFill>
                <a:latin typeface="Arial Black" pitchFamily="34" charset="0"/>
              </a:defRPr>
            </a:lvl1pPr>
          </a:lstStyle>
          <a:p>
            <a:pPr lvl="0"/>
            <a:r>
              <a:rPr lang="en-US" altLang="en-US" noProof="0" smtClean="0"/>
              <a:t>Click to edit Master subtitle style</a:t>
            </a:r>
          </a:p>
        </p:txBody>
      </p:sp>
      <p:sp>
        <p:nvSpPr>
          <p:cNvPr id="43015" name="Rectangle 7"/>
          <p:cNvSpPr>
            <a:spLocks noGrp="1" noChangeArrowheads="1"/>
          </p:cNvSpPr>
          <p:nvPr>
            <p:ph type="ctrTitle"/>
          </p:nvPr>
        </p:nvSpPr>
        <p:spPr>
          <a:xfrm>
            <a:off x="1800225" y="1905000"/>
            <a:ext cx="6477000" cy="1241425"/>
          </a:xfrm>
        </p:spPr>
        <p:txBody>
          <a:bodyPr/>
          <a:lstStyle>
            <a:lvl1pPr>
              <a:defRPr sz="2800"/>
            </a:lvl1pPr>
          </a:lstStyle>
          <a:p>
            <a:pPr lvl="0"/>
            <a:r>
              <a:rPr lang="en-US" altLang="en-US" noProof="0" smtClean="0"/>
              <a:t>Click to edit Master title style</a:t>
            </a:r>
          </a:p>
        </p:txBody>
      </p:sp>
      <p:sp>
        <p:nvSpPr>
          <p:cNvPr id="7" name="Rectangle 10"/>
          <p:cNvSpPr>
            <a:spLocks noGrp="1" noChangeArrowheads="1"/>
          </p:cNvSpPr>
          <p:nvPr>
            <p:ph type="dt" sz="half" idx="10"/>
          </p:nvPr>
        </p:nvSpPr>
        <p:spPr>
          <a:xfrm>
            <a:off x="1800225" y="5467350"/>
            <a:ext cx="3076575" cy="476250"/>
          </a:xfrm>
        </p:spPr>
        <p:txBody>
          <a:bodyPr/>
          <a:lstStyle>
            <a:lvl1pPr>
              <a:defRPr sz="1800" b="1" smtClean="0">
                <a:solidFill>
                  <a:schemeClr val="bg1"/>
                </a:solidFill>
              </a:defRPr>
            </a:lvl1pPr>
          </a:lstStyle>
          <a:p>
            <a:fld id="{537055F9-FDBB-4F53-B9C3-D91253AA6A4D}" type="datetime1">
              <a:rPr lang="en-US" smtClean="0"/>
              <a:t>3/24/2015</a:t>
            </a:fld>
            <a:endParaRPr lang="en-US" dirty="0"/>
          </a:p>
        </p:txBody>
      </p:sp>
      <p:sp>
        <p:nvSpPr>
          <p:cNvPr id="8" name="Rectangle 7"/>
          <p:cNvSpPr>
            <a:spLocks noGrp="1" noChangeArrowheads="1"/>
          </p:cNvSpPr>
          <p:nvPr>
            <p:ph type="ftr" sz="quarter" idx="11"/>
          </p:nvPr>
        </p:nvSpPr>
        <p:spPr>
          <a:xfrm>
            <a:off x="1800225" y="5067300"/>
            <a:ext cx="5286375" cy="419100"/>
          </a:xfrm>
        </p:spPr>
        <p:txBody>
          <a:bodyPr/>
          <a:lstStyle>
            <a:lvl1pPr algn="l">
              <a:defRPr sz="1800" b="1" smtClean="0">
                <a:solidFill>
                  <a:schemeClr val="bg1"/>
                </a:solidFill>
              </a:defRPr>
            </a:lvl1pPr>
          </a:lstStyle>
          <a:p>
            <a:endParaRPr lang="en-US" dirty="0"/>
          </a:p>
        </p:txBody>
      </p:sp>
    </p:spTree>
    <p:extLst>
      <p:ext uri="{BB962C8B-B14F-4D97-AF65-F5344CB8AC3E}">
        <p14:creationId xmlns:p14="http://schemas.microsoft.com/office/powerpoint/2010/main" val="3998523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DEFCD7B-47F6-4879-954F-C237C9FF39D4}" type="slidenum">
              <a:rPr lang="en-US" altLang="en-US"/>
              <a:pPr>
                <a:defRPr/>
              </a:pPr>
              <a:t>‹#›</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4"/>
          <p:cNvSpPr>
            <a:spLocks noGrp="1" noChangeArrowheads="1"/>
          </p:cNvSpPr>
          <p:nvPr>
            <p:ph type="dt" sz="half" idx="12"/>
          </p:nvPr>
        </p:nvSpPr>
        <p:spPr>
          <a:ln/>
        </p:spPr>
        <p:txBody>
          <a:bodyPr/>
          <a:lstStyle>
            <a:lvl1pPr>
              <a:defRPr/>
            </a:lvl1pPr>
          </a:lstStyle>
          <a:p>
            <a:pPr>
              <a:defRPr/>
            </a:pPr>
            <a:fld id="{0955F20A-B696-4030-8305-BCE3D8B071A6}" type="datetime1">
              <a:rPr lang="en-US" altLang="en-US" smtClean="0"/>
              <a:t>3/24/2015</a:t>
            </a:fld>
            <a:endParaRPr lang="en-US" altLang="en-US" dirty="0"/>
          </a:p>
        </p:txBody>
      </p:sp>
    </p:spTree>
    <p:extLst>
      <p:ext uri="{BB962C8B-B14F-4D97-AF65-F5344CB8AC3E}">
        <p14:creationId xmlns:p14="http://schemas.microsoft.com/office/powerpoint/2010/main" val="341109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8B7EB0B-E280-49E1-ACBF-59DB40C324AF}" type="slidenum">
              <a:rPr lang="en-US" altLang="en-US"/>
              <a:pPr>
                <a:defRPr/>
              </a:pPr>
              <a:t>‹#›</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4"/>
          <p:cNvSpPr>
            <a:spLocks noGrp="1" noChangeArrowheads="1"/>
          </p:cNvSpPr>
          <p:nvPr>
            <p:ph type="dt" sz="half" idx="12"/>
          </p:nvPr>
        </p:nvSpPr>
        <p:spPr>
          <a:ln/>
        </p:spPr>
        <p:txBody>
          <a:bodyPr/>
          <a:lstStyle>
            <a:lvl1pPr>
              <a:defRPr/>
            </a:lvl1pPr>
          </a:lstStyle>
          <a:p>
            <a:pPr>
              <a:defRPr/>
            </a:pPr>
            <a:fld id="{C2FF634F-AADE-40C0-8AB0-290AE31194F6}" type="datetime1">
              <a:rPr lang="en-US" altLang="en-US" smtClean="0"/>
              <a:t>3/24/2015</a:t>
            </a:fld>
            <a:endParaRPr lang="en-US" altLang="en-US" dirty="0"/>
          </a:p>
        </p:txBody>
      </p:sp>
    </p:spTree>
    <p:extLst>
      <p:ext uri="{BB962C8B-B14F-4D97-AF65-F5344CB8AC3E}">
        <p14:creationId xmlns:p14="http://schemas.microsoft.com/office/powerpoint/2010/main" val="303967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3CDB591-2ABF-47FC-9E31-F1A935EAFA3A}" type="slidenum">
              <a:rPr lang="en-US" altLang="en-US"/>
              <a:pPr>
                <a:defRPr/>
              </a:pPr>
              <a:t>‹#›</a:t>
            </a:fld>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4"/>
          <p:cNvSpPr>
            <a:spLocks noGrp="1" noChangeArrowheads="1"/>
          </p:cNvSpPr>
          <p:nvPr>
            <p:ph type="dt" sz="half" idx="12"/>
          </p:nvPr>
        </p:nvSpPr>
        <p:spPr>
          <a:ln/>
        </p:spPr>
        <p:txBody>
          <a:bodyPr/>
          <a:lstStyle>
            <a:lvl1pPr>
              <a:defRPr/>
            </a:lvl1pPr>
          </a:lstStyle>
          <a:p>
            <a:pPr>
              <a:defRPr/>
            </a:pPr>
            <a:fld id="{F802A4EA-C8E5-4393-9652-58519CC55579}" type="datetime1">
              <a:rPr lang="en-US" altLang="en-US" smtClean="0"/>
              <a:t>3/24/2015</a:t>
            </a:fld>
            <a:endParaRPr lang="en-US" altLang="en-US" dirty="0"/>
          </a:p>
        </p:txBody>
      </p:sp>
    </p:spTree>
    <p:extLst>
      <p:ext uri="{BB962C8B-B14F-4D97-AF65-F5344CB8AC3E}">
        <p14:creationId xmlns:p14="http://schemas.microsoft.com/office/powerpoint/2010/main" val="163204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5106C25-9AA3-4FAA-BA11-357255E91940}" type="slidenum">
              <a:rPr lang="en-US" altLang="en-US"/>
              <a:pPr>
                <a:defRPr/>
              </a:pPr>
              <a:t>‹#›</a:t>
            </a:fld>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4"/>
          <p:cNvSpPr>
            <a:spLocks noGrp="1" noChangeArrowheads="1"/>
          </p:cNvSpPr>
          <p:nvPr>
            <p:ph type="dt" sz="half" idx="12"/>
          </p:nvPr>
        </p:nvSpPr>
        <p:spPr>
          <a:ln/>
        </p:spPr>
        <p:txBody>
          <a:bodyPr/>
          <a:lstStyle>
            <a:lvl1pPr>
              <a:defRPr/>
            </a:lvl1pPr>
          </a:lstStyle>
          <a:p>
            <a:pPr>
              <a:defRPr/>
            </a:pPr>
            <a:fld id="{02320383-3D59-4BF5-A576-CF47E1771958}" type="datetime1">
              <a:rPr lang="en-US" altLang="en-US" smtClean="0"/>
              <a:t>3/24/2015</a:t>
            </a:fld>
            <a:endParaRPr lang="en-US" altLang="en-US" dirty="0"/>
          </a:p>
        </p:txBody>
      </p:sp>
    </p:spTree>
    <p:extLst>
      <p:ext uri="{BB962C8B-B14F-4D97-AF65-F5344CB8AC3E}">
        <p14:creationId xmlns:p14="http://schemas.microsoft.com/office/powerpoint/2010/main" val="23607492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7625" y="0"/>
            <a:ext cx="923925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3" name="Picture 12"/>
          <p:cNvPicPr>
            <a:picLocks/>
          </p:cNvPicPr>
          <p:nvPr/>
        </p:nvPicPr>
        <p:blipFill rotWithShape="1">
          <a:blip r:embed="rId6">
            <a:extLst>
              <a:ext uri="{28A0092B-C50C-407E-A947-70E740481C1C}">
                <a14:useLocalDpi xmlns:a14="http://schemas.microsoft.com/office/drawing/2010/main" val="0"/>
              </a:ext>
            </a:extLst>
          </a:blip>
          <a:srcRect t="-1" b="46868"/>
          <a:stretch/>
        </p:blipFill>
        <p:spPr>
          <a:xfrm>
            <a:off x="214884" y="0"/>
            <a:ext cx="8714232" cy="6858000"/>
          </a:xfrm>
          <a:prstGeom prst="rect">
            <a:avLst/>
          </a:prstGeom>
          <a:effectLst>
            <a:reflection stA="58000" endPos="1000" dir="5400000" sy="-100000" algn="bl" rotWithShape="0"/>
          </a:effectLst>
        </p:spPr>
      </p:pic>
      <p:pic>
        <p:nvPicPr>
          <p:cNvPr id="1030" name="Picture 8" descr="ERCOT cmyk-01.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7650" y="6024563"/>
            <a:ext cx="8175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85850" y="6010275"/>
            <a:ext cx="6867525" cy="415925"/>
          </a:xfrm>
          <a:prstGeom prst="rect">
            <a:avLst/>
          </a:prstGeom>
          <a:noFill/>
        </p:spPr>
        <p:txBody>
          <a:bodyPr>
            <a:spAutoFit/>
          </a:bodyPr>
          <a:lstStyle/>
          <a:p>
            <a:pPr fontAlgn="auto">
              <a:spcBef>
                <a:spcPts val="0"/>
              </a:spcBef>
              <a:spcAft>
                <a:spcPts val="0"/>
              </a:spcAft>
              <a:defRPr/>
            </a:pPr>
            <a:r>
              <a:rPr lang="en-US" sz="1050" b="1" dirty="0">
                <a:latin typeface="+mn-lt"/>
                <a:cs typeface="+mn-cs"/>
              </a:rPr>
              <a:t>ERCOT PUBLIC</a:t>
            </a:r>
          </a:p>
          <a:p>
            <a:pPr fontAlgn="auto">
              <a:spcBef>
                <a:spcPts val="0"/>
              </a:spcBef>
              <a:spcAft>
                <a:spcPts val="0"/>
              </a:spcAft>
              <a:defRPr/>
            </a:pPr>
            <a:r>
              <a:rPr lang="en-US" sz="1050" dirty="0">
                <a:latin typeface="+mn-lt"/>
                <a:cs typeface="+mn-cs"/>
              </a:rPr>
              <a:t>1/27/2014</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hf sldNum="0"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Arial" charset="0"/>
        </a:defRPr>
      </a:lvl2pPr>
      <a:lvl3pPr algn="ctr" defTabSz="457200" rtl="0" eaLnBrk="1" fontAlgn="base" hangingPunct="1">
        <a:spcBef>
          <a:spcPct val="0"/>
        </a:spcBef>
        <a:spcAft>
          <a:spcPct val="0"/>
        </a:spcAft>
        <a:defRPr sz="4400">
          <a:solidFill>
            <a:schemeClr val="tx1"/>
          </a:solidFill>
          <a:latin typeface="Arial" charset="0"/>
        </a:defRPr>
      </a:lvl3pPr>
      <a:lvl4pPr algn="ctr" defTabSz="457200" rtl="0" eaLnBrk="1" fontAlgn="base" hangingPunct="1">
        <a:spcBef>
          <a:spcPct val="0"/>
        </a:spcBef>
        <a:spcAft>
          <a:spcPct val="0"/>
        </a:spcAft>
        <a:defRPr sz="4400">
          <a:solidFill>
            <a:schemeClr val="tx1"/>
          </a:solidFill>
          <a:latin typeface="Arial" charset="0"/>
        </a:defRPr>
      </a:lvl4pPr>
      <a:lvl5pPr algn="ctr" defTabSz="457200" rtl="0" eaLnBrk="1" fontAlgn="base" hangingPunct="1">
        <a:spcBef>
          <a:spcPct val="0"/>
        </a:spcBef>
        <a:spcAft>
          <a:spcPct val="0"/>
        </a:spcAft>
        <a:defRPr sz="4400">
          <a:solidFill>
            <a:schemeClr val="tx1"/>
          </a:solidFill>
          <a:latin typeface="Arial" charset="0"/>
        </a:defRPr>
      </a:lvl5pPr>
      <a:lvl6pPr marL="457200" algn="ctr" defTabSz="457200" rtl="0" eaLnBrk="1" fontAlgn="base" hangingPunct="1">
        <a:spcBef>
          <a:spcPct val="0"/>
        </a:spcBef>
        <a:spcAft>
          <a:spcPct val="0"/>
        </a:spcAft>
        <a:defRPr sz="4400">
          <a:solidFill>
            <a:schemeClr val="tx1"/>
          </a:solidFill>
          <a:latin typeface="Arial" charset="0"/>
        </a:defRPr>
      </a:lvl6pPr>
      <a:lvl7pPr marL="914400" algn="ctr" defTabSz="457200" rtl="0" eaLnBrk="1" fontAlgn="base" hangingPunct="1">
        <a:spcBef>
          <a:spcPct val="0"/>
        </a:spcBef>
        <a:spcAft>
          <a:spcPct val="0"/>
        </a:spcAft>
        <a:defRPr sz="4400">
          <a:solidFill>
            <a:schemeClr val="tx1"/>
          </a:solidFill>
          <a:latin typeface="Arial" charset="0"/>
        </a:defRPr>
      </a:lvl7pPr>
      <a:lvl8pPr marL="1371600" algn="ctr" defTabSz="457200" rtl="0" eaLnBrk="1" fontAlgn="base" hangingPunct="1">
        <a:spcBef>
          <a:spcPct val="0"/>
        </a:spcBef>
        <a:spcAft>
          <a:spcPct val="0"/>
        </a:spcAft>
        <a:defRPr sz="4400">
          <a:solidFill>
            <a:schemeClr val="tx1"/>
          </a:solidFill>
          <a:latin typeface="Arial" charset="0"/>
        </a:defRPr>
      </a:lvl8pPr>
      <a:lvl9pPr marL="1828800" algn="ctr" defTabSz="457200" rtl="0" eaLnBrk="1" fontAlgn="base" hangingPunct="1">
        <a:spcBef>
          <a:spcPct val="0"/>
        </a:spcBef>
        <a:spcAft>
          <a:spcPct val="0"/>
        </a:spcAft>
        <a:defRPr sz="4400">
          <a:solidFill>
            <a:schemeClr val="tx1"/>
          </a:solidFill>
          <a:latin typeface="Arial"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0668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647C358-6709-4E11-9644-4383B958DB07}" type="slidenum">
              <a:rPr lang="en-US" altLang="en-US"/>
              <a:pPr>
                <a:defRPr/>
              </a:pPr>
              <a:t>‹#›</a:t>
            </a:fld>
            <a:endParaRPr lang="en-US" altLang="en-US" dirty="0"/>
          </a:p>
        </p:txBody>
      </p:sp>
      <p:sp>
        <p:nvSpPr>
          <p:cNvPr id="1028" name="Rectangle 7"/>
          <p:cNvSpPr>
            <a:spLocks noChangeArrowheads="1"/>
          </p:cNvSpPr>
          <p:nvPr/>
        </p:nvSpPr>
        <p:spPr bwMode="auto">
          <a:xfrm>
            <a:off x="0" y="6235700"/>
            <a:ext cx="9144000" cy="622300"/>
          </a:xfrm>
          <a:prstGeom prst="rect">
            <a:avLst/>
          </a:prstGeom>
          <a:solidFill>
            <a:srgbClr val="ECEC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pic>
        <p:nvPicPr>
          <p:cNvPr id="1029" name="Picture 8" descr="logo_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500" y="6289675"/>
            <a:ext cx="8540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9"/>
          <p:cNvSpPr>
            <a:spLocks noChangeArrowheads="1"/>
          </p:cNvSpPr>
          <p:nvPr/>
        </p:nvSpPr>
        <p:spPr bwMode="auto">
          <a:xfrm>
            <a:off x="0" y="0"/>
            <a:ext cx="9144000" cy="685800"/>
          </a:xfrm>
          <a:prstGeom prst="rect">
            <a:avLst/>
          </a:prstGeom>
          <a:solidFill>
            <a:srgbClr val="5469A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1031" name="Rectangle 2"/>
          <p:cNvSpPr>
            <a:spLocks noGrp="1" noChangeArrowheads="1"/>
          </p:cNvSpPr>
          <p:nvPr>
            <p:ph type="title"/>
          </p:nvPr>
        </p:nvSpPr>
        <p:spPr bwMode="auto">
          <a:xfrm>
            <a:off x="152400" y="0"/>
            <a:ext cx="8686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557" name="Rectangle 5"/>
          <p:cNvSpPr>
            <a:spLocks noGrp="1" noChangeArrowheads="1"/>
          </p:cNvSpPr>
          <p:nvPr>
            <p:ph type="ftr" sz="quarter" idx="3"/>
          </p:nvPr>
        </p:nvSpPr>
        <p:spPr bwMode="auto">
          <a:xfrm>
            <a:off x="6248400" y="645795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dirty="0"/>
          </a:p>
        </p:txBody>
      </p:sp>
      <p:sp>
        <p:nvSpPr>
          <p:cNvPr id="1033" name="Line 11"/>
          <p:cNvSpPr>
            <a:spLocks noChangeShapeType="1"/>
          </p:cNvSpPr>
          <p:nvPr/>
        </p:nvSpPr>
        <p:spPr bwMode="auto">
          <a:xfrm>
            <a:off x="1069975" y="6457950"/>
            <a:ext cx="0" cy="219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3556" name="Rectangle 4"/>
          <p:cNvSpPr>
            <a:spLocks noGrp="1" noChangeArrowheads="1"/>
          </p:cNvSpPr>
          <p:nvPr>
            <p:ph type="dt" sz="half" idx="2"/>
          </p:nvPr>
        </p:nvSpPr>
        <p:spPr bwMode="auto">
          <a:xfrm>
            <a:off x="1143000" y="64579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fld id="{AE0D5CD0-E209-437A-8D04-734D1E1C789C}" type="datetime1">
              <a:rPr lang="en-US" altLang="en-US" smtClean="0"/>
              <a:t>3/24/2015</a:t>
            </a:fld>
            <a:endParaRPr lang="en-US" altLang="en-US" dirty="0"/>
          </a:p>
        </p:txBody>
      </p:sp>
      <p:sp>
        <p:nvSpPr>
          <p:cNvPr id="1035" name="Line 12"/>
          <p:cNvSpPr>
            <a:spLocks noChangeShapeType="1"/>
          </p:cNvSpPr>
          <p:nvPr/>
        </p:nvSpPr>
        <p:spPr bwMode="auto">
          <a:xfrm>
            <a:off x="0" y="673100"/>
            <a:ext cx="9144000"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hf sldNum="0" hdr="0" ftr="0" dt="0"/>
  <p:txStyles>
    <p:titleStyle>
      <a:lvl1pPr algn="l" rtl="0" eaLnBrk="1" fontAlgn="base" hangingPunct="1">
        <a:spcBef>
          <a:spcPct val="0"/>
        </a:spcBef>
        <a:spcAft>
          <a:spcPct val="0"/>
        </a:spcAft>
        <a:defRPr sz="2000">
          <a:solidFill>
            <a:schemeClr val="bg1"/>
          </a:solidFill>
          <a:latin typeface="+mj-lt"/>
          <a:ea typeface="+mj-ea"/>
          <a:cs typeface="+mj-cs"/>
        </a:defRPr>
      </a:lvl1pPr>
      <a:lvl2pPr algn="l" rtl="0" eaLnBrk="1" fontAlgn="base" hangingPunct="1">
        <a:spcBef>
          <a:spcPct val="0"/>
        </a:spcBef>
        <a:spcAft>
          <a:spcPct val="0"/>
        </a:spcAft>
        <a:defRPr sz="2000">
          <a:solidFill>
            <a:schemeClr val="bg1"/>
          </a:solidFill>
          <a:latin typeface="Arial Black" pitchFamily="34" charset="0"/>
        </a:defRPr>
      </a:lvl2pPr>
      <a:lvl3pPr algn="l" rtl="0" eaLnBrk="1" fontAlgn="base" hangingPunct="1">
        <a:spcBef>
          <a:spcPct val="0"/>
        </a:spcBef>
        <a:spcAft>
          <a:spcPct val="0"/>
        </a:spcAft>
        <a:defRPr sz="2000">
          <a:solidFill>
            <a:schemeClr val="bg1"/>
          </a:solidFill>
          <a:latin typeface="Arial Black" pitchFamily="34" charset="0"/>
        </a:defRPr>
      </a:lvl3pPr>
      <a:lvl4pPr algn="l" rtl="0" eaLnBrk="1" fontAlgn="base" hangingPunct="1">
        <a:spcBef>
          <a:spcPct val="0"/>
        </a:spcBef>
        <a:spcAft>
          <a:spcPct val="0"/>
        </a:spcAft>
        <a:defRPr sz="2000">
          <a:solidFill>
            <a:schemeClr val="bg1"/>
          </a:solidFill>
          <a:latin typeface="Arial Black" pitchFamily="34" charset="0"/>
        </a:defRPr>
      </a:lvl4pPr>
      <a:lvl5pPr algn="l" rtl="0" eaLnBrk="1" fontAlgn="base" hangingPunct="1">
        <a:spcBef>
          <a:spcPct val="0"/>
        </a:spcBef>
        <a:spcAft>
          <a:spcPct val="0"/>
        </a:spcAft>
        <a:defRPr sz="2000">
          <a:solidFill>
            <a:schemeClr val="bg1"/>
          </a:solidFill>
          <a:latin typeface="Arial Black" pitchFamily="34" charset="0"/>
        </a:defRPr>
      </a:lvl5pPr>
      <a:lvl6pPr marL="457200" algn="l" rtl="0" eaLnBrk="1" fontAlgn="base" hangingPunct="1">
        <a:spcBef>
          <a:spcPct val="0"/>
        </a:spcBef>
        <a:spcAft>
          <a:spcPct val="0"/>
        </a:spcAft>
        <a:defRPr sz="2000">
          <a:solidFill>
            <a:schemeClr val="bg1"/>
          </a:solidFill>
          <a:latin typeface="Arial Black" pitchFamily="34" charset="0"/>
        </a:defRPr>
      </a:lvl6pPr>
      <a:lvl7pPr marL="914400" algn="l" rtl="0" eaLnBrk="1" fontAlgn="base" hangingPunct="1">
        <a:spcBef>
          <a:spcPct val="0"/>
        </a:spcBef>
        <a:spcAft>
          <a:spcPct val="0"/>
        </a:spcAft>
        <a:defRPr sz="2000">
          <a:solidFill>
            <a:schemeClr val="bg1"/>
          </a:solidFill>
          <a:latin typeface="Arial Black" pitchFamily="34" charset="0"/>
        </a:defRPr>
      </a:lvl7pPr>
      <a:lvl8pPr marL="1371600" algn="l" rtl="0" eaLnBrk="1" fontAlgn="base" hangingPunct="1">
        <a:spcBef>
          <a:spcPct val="0"/>
        </a:spcBef>
        <a:spcAft>
          <a:spcPct val="0"/>
        </a:spcAft>
        <a:defRPr sz="2000">
          <a:solidFill>
            <a:schemeClr val="bg1"/>
          </a:solidFill>
          <a:latin typeface="Arial Black" pitchFamily="34" charset="0"/>
        </a:defRPr>
      </a:lvl8pPr>
      <a:lvl9pPr marL="1828800" algn="l" rtl="0" eaLnBrk="1" fontAlgn="base" hangingPunct="1">
        <a:spcBef>
          <a:spcPct val="0"/>
        </a:spcBef>
        <a:spcAft>
          <a:spcPct val="0"/>
        </a:spcAft>
        <a:defRPr sz="2000">
          <a:solidFill>
            <a:schemeClr val="bg1"/>
          </a:solidFill>
          <a:latin typeface="Arial Black" pitchFamily="34" charset="0"/>
        </a:defRPr>
      </a:lvl9pPr>
    </p:titleStyle>
    <p:body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7625" y="0"/>
            <a:ext cx="923925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3" name="Picture 12"/>
          <p:cNvPicPr>
            <a:picLocks/>
          </p:cNvPicPr>
          <p:nvPr/>
        </p:nvPicPr>
        <p:blipFill rotWithShape="1">
          <a:blip r:embed="rId5">
            <a:extLst>
              <a:ext uri="{28A0092B-C50C-407E-A947-70E740481C1C}">
                <a14:useLocalDpi xmlns:a14="http://schemas.microsoft.com/office/drawing/2010/main" val="0"/>
              </a:ext>
            </a:extLst>
          </a:blip>
          <a:srcRect t="-1" b="46868"/>
          <a:stretch/>
        </p:blipFill>
        <p:spPr>
          <a:xfrm>
            <a:off x="214884" y="0"/>
            <a:ext cx="8714232" cy="6858000"/>
          </a:xfrm>
          <a:prstGeom prst="rect">
            <a:avLst/>
          </a:prstGeom>
          <a:effectLst>
            <a:reflection stA="58000" endPos="1000" dir="5400000" sy="-100000" algn="bl" rotWithShape="0"/>
          </a:effectLst>
        </p:spPr>
      </p:pic>
      <p:pic>
        <p:nvPicPr>
          <p:cNvPr id="1030" name="Picture 8" descr="ERCOT cmyk-0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650" y="6024563"/>
            <a:ext cx="8175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85850" y="6010275"/>
            <a:ext cx="6867525" cy="253916"/>
          </a:xfrm>
          <a:prstGeom prst="rect">
            <a:avLst/>
          </a:prstGeom>
          <a:noFill/>
        </p:spPr>
        <p:txBody>
          <a:bodyPr>
            <a:spAutoFit/>
          </a:bodyPr>
          <a:lstStyle/>
          <a:p>
            <a:pPr fontAlgn="auto">
              <a:spcBef>
                <a:spcPts val="0"/>
              </a:spcBef>
              <a:spcAft>
                <a:spcPts val="0"/>
              </a:spcAft>
              <a:defRPr/>
            </a:pPr>
            <a:r>
              <a:rPr lang="en-US" sz="1050" b="1" dirty="0">
                <a:latin typeface="+mn-lt"/>
                <a:cs typeface="+mn-cs"/>
              </a:rPr>
              <a:t>ERCOT </a:t>
            </a:r>
            <a:r>
              <a:rPr lang="en-US" sz="1050" b="1" dirty="0" smtClean="0">
                <a:latin typeface="+mn-lt"/>
                <a:cs typeface="+mn-cs"/>
              </a:rPr>
              <a:t>PUBLIC</a:t>
            </a:r>
            <a:endParaRPr lang="en-US" sz="1050" b="1" dirty="0">
              <a:latin typeface="+mn-lt"/>
              <a:cs typeface="+mn-cs"/>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iming>
    <p:tnLst>
      <p:par>
        <p:cTn id="1" dur="indefinite" restart="never" nodeType="tmRoot"/>
      </p:par>
    </p:tnLst>
  </p:timing>
  <p:hf sldNum="0"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Arial" charset="0"/>
        </a:defRPr>
      </a:lvl2pPr>
      <a:lvl3pPr algn="ctr" defTabSz="457200" rtl="0" eaLnBrk="1" fontAlgn="base" hangingPunct="1">
        <a:spcBef>
          <a:spcPct val="0"/>
        </a:spcBef>
        <a:spcAft>
          <a:spcPct val="0"/>
        </a:spcAft>
        <a:defRPr sz="4400">
          <a:solidFill>
            <a:schemeClr val="tx1"/>
          </a:solidFill>
          <a:latin typeface="Arial" charset="0"/>
        </a:defRPr>
      </a:lvl3pPr>
      <a:lvl4pPr algn="ctr" defTabSz="457200" rtl="0" eaLnBrk="1" fontAlgn="base" hangingPunct="1">
        <a:spcBef>
          <a:spcPct val="0"/>
        </a:spcBef>
        <a:spcAft>
          <a:spcPct val="0"/>
        </a:spcAft>
        <a:defRPr sz="4400">
          <a:solidFill>
            <a:schemeClr val="tx1"/>
          </a:solidFill>
          <a:latin typeface="Arial" charset="0"/>
        </a:defRPr>
      </a:lvl4pPr>
      <a:lvl5pPr algn="ctr" defTabSz="457200" rtl="0" eaLnBrk="1" fontAlgn="base" hangingPunct="1">
        <a:spcBef>
          <a:spcPct val="0"/>
        </a:spcBef>
        <a:spcAft>
          <a:spcPct val="0"/>
        </a:spcAft>
        <a:defRPr sz="4400">
          <a:solidFill>
            <a:schemeClr val="tx1"/>
          </a:solidFill>
          <a:latin typeface="Arial" charset="0"/>
        </a:defRPr>
      </a:lvl5pPr>
      <a:lvl6pPr marL="457200" algn="ctr" defTabSz="457200" rtl="0" eaLnBrk="1" fontAlgn="base" hangingPunct="1">
        <a:spcBef>
          <a:spcPct val="0"/>
        </a:spcBef>
        <a:spcAft>
          <a:spcPct val="0"/>
        </a:spcAft>
        <a:defRPr sz="4400">
          <a:solidFill>
            <a:schemeClr val="tx1"/>
          </a:solidFill>
          <a:latin typeface="Arial" charset="0"/>
        </a:defRPr>
      </a:lvl6pPr>
      <a:lvl7pPr marL="914400" algn="ctr" defTabSz="457200" rtl="0" eaLnBrk="1" fontAlgn="base" hangingPunct="1">
        <a:spcBef>
          <a:spcPct val="0"/>
        </a:spcBef>
        <a:spcAft>
          <a:spcPct val="0"/>
        </a:spcAft>
        <a:defRPr sz="4400">
          <a:solidFill>
            <a:schemeClr val="tx1"/>
          </a:solidFill>
          <a:latin typeface="Arial" charset="0"/>
        </a:defRPr>
      </a:lvl7pPr>
      <a:lvl8pPr marL="1371600" algn="ctr" defTabSz="457200" rtl="0" eaLnBrk="1" fontAlgn="base" hangingPunct="1">
        <a:spcBef>
          <a:spcPct val="0"/>
        </a:spcBef>
        <a:spcAft>
          <a:spcPct val="0"/>
        </a:spcAft>
        <a:defRPr sz="4400">
          <a:solidFill>
            <a:schemeClr val="tx1"/>
          </a:solidFill>
          <a:latin typeface="Arial" charset="0"/>
        </a:defRPr>
      </a:lvl8pPr>
      <a:lvl9pPr marL="1828800" algn="ctr" defTabSz="457200" rtl="0" eaLnBrk="1" fontAlgn="base" hangingPunct="1">
        <a:spcBef>
          <a:spcPct val="0"/>
        </a:spcBef>
        <a:spcAft>
          <a:spcPct val="0"/>
        </a:spcAft>
        <a:defRPr sz="4400">
          <a:solidFill>
            <a:schemeClr val="tx1"/>
          </a:solidFill>
          <a:latin typeface="Arial"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3"/>
          <p:cNvGrpSpPr>
            <a:grpSpLocks/>
          </p:cNvGrpSpPr>
          <p:nvPr/>
        </p:nvGrpSpPr>
        <p:grpSpPr bwMode="auto">
          <a:xfrm>
            <a:off x="603250" y="1498600"/>
            <a:ext cx="7727950" cy="2938614"/>
            <a:chOff x="603250" y="546100"/>
            <a:chExt cx="7727950" cy="2938481"/>
          </a:xfrm>
        </p:grpSpPr>
        <p:pic>
          <p:nvPicPr>
            <p:cNvPr id="5123" name="Picture 8" descr="ERCOT cmyk-0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0" y="546100"/>
              <a:ext cx="2457704"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9"/>
            <p:cNvSpPr txBox="1">
              <a:spLocks noChangeArrowheads="1"/>
            </p:cNvSpPr>
            <p:nvPr/>
          </p:nvSpPr>
          <p:spPr bwMode="auto">
            <a:xfrm>
              <a:off x="787400" y="2130425"/>
              <a:ext cx="7543800" cy="135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r>
                <a:rPr lang="en-US" sz="4400" dirty="0" smtClean="0"/>
                <a:t>LTSA Scenario Workshop</a:t>
              </a:r>
              <a:endParaRPr lang="en-US" altLang="en-US" sz="4400" b="1" dirty="0"/>
            </a:p>
            <a:p>
              <a:endParaRPr lang="en-US" altLang="en-US" b="1" dirty="0"/>
            </a:p>
            <a:p>
              <a:pPr algn="ctr"/>
              <a:endParaRPr lang="en-US" altLang="en-US" sz="2000" i="1" dirty="0" smtClean="0"/>
            </a:p>
          </p:txBody>
        </p:sp>
        <p:cxnSp>
          <p:nvCxnSpPr>
            <p:cNvPr id="13" name="Straight Connector 12"/>
            <p:cNvCxnSpPr/>
            <p:nvPr/>
          </p:nvCxnSpPr>
          <p:spPr>
            <a:xfrm flipV="1">
              <a:off x="787400" y="1852553"/>
              <a:ext cx="6286500" cy="12699"/>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52586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b="0" dirty="0" smtClean="0">
                <a:solidFill>
                  <a:prstClr val="black"/>
                </a:solidFill>
                <a:latin typeface="Calibri"/>
                <a:ea typeface="+mn-ea"/>
                <a:cs typeface="+mn-cs"/>
              </a:rPr>
              <a:t>Global Recession Highlights</a:t>
            </a:r>
            <a:endParaRPr lang="en-US" sz="2500" b="0" dirty="0">
              <a:solidFill>
                <a:prstClr val="black"/>
              </a:solidFill>
              <a:latin typeface="Calibri"/>
              <a:ea typeface="+mn-ea"/>
              <a:cs typeface="+mn-cs"/>
            </a:endParaRPr>
          </a:p>
        </p:txBody>
      </p:sp>
      <p:sp>
        <p:nvSpPr>
          <p:cNvPr id="3" name="TextBox 2"/>
          <p:cNvSpPr txBox="1"/>
          <p:nvPr/>
        </p:nvSpPr>
        <p:spPr>
          <a:xfrm>
            <a:off x="381000" y="729673"/>
            <a:ext cx="8001000" cy="3416320"/>
          </a:xfrm>
          <a:prstGeom prst="rect">
            <a:avLst/>
          </a:prstGeom>
          <a:noFill/>
        </p:spPr>
        <p:txBody>
          <a:bodyPr wrap="square" rtlCol="0">
            <a:spAutoFit/>
          </a:bodyPr>
          <a:lstStyle/>
          <a:p>
            <a:pPr marL="285750" indent="-285750">
              <a:spcBef>
                <a:spcPts val="1200"/>
              </a:spcBef>
              <a:spcAft>
                <a:spcPts val="600"/>
              </a:spcAft>
              <a:buFont typeface="Arial" panose="020B0604020202020204" pitchFamily="34" charset="0"/>
              <a:buChar char="•"/>
            </a:pPr>
            <a:r>
              <a:rPr lang="en-US" dirty="0" smtClean="0"/>
              <a:t>Natural gas price is low</a:t>
            </a:r>
          </a:p>
          <a:p>
            <a:pPr marL="285750" indent="-285750">
              <a:spcBef>
                <a:spcPts val="1200"/>
              </a:spcBef>
              <a:spcAft>
                <a:spcPts val="600"/>
              </a:spcAft>
              <a:buFont typeface="Arial" panose="020B0604020202020204" pitchFamily="34" charset="0"/>
              <a:buChar char="•"/>
            </a:pPr>
            <a:r>
              <a:rPr lang="en-US" dirty="0" smtClean="0"/>
              <a:t>Scenario includes PTC and ITC</a:t>
            </a:r>
          </a:p>
          <a:p>
            <a:pPr marL="285750" indent="-285750">
              <a:spcBef>
                <a:spcPts val="1200"/>
              </a:spcBef>
              <a:spcAft>
                <a:spcPts val="600"/>
              </a:spcAft>
              <a:buFont typeface="Arial" panose="020B0604020202020204" pitchFamily="34" charset="0"/>
              <a:buChar char="•"/>
            </a:pPr>
            <a:r>
              <a:rPr lang="en-US" dirty="0" smtClean="0"/>
              <a:t>No Reserve Margin</a:t>
            </a:r>
          </a:p>
          <a:p>
            <a:pPr marL="285750" indent="-285750">
              <a:spcBef>
                <a:spcPts val="1200"/>
              </a:spcBef>
              <a:spcAft>
                <a:spcPts val="600"/>
              </a:spcAft>
              <a:buFont typeface="Arial" panose="020B0604020202020204" pitchFamily="34" charset="0"/>
              <a:buChar char="•"/>
            </a:pPr>
            <a:r>
              <a:rPr lang="en-US" dirty="0" smtClean="0"/>
              <a:t>Solar capital costs decline slower</a:t>
            </a:r>
          </a:p>
          <a:p>
            <a:pPr marL="285750" indent="-285750">
              <a:spcBef>
                <a:spcPts val="1200"/>
              </a:spcBef>
              <a:spcAft>
                <a:spcPts val="600"/>
              </a:spcAft>
              <a:buFont typeface="Arial" panose="020B0604020202020204" pitchFamily="34" charset="0"/>
              <a:buChar char="•"/>
            </a:pPr>
            <a:r>
              <a:rPr lang="en-US" dirty="0" smtClean="0"/>
              <a:t>Lowest reserve margin of all scenarios – 9% in 2029</a:t>
            </a:r>
          </a:p>
          <a:p>
            <a:pPr marL="285750" indent="-285750">
              <a:spcBef>
                <a:spcPts val="1200"/>
              </a:spcBef>
              <a:spcAft>
                <a:spcPts val="600"/>
              </a:spcAft>
              <a:buFont typeface="Arial" panose="020B0604020202020204" pitchFamily="34" charset="0"/>
              <a:buChar char="•"/>
            </a:pPr>
            <a:endParaRPr lang="en-US" dirty="0" smtClean="0"/>
          </a:p>
          <a:p>
            <a:pPr marL="285750" indent="-285750">
              <a:spcBef>
                <a:spcPts val="1200"/>
              </a:spcBef>
              <a:spcAft>
                <a:spcPts val="600"/>
              </a:spcAft>
              <a:buFont typeface="Arial" panose="020B0604020202020204" pitchFamily="34" charset="0"/>
              <a:buChar char="•"/>
            </a:pPr>
            <a:endParaRPr lang="en-US" dirty="0" smtClean="0"/>
          </a:p>
        </p:txBody>
      </p:sp>
    </p:spTree>
    <p:extLst>
      <p:ext uri="{BB962C8B-B14F-4D97-AF65-F5344CB8AC3E}">
        <p14:creationId xmlns:p14="http://schemas.microsoft.com/office/powerpoint/2010/main" val="4104241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066800"/>
            <a:ext cx="6553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90600" y="468868"/>
            <a:ext cx="3801041" cy="369332"/>
          </a:xfrm>
          <a:prstGeom prst="rect">
            <a:avLst/>
          </a:prstGeom>
          <a:noFill/>
        </p:spPr>
        <p:txBody>
          <a:bodyPr wrap="none" rtlCol="0">
            <a:spAutoFit/>
          </a:bodyPr>
          <a:lstStyle/>
          <a:p>
            <a:r>
              <a:rPr lang="en-US" dirty="0" smtClean="0"/>
              <a:t>Global Recession Scenario Results</a:t>
            </a:r>
            <a:endParaRPr lang="en-US" dirty="0"/>
          </a:p>
        </p:txBody>
      </p:sp>
    </p:spTree>
    <p:extLst>
      <p:ext uri="{BB962C8B-B14F-4D97-AF65-F5344CB8AC3E}">
        <p14:creationId xmlns:p14="http://schemas.microsoft.com/office/powerpoint/2010/main" val="749683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248401" y="955570"/>
            <a:ext cx="2777671" cy="1371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400" b="1" dirty="0">
                <a:solidFill>
                  <a:prstClr val="black"/>
                </a:solidFill>
              </a:rPr>
              <a:t>Transmission Regs/Policies</a:t>
            </a:r>
          </a:p>
          <a:p>
            <a:pPr marL="117387" indent="-117387">
              <a:buFont typeface="Arial" pitchFamily="34" charset="0"/>
              <a:buChar char="•"/>
              <a:defRPr/>
            </a:pPr>
            <a:r>
              <a:rPr lang="en-US" sz="900" dirty="0">
                <a:solidFill>
                  <a:prstClr val="black"/>
                </a:solidFill>
              </a:rPr>
              <a:t>Same as under Current Trends</a:t>
            </a:r>
          </a:p>
          <a:p>
            <a:pPr marL="117387" indent="-117387">
              <a:buFont typeface="Arial" pitchFamily="34" charset="0"/>
              <a:buChar char="•"/>
              <a:defRPr/>
            </a:pPr>
            <a:r>
              <a:rPr lang="en-US" sz="900" dirty="0">
                <a:solidFill>
                  <a:prstClr val="black"/>
                </a:solidFill>
              </a:rPr>
              <a:t>Higher cost for Transmission (for both materials and labor)</a:t>
            </a:r>
          </a:p>
        </p:txBody>
      </p:sp>
      <p:sp>
        <p:nvSpPr>
          <p:cNvPr id="2" name="Rounded Rectangle 1"/>
          <p:cNvSpPr/>
          <p:nvPr/>
        </p:nvSpPr>
        <p:spPr>
          <a:xfrm>
            <a:off x="108859" y="955569"/>
            <a:ext cx="2786743" cy="169654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300" b="1" dirty="0">
                <a:solidFill>
                  <a:prstClr val="black"/>
                </a:solidFill>
              </a:rPr>
              <a:t>Economic Conditions</a:t>
            </a:r>
          </a:p>
          <a:p>
            <a:pPr marL="117387" indent="-117387">
              <a:buFont typeface="Arial" pitchFamily="34" charset="0"/>
              <a:buChar char="•"/>
              <a:defRPr/>
            </a:pPr>
            <a:r>
              <a:rPr lang="en-US" sz="900" dirty="0">
                <a:solidFill>
                  <a:prstClr val="black"/>
                </a:solidFill>
              </a:rPr>
              <a:t>High Texas GDP growth </a:t>
            </a:r>
          </a:p>
          <a:p>
            <a:pPr marL="117387" indent="-117387">
              <a:buFont typeface="Arial" pitchFamily="34" charset="0"/>
              <a:buChar char="•"/>
              <a:defRPr/>
            </a:pPr>
            <a:r>
              <a:rPr lang="en-US" sz="900" dirty="0">
                <a:solidFill>
                  <a:prstClr val="black"/>
                </a:solidFill>
              </a:rPr>
              <a:t>High population growth (2.5%/yr)</a:t>
            </a:r>
          </a:p>
          <a:p>
            <a:pPr marL="117387" indent="-117387">
              <a:buFont typeface="Arial" pitchFamily="34" charset="0"/>
              <a:buChar char="•"/>
              <a:defRPr/>
            </a:pPr>
            <a:r>
              <a:rPr lang="en-US" sz="900" dirty="0">
                <a:solidFill>
                  <a:prstClr val="black"/>
                </a:solidFill>
              </a:rPr>
              <a:t>Pro-business environment</a:t>
            </a:r>
          </a:p>
          <a:p>
            <a:pPr marL="117387" indent="-117387">
              <a:buFont typeface="Arial" pitchFamily="34" charset="0"/>
              <a:buChar char="•"/>
              <a:defRPr/>
            </a:pPr>
            <a:r>
              <a:rPr lang="en-US" sz="900" dirty="0">
                <a:solidFill>
                  <a:prstClr val="black"/>
                </a:solidFill>
              </a:rPr>
              <a:t>Industrial growth concentrated in Houston, I-35 corridor, Midlands/Odessa, Lower Rio Grand Valley</a:t>
            </a:r>
          </a:p>
          <a:p>
            <a:pPr marL="117387" indent="-117387">
              <a:buFont typeface="Arial" pitchFamily="34" charset="0"/>
              <a:buChar char="•"/>
              <a:defRPr/>
            </a:pPr>
            <a:r>
              <a:rPr lang="en-US" sz="900" dirty="0">
                <a:solidFill>
                  <a:prstClr val="black"/>
                </a:solidFill>
              </a:rPr>
              <a:t>Higher LNG exports than under Current Trends </a:t>
            </a:r>
          </a:p>
          <a:p>
            <a:pPr marL="117387" indent="-117387">
              <a:buFont typeface="Arial" pitchFamily="34" charset="0"/>
              <a:buChar char="•"/>
              <a:defRPr/>
            </a:pPr>
            <a:r>
              <a:rPr lang="en-US" sz="900" dirty="0">
                <a:solidFill>
                  <a:prstClr val="black"/>
                </a:solidFill>
              </a:rPr>
              <a:t>Capital is available to support new generation and transmission</a:t>
            </a:r>
          </a:p>
          <a:p>
            <a:pPr>
              <a:defRPr/>
            </a:pPr>
            <a:endParaRPr lang="en-US" sz="1400" dirty="0">
              <a:solidFill>
                <a:prstClr val="black"/>
              </a:solidFill>
            </a:endParaRPr>
          </a:p>
          <a:p>
            <a:pPr marL="117387" indent="-117387">
              <a:buFont typeface="Arial" pitchFamily="34" charset="0"/>
              <a:buChar char="•"/>
              <a:defRPr/>
            </a:pPr>
            <a:endParaRPr lang="en-US" dirty="0">
              <a:solidFill>
                <a:prstClr val="black"/>
              </a:solidFill>
            </a:endParaRPr>
          </a:p>
          <a:p>
            <a:pPr marL="117387" indent="-117387">
              <a:buFont typeface="Arial" pitchFamily="34" charset="0"/>
              <a:buChar char="•"/>
              <a:defRPr/>
            </a:pPr>
            <a:endParaRPr lang="en-US" dirty="0">
              <a:solidFill>
                <a:prstClr val="black"/>
              </a:solidFill>
            </a:endParaRPr>
          </a:p>
        </p:txBody>
      </p:sp>
      <p:sp>
        <p:nvSpPr>
          <p:cNvPr id="3" name="Rounded Rectangle 2"/>
          <p:cNvSpPr/>
          <p:nvPr/>
        </p:nvSpPr>
        <p:spPr>
          <a:xfrm>
            <a:off x="6248401" y="5182195"/>
            <a:ext cx="2777671" cy="1371600"/>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300" b="1" dirty="0">
                <a:solidFill>
                  <a:prstClr val="black"/>
                </a:solidFill>
              </a:rPr>
              <a:t>Weather / Water</a:t>
            </a:r>
          </a:p>
          <a:p>
            <a:pPr marL="118973" indent="-118973">
              <a:buFont typeface="Arial" pitchFamily="34" charset="0"/>
              <a:buChar char="•"/>
              <a:defRPr/>
            </a:pPr>
            <a:r>
              <a:rPr lang="en-US" sz="900" dirty="0">
                <a:solidFill>
                  <a:prstClr val="black"/>
                </a:solidFill>
              </a:rPr>
              <a:t>Higher water costs, but does not limit growth (e.g., potentially more dry cooling for new generation)</a:t>
            </a:r>
          </a:p>
        </p:txBody>
      </p:sp>
      <p:sp>
        <p:nvSpPr>
          <p:cNvPr id="5" name="Rounded Rectangle 4"/>
          <p:cNvSpPr/>
          <p:nvPr/>
        </p:nvSpPr>
        <p:spPr>
          <a:xfrm>
            <a:off x="108859" y="5375640"/>
            <a:ext cx="2786743" cy="1371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300" b="1" dirty="0">
                <a:solidFill>
                  <a:prstClr val="black"/>
                </a:solidFill>
              </a:rPr>
              <a:t>Oil/Gas Prices</a:t>
            </a:r>
          </a:p>
          <a:p>
            <a:pPr marL="117387" indent="-117387">
              <a:buFont typeface="Arial" pitchFamily="34" charset="0"/>
              <a:buChar char="•"/>
              <a:defRPr/>
            </a:pPr>
            <a:r>
              <a:rPr lang="en-US" sz="900" dirty="0">
                <a:solidFill>
                  <a:prstClr val="black"/>
                </a:solidFill>
              </a:rPr>
              <a:t>Higher (but still relatively low) gas prices than under Current Trends (~$1.5/mmbtu higher than in Current Trends)</a:t>
            </a:r>
          </a:p>
          <a:p>
            <a:pPr marL="117387" indent="-117387">
              <a:buFont typeface="Arial" pitchFamily="34" charset="0"/>
              <a:buChar char="•"/>
              <a:defRPr/>
            </a:pPr>
            <a:r>
              <a:rPr lang="en-US" sz="900" dirty="0">
                <a:solidFill>
                  <a:prstClr val="black"/>
                </a:solidFill>
              </a:rPr>
              <a:t>Same oil prices as under Current Trends</a:t>
            </a:r>
            <a:endParaRPr lang="en-US" sz="900" b="1" dirty="0">
              <a:solidFill>
                <a:prstClr val="black"/>
              </a:solidFill>
            </a:endParaRPr>
          </a:p>
          <a:p>
            <a:pPr marL="117387" indent="-117387">
              <a:buFont typeface="Arial" pitchFamily="34" charset="0"/>
              <a:buChar char="•"/>
              <a:defRPr/>
            </a:pPr>
            <a:endParaRPr lang="en-US" dirty="0">
              <a:solidFill>
                <a:prstClr val="black"/>
              </a:solidFill>
            </a:endParaRPr>
          </a:p>
        </p:txBody>
      </p:sp>
      <p:sp>
        <p:nvSpPr>
          <p:cNvPr id="7" name="Rounded Rectangle 6"/>
          <p:cNvSpPr/>
          <p:nvPr/>
        </p:nvSpPr>
        <p:spPr>
          <a:xfrm>
            <a:off x="6248401" y="3774970"/>
            <a:ext cx="2777671" cy="1371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300" b="1" dirty="0">
                <a:solidFill>
                  <a:prstClr val="black"/>
                </a:solidFill>
              </a:rPr>
              <a:t>End-Use </a:t>
            </a:r>
          </a:p>
          <a:p>
            <a:pPr marL="117387" indent="-117387">
              <a:buFont typeface="Arial" pitchFamily="34" charset="0"/>
              <a:buChar char="•"/>
              <a:defRPr/>
            </a:pPr>
            <a:r>
              <a:rPr lang="en-US" sz="900" dirty="0">
                <a:solidFill>
                  <a:prstClr val="black"/>
                </a:solidFill>
              </a:rPr>
              <a:t>Growth of household income</a:t>
            </a:r>
          </a:p>
          <a:p>
            <a:pPr marL="117387" indent="-117387">
              <a:buFont typeface="Arial" pitchFamily="34" charset="0"/>
              <a:buChar char="•"/>
              <a:defRPr/>
            </a:pPr>
            <a:r>
              <a:rPr lang="en-US" sz="900" dirty="0">
                <a:solidFill>
                  <a:prstClr val="black"/>
                </a:solidFill>
              </a:rPr>
              <a:t>However, more energy-efficient new homes </a:t>
            </a:r>
          </a:p>
          <a:p>
            <a:pPr marL="117387" indent="-117387">
              <a:buFont typeface="Arial" pitchFamily="34" charset="0"/>
              <a:buChar char="•"/>
              <a:defRPr/>
            </a:pPr>
            <a:r>
              <a:rPr lang="en-US" sz="900" dirty="0">
                <a:solidFill>
                  <a:prstClr val="black"/>
                </a:solidFill>
              </a:rPr>
              <a:t>Overall efficiency gains are similar as under Current Trends</a:t>
            </a:r>
          </a:p>
          <a:p>
            <a:pPr marL="117387" indent="-117387">
              <a:buFont typeface="Arial" pitchFamily="34" charset="0"/>
              <a:buChar char="•"/>
              <a:defRPr/>
            </a:pPr>
            <a:r>
              <a:rPr lang="en-US" sz="900" dirty="0">
                <a:solidFill>
                  <a:schemeClr val="tx1"/>
                </a:solidFill>
              </a:rPr>
              <a:t>Fast adoption of new demand-side technologies</a:t>
            </a:r>
          </a:p>
        </p:txBody>
      </p:sp>
      <p:sp>
        <p:nvSpPr>
          <p:cNvPr id="8" name="Rounded Rectangle 7"/>
          <p:cNvSpPr/>
          <p:nvPr/>
        </p:nvSpPr>
        <p:spPr>
          <a:xfrm>
            <a:off x="108859" y="3968478"/>
            <a:ext cx="2786743" cy="13716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300" b="1" dirty="0">
                <a:solidFill>
                  <a:prstClr val="black"/>
                </a:solidFill>
              </a:rPr>
              <a:t>Alt. Gen. Resources</a:t>
            </a:r>
          </a:p>
          <a:p>
            <a:pPr marL="117387" indent="-117387">
              <a:buFont typeface="Arial" pitchFamily="34" charset="0"/>
              <a:buChar char="•"/>
              <a:defRPr/>
            </a:pPr>
            <a:r>
              <a:rPr lang="en-US" sz="900" dirty="0">
                <a:solidFill>
                  <a:prstClr val="black"/>
                </a:solidFill>
              </a:rPr>
              <a:t>Renewables are economic and growth occur due to higher gas prices</a:t>
            </a:r>
          </a:p>
          <a:p>
            <a:pPr marL="117387" indent="-117387">
              <a:buFont typeface="Arial" pitchFamily="34" charset="0"/>
              <a:buChar char="•"/>
              <a:defRPr/>
            </a:pPr>
            <a:r>
              <a:rPr lang="en-US" sz="900" dirty="0">
                <a:solidFill>
                  <a:prstClr val="black"/>
                </a:solidFill>
              </a:rPr>
              <a:t>More technological improvement than under Current Trends for </a:t>
            </a:r>
            <a:r>
              <a:rPr lang="en-US" sz="900" dirty="0">
                <a:solidFill>
                  <a:schemeClr val="tx1"/>
                </a:solidFill>
              </a:rPr>
              <a:t>renewables and storage</a:t>
            </a:r>
          </a:p>
          <a:p>
            <a:pPr marL="117387" indent="-117387">
              <a:buFont typeface="Arial" pitchFamily="34" charset="0"/>
              <a:buChar char="•"/>
              <a:defRPr/>
            </a:pPr>
            <a:r>
              <a:rPr lang="en-US" sz="900" dirty="0">
                <a:solidFill>
                  <a:schemeClr val="tx1"/>
                </a:solidFill>
              </a:rPr>
              <a:t>Cap on annual wind capacity growth</a:t>
            </a:r>
            <a:endParaRPr lang="en-US" sz="900" dirty="0">
              <a:solidFill>
                <a:srgbClr val="0070C0"/>
              </a:solidFill>
            </a:endParaRPr>
          </a:p>
        </p:txBody>
      </p:sp>
      <p:sp>
        <p:nvSpPr>
          <p:cNvPr id="9" name="Rounded Rectangle 8"/>
          <p:cNvSpPr/>
          <p:nvPr/>
        </p:nvSpPr>
        <p:spPr>
          <a:xfrm>
            <a:off x="6248401" y="2362795"/>
            <a:ext cx="2777671" cy="1371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300" b="1" dirty="0">
                <a:solidFill>
                  <a:prstClr val="black"/>
                </a:solidFill>
              </a:rPr>
              <a:t>Gen Resource Adequacy Standards</a:t>
            </a:r>
          </a:p>
          <a:p>
            <a:pPr marL="117387" indent="-117387">
              <a:buFont typeface="Arial" pitchFamily="34" charset="0"/>
              <a:buChar char="•"/>
              <a:defRPr/>
            </a:pPr>
            <a:r>
              <a:rPr lang="en-US" sz="900" dirty="0">
                <a:solidFill>
                  <a:schemeClr val="tx1"/>
                </a:solidFill>
              </a:rPr>
              <a:t>Likely to impose a resource adequacy requiremen</a:t>
            </a:r>
            <a:r>
              <a:rPr lang="en-US" sz="900" dirty="0">
                <a:solidFill>
                  <a:srgbClr val="0070C0"/>
                </a:solidFill>
              </a:rPr>
              <a:t>t</a:t>
            </a:r>
          </a:p>
          <a:p>
            <a:pPr>
              <a:defRPr/>
            </a:pPr>
            <a:r>
              <a:rPr lang="en-US" sz="1200" dirty="0">
                <a:solidFill>
                  <a:prstClr val="black"/>
                </a:solidFill>
              </a:rPr>
              <a:t> </a:t>
            </a:r>
          </a:p>
        </p:txBody>
      </p:sp>
      <p:sp>
        <p:nvSpPr>
          <p:cNvPr id="4" name="Rounded Rectangle 3"/>
          <p:cNvSpPr/>
          <p:nvPr/>
        </p:nvSpPr>
        <p:spPr>
          <a:xfrm>
            <a:off x="108859" y="2707073"/>
            <a:ext cx="2786743" cy="121484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300" b="1" dirty="0">
                <a:solidFill>
                  <a:prstClr val="black"/>
                </a:solidFill>
              </a:rPr>
              <a:t>Environ. Regs/Energy Policy</a:t>
            </a:r>
          </a:p>
          <a:p>
            <a:pPr marL="117387" indent="-117387">
              <a:buFont typeface="Arial" pitchFamily="34" charset="0"/>
              <a:buChar char="•"/>
              <a:defRPr/>
            </a:pPr>
            <a:r>
              <a:rPr lang="en-US" sz="900" dirty="0">
                <a:solidFill>
                  <a:prstClr val="black"/>
                </a:solidFill>
              </a:rPr>
              <a:t>Continued modest environmental regulations, no significant changes from assumptions under Current Trends</a:t>
            </a:r>
          </a:p>
          <a:p>
            <a:pPr marL="117387" indent="-117387">
              <a:buFont typeface="Arial" pitchFamily="34" charset="0"/>
              <a:buChar char="•"/>
              <a:defRPr/>
            </a:pPr>
            <a:r>
              <a:rPr lang="en-US" sz="900" dirty="0">
                <a:solidFill>
                  <a:prstClr val="black"/>
                </a:solidFill>
              </a:rPr>
              <a:t>U.S. more focused on developing domestic energy sources </a:t>
            </a:r>
          </a:p>
        </p:txBody>
      </p:sp>
      <p:sp>
        <p:nvSpPr>
          <p:cNvPr id="23" name="Rounded Rectangle 22"/>
          <p:cNvSpPr/>
          <p:nvPr/>
        </p:nvSpPr>
        <p:spPr>
          <a:xfrm>
            <a:off x="2986089" y="991195"/>
            <a:ext cx="3178175" cy="276695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54" rIns="0" bIns="28554" anchor="t" anchorCtr="0"/>
          <a:lstStyle/>
          <a:p>
            <a:pPr algn="ctr">
              <a:defRPr/>
            </a:pPr>
            <a:r>
              <a:rPr lang="en-US" sz="1400" b="1" dirty="0">
                <a:solidFill>
                  <a:prstClr val="black"/>
                </a:solidFill>
              </a:rPr>
              <a:t>Story:</a:t>
            </a:r>
          </a:p>
          <a:p>
            <a:pPr>
              <a:defRPr/>
            </a:pPr>
            <a:r>
              <a:rPr lang="en-US" sz="1200" dirty="0">
                <a:solidFill>
                  <a:prstClr val="black"/>
                </a:solidFill>
              </a:rPr>
              <a:t>Higher economic growth than under Current Trends.  Growth occur throughout Texas driven in large part by oil and gas sector and related upstream and downstream industries. </a:t>
            </a:r>
          </a:p>
        </p:txBody>
      </p:sp>
      <p:sp>
        <p:nvSpPr>
          <p:cNvPr id="25" name="Rounded Rectangle 24"/>
          <p:cNvSpPr/>
          <p:nvPr/>
        </p:nvSpPr>
        <p:spPr>
          <a:xfrm>
            <a:off x="2986089" y="3810595"/>
            <a:ext cx="3178175" cy="2743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54" rIns="0" bIns="28554" anchor="t" anchorCtr="0"/>
          <a:lstStyle/>
          <a:p>
            <a:pPr algn="ctr">
              <a:defRPr/>
            </a:pPr>
            <a:r>
              <a:rPr lang="en-US" sz="1400" b="1" dirty="0">
                <a:solidFill>
                  <a:prstClr val="black"/>
                </a:solidFill>
              </a:rPr>
              <a:t>Implications for ERCOT:</a:t>
            </a:r>
          </a:p>
          <a:p>
            <a:pPr marL="285679" indent="-285679">
              <a:buFont typeface="Arial" pitchFamily="34" charset="0"/>
              <a:buChar char="•"/>
              <a:defRPr/>
            </a:pPr>
            <a:r>
              <a:rPr lang="en-US" sz="1200" dirty="0">
                <a:solidFill>
                  <a:prstClr val="black"/>
                </a:solidFill>
              </a:rPr>
              <a:t>High load growth</a:t>
            </a:r>
          </a:p>
          <a:p>
            <a:pPr marL="285679" indent="-285679">
              <a:buFont typeface="Arial" pitchFamily="34" charset="0"/>
              <a:buChar char="•"/>
              <a:defRPr/>
            </a:pPr>
            <a:r>
              <a:rPr lang="en-US" sz="1200" dirty="0">
                <a:solidFill>
                  <a:prstClr val="black"/>
                </a:solidFill>
              </a:rPr>
              <a:t>High urban growth </a:t>
            </a:r>
          </a:p>
          <a:p>
            <a:pPr marL="285679" indent="-285679">
              <a:buFont typeface="Arial" pitchFamily="34" charset="0"/>
              <a:buChar char="•"/>
              <a:defRPr/>
            </a:pPr>
            <a:r>
              <a:rPr lang="en-US" sz="1200" dirty="0">
                <a:solidFill>
                  <a:prstClr val="black"/>
                </a:solidFill>
              </a:rPr>
              <a:t>High industrial growth, concentrated through I-35 corridor, Midlands/Odessa, and Lower Rio Grand Valley</a:t>
            </a:r>
          </a:p>
          <a:p>
            <a:pPr marL="285679" indent="-285679">
              <a:buFont typeface="Arial" pitchFamily="34" charset="0"/>
              <a:buChar char="•"/>
              <a:defRPr/>
            </a:pPr>
            <a:r>
              <a:rPr lang="en-US" sz="1200" dirty="0">
                <a:solidFill>
                  <a:prstClr val="black"/>
                </a:solidFill>
              </a:rPr>
              <a:t>Higher costs for new generation and transmission due to high commodity prices</a:t>
            </a:r>
          </a:p>
          <a:p>
            <a:pPr marL="285679" indent="-285679">
              <a:buFont typeface="Arial" pitchFamily="34" charset="0"/>
              <a:buChar char="•"/>
              <a:defRPr/>
            </a:pPr>
            <a:r>
              <a:rPr lang="en-US" sz="1200" dirty="0">
                <a:solidFill>
                  <a:prstClr val="black"/>
                </a:solidFill>
              </a:rPr>
              <a:t>Potential challenges with generation portfolios keeping pace with load profile changes</a:t>
            </a:r>
          </a:p>
          <a:p>
            <a:pPr>
              <a:defRPr/>
            </a:pPr>
            <a:endParaRPr lang="en-US" sz="1400" dirty="0">
              <a:solidFill>
                <a:prstClr val="black"/>
              </a:solidFill>
            </a:endParaRPr>
          </a:p>
          <a:p>
            <a:pPr>
              <a:defRPr/>
            </a:pPr>
            <a:endParaRPr lang="en-US" sz="1400" dirty="0">
              <a:solidFill>
                <a:prstClr val="black"/>
              </a:solidFill>
            </a:endParaRPr>
          </a:p>
        </p:txBody>
      </p:sp>
      <p:sp>
        <p:nvSpPr>
          <p:cNvPr id="27" name="TextBox 26"/>
          <p:cNvSpPr txBox="1"/>
          <p:nvPr/>
        </p:nvSpPr>
        <p:spPr>
          <a:xfrm>
            <a:off x="108857" y="152402"/>
            <a:ext cx="8917214" cy="442386"/>
          </a:xfrm>
          <a:prstGeom prst="rect">
            <a:avLst/>
          </a:prstGeom>
          <a:noFill/>
          <a:ln>
            <a:solidFill>
              <a:schemeClr val="accent1">
                <a:shade val="50000"/>
              </a:schemeClr>
            </a:solidFill>
          </a:ln>
        </p:spPr>
        <p:txBody>
          <a:bodyPr wrap="square" lIns="57108" tIns="28554" rIns="57108" bIns="28554">
            <a:spAutoFit/>
          </a:bodyPr>
          <a:lstStyle/>
          <a:p>
            <a:pPr>
              <a:defRPr/>
            </a:pPr>
            <a:r>
              <a:rPr lang="en-US" sz="2500" dirty="0">
                <a:solidFill>
                  <a:prstClr val="black"/>
                </a:solidFill>
                <a:latin typeface="Calibri"/>
              </a:rPr>
              <a:t>3. Scenario: High Economic Growth</a:t>
            </a:r>
          </a:p>
        </p:txBody>
      </p:sp>
    </p:spTree>
    <p:extLst>
      <p:ext uri="{BB962C8B-B14F-4D97-AF65-F5344CB8AC3E}">
        <p14:creationId xmlns:p14="http://schemas.microsoft.com/office/powerpoint/2010/main" val="3724097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400">
              <a:defRPr/>
            </a:pPr>
            <a:r>
              <a:rPr lang="en-US" sz="2500" b="0" dirty="0" smtClean="0">
                <a:solidFill>
                  <a:prstClr val="black"/>
                </a:solidFill>
                <a:latin typeface="Calibri"/>
                <a:ea typeface="+mn-ea"/>
                <a:cs typeface="+mn-cs"/>
              </a:rPr>
              <a:t>High Economic Growth Scenario Highlights</a:t>
            </a:r>
            <a:endParaRPr lang="en-US" sz="2500" b="0" dirty="0">
              <a:solidFill>
                <a:prstClr val="black"/>
              </a:solidFill>
              <a:latin typeface="Calibri"/>
              <a:ea typeface="+mn-ea"/>
              <a:cs typeface="+mn-cs"/>
            </a:endParaRPr>
          </a:p>
        </p:txBody>
      </p:sp>
      <p:sp>
        <p:nvSpPr>
          <p:cNvPr id="3" name="TextBox 2"/>
          <p:cNvSpPr txBox="1"/>
          <p:nvPr/>
        </p:nvSpPr>
        <p:spPr>
          <a:xfrm>
            <a:off x="381000" y="729673"/>
            <a:ext cx="8001000" cy="4555093"/>
          </a:xfrm>
          <a:prstGeom prst="rect">
            <a:avLst/>
          </a:prstGeom>
          <a:noFill/>
        </p:spPr>
        <p:txBody>
          <a:bodyPr wrap="square" rtlCol="0">
            <a:spAutoFit/>
          </a:bodyPr>
          <a:lstStyle/>
          <a:p>
            <a:pPr marL="285750" indent="-285750">
              <a:spcBef>
                <a:spcPts val="1200"/>
              </a:spcBef>
              <a:spcAft>
                <a:spcPts val="600"/>
              </a:spcAft>
              <a:buFont typeface="Arial" panose="020B0604020202020204" pitchFamily="34" charset="0"/>
              <a:buChar char="•"/>
            </a:pPr>
            <a:r>
              <a:rPr lang="en-US" dirty="0"/>
              <a:t>High load forecast</a:t>
            </a:r>
          </a:p>
          <a:p>
            <a:pPr marL="285750" indent="-285750">
              <a:spcBef>
                <a:spcPts val="1200"/>
              </a:spcBef>
              <a:spcAft>
                <a:spcPts val="600"/>
              </a:spcAft>
              <a:buFont typeface="Arial" panose="020B0604020202020204" pitchFamily="34" charset="0"/>
              <a:buChar char="•"/>
            </a:pPr>
            <a:r>
              <a:rPr lang="en-US" dirty="0"/>
              <a:t>Capital cost change</a:t>
            </a:r>
          </a:p>
          <a:p>
            <a:pPr marL="742950" lvl="1" indent="-285750">
              <a:spcBef>
                <a:spcPts val="1200"/>
              </a:spcBef>
              <a:spcAft>
                <a:spcPts val="600"/>
              </a:spcAft>
              <a:buFont typeface="Arial" panose="020B0604020202020204" pitchFamily="34" charset="0"/>
              <a:buChar char="•"/>
            </a:pPr>
            <a:r>
              <a:rPr lang="en-US" dirty="0"/>
              <a:t>Increase CT and CC capital cost by 25%</a:t>
            </a:r>
          </a:p>
          <a:p>
            <a:pPr marL="742950" lvl="1" indent="-285750">
              <a:spcBef>
                <a:spcPts val="1200"/>
              </a:spcBef>
              <a:spcAft>
                <a:spcPts val="600"/>
              </a:spcAft>
              <a:buFont typeface="Arial" panose="020B0604020202020204" pitchFamily="34" charset="0"/>
              <a:buChar char="•"/>
            </a:pPr>
            <a:r>
              <a:rPr lang="en-US" dirty="0"/>
              <a:t>Solar starts from 3000 $/kW in 2013 and decreases 5% every year;</a:t>
            </a:r>
          </a:p>
          <a:p>
            <a:pPr marL="742950" lvl="1" indent="-285750">
              <a:spcBef>
                <a:spcPts val="1200"/>
              </a:spcBef>
              <a:spcAft>
                <a:spcPts val="600"/>
              </a:spcAft>
              <a:buFont typeface="Arial" panose="020B0604020202020204" pitchFamily="34" charset="0"/>
              <a:buChar char="•"/>
            </a:pPr>
            <a:r>
              <a:rPr lang="en-US" dirty="0"/>
              <a:t>All the other technologies the same as in Current Trends</a:t>
            </a:r>
          </a:p>
          <a:p>
            <a:pPr marL="285750" indent="-285750">
              <a:spcBef>
                <a:spcPts val="1200"/>
              </a:spcBef>
              <a:spcAft>
                <a:spcPts val="600"/>
              </a:spcAft>
              <a:buFont typeface="Arial" panose="020B0604020202020204" pitchFamily="34" charset="0"/>
              <a:buChar char="•"/>
            </a:pPr>
            <a:r>
              <a:rPr lang="en-US" dirty="0"/>
              <a:t>LNG Medium assumption</a:t>
            </a:r>
          </a:p>
          <a:p>
            <a:pPr marL="285750" indent="-285750">
              <a:spcBef>
                <a:spcPts val="1200"/>
              </a:spcBef>
              <a:spcAft>
                <a:spcPts val="600"/>
              </a:spcAft>
              <a:buFont typeface="Arial" panose="020B0604020202020204" pitchFamily="34" charset="0"/>
              <a:buChar char="•"/>
            </a:pPr>
            <a:r>
              <a:rPr lang="en-US" dirty="0"/>
              <a:t>Gas price is 1.5 $/MMBtu higher than in Current Trends</a:t>
            </a:r>
          </a:p>
          <a:p>
            <a:pPr marL="285750" indent="-285750">
              <a:spcBef>
                <a:spcPts val="1200"/>
              </a:spcBef>
              <a:spcAft>
                <a:spcPts val="600"/>
              </a:spcAft>
              <a:buFont typeface="Arial" panose="020B0604020202020204" pitchFamily="34" charset="0"/>
              <a:buChar char="•"/>
            </a:pPr>
            <a:r>
              <a:rPr lang="en-US" dirty="0" smtClean="0"/>
              <a:t>13.75</a:t>
            </a:r>
            <a:r>
              <a:rPr lang="en-US" dirty="0"/>
              <a:t>% reserve margin target</a:t>
            </a:r>
          </a:p>
          <a:p>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13474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990600"/>
            <a:ext cx="6553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90600" y="468868"/>
            <a:ext cx="4352474" cy="369332"/>
          </a:xfrm>
          <a:prstGeom prst="rect">
            <a:avLst/>
          </a:prstGeom>
          <a:noFill/>
        </p:spPr>
        <p:txBody>
          <a:bodyPr wrap="none" rtlCol="0">
            <a:spAutoFit/>
          </a:bodyPr>
          <a:lstStyle/>
          <a:p>
            <a:r>
              <a:rPr lang="en-US" dirty="0" smtClean="0"/>
              <a:t>High Economic Growth Scenario Results</a:t>
            </a:r>
            <a:endParaRPr lang="en-US" dirty="0"/>
          </a:p>
        </p:txBody>
      </p:sp>
    </p:spTree>
    <p:extLst>
      <p:ext uri="{BB962C8B-B14F-4D97-AF65-F5344CB8AC3E}">
        <p14:creationId xmlns:p14="http://schemas.microsoft.com/office/powerpoint/2010/main" val="791551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982359"/>
            <a:ext cx="2786743" cy="13716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Economic</a:t>
            </a:r>
          </a:p>
          <a:p>
            <a:pPr marL="117445" indent="-117445">
              <a:buFont typeface="Arial" pitchFamily="34" charset="0"/>
              <a:buChar char="•"/>
              <a:defRPr/>
            </a:pPr>
            <a:r>
              <a:rPr lang="en-US" sz="1000" dirty="0">
                <a:solidFill>
                  <a:prstClr val="black"/>
                </a:solidFill>
              </a:rPr>
              <a:t>Same as under Current Trends</a:t>
            </a:r>
          </a:p>
          <a:p>
            <a:pPr marL="117445" indent="-117445">
              <a:buFont typeface="Arial" pitchFamily="34" charset="0"/>
              <a:buChar char="•"/>
              <a:defRPr/>
            </a:pPr>
            <a:r>
              <a:rPr lang="en-US" sz="1000" dirty="0">
                <a:solidFill>
                  <a:prstClr val="black"/>
                </a:solidFill>
              </a:rPr>
              <a:t>Additional growth in clean technologies</a:t>
            </a:r>
            <a:endParaRPr lang="en-US" sz="1000" dirty="0">
              <a:solidFill>
                <a:srgbClr val="FF0000"/>
              </a:solidFill>
            </a:endParaRPr>
          </a:p>
          <a:p>
            <a:pPr>
              <a:defRPr/>
            </a:pPr>
            <a:endParaRPr lang="en-US" sz="1200" dirty="0">
              <a:solidFill>
                <a:prstClr val="black"/>
              </a:solidFill>
            </a:endParaRPr>
          </a:p>
          <a:p>
            <a:pPr lvl="1">
              <a:defRPr/>
            </a:pPr>
            <a:endParaRPr lang="en-US" dirty="0">
              <a:solidFill>
                <a:prstClr val="black"/>
              </a:solidFill>
            </a:endParaRPr>
          </a:p>
          <a:p>
            <a:pPr marL="117445" indent="-117445">
              <a:buFont typeface="Arial" pitchFamily="34" charset="0"/>
              <a:buChar char="•"/>
              <a:defRPr/>
            </a:pPr>
            <a:endParaRPr lang="en-US" dirty="0">
              <a:solidFill>
                <a:prstClr val="black"/>
              </a:solidFill>
            </a:endParaRPr>
          </a:p>
        </p:txBody>
      </p:sp>
      <p:sp>
        <p:nvSpPr>
          <p:cNvPr id="3" name="Rounded Rectangle 2"/>
          <p:cNvSpPr/>
          <p:nvPr/>
        </p:nvSpPr>
        <p:spPr>
          <a:xfrm>
            <a:off x="6248400" y="5208984"/>
            <a:ext cx="2777671" cy="1371600"/>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Weather / Water</a:t>
            </a:r>
          </a:p>
          <a:p>
            <a:pPr marL="119033" indent="-119033">
              <a:buFont typeface="Arial" pitchFamily="34" charset="0"/>
              <a:buChar char="•"/>
              <a:defRPr/>
            </a:pPr>
            <a:r>
              <a:rPr lang="en-US" sz="1000" dirty="0">
                <a:solidFill>
                  <a:prstClr val="black"/>
                </a:solidFill>
              </a:rPr>
              <a:t>Above average summer </a:t>
            </a:r>
            <a:r>
              <a:rPr lang="en-US" sz="1000" dirty="0">
                <a:solidFill>
                  <a:schemeClr val="tx1"/>
                </a:solidFill>
              </a:rPr>
              <a:t>temperatures</a:t>
            </a:r>
          </a:p>
          <a:p>
            <a:pPr marL="119033" indent="-119033">
              <a:buFont typeface="Arial" pitchFamily="34" charset="0"/>
              <a:buChar char="•"/>
              <a:defRPr/>
            </a:pPr>
            <a:r>
              <a:rPr lang="en-US" sz="1000" dirty="0">
                <a:solidFill>
                  <a:schemeClr val="tx1"/>
                </a:solidFill>
              </a:rPr>
              <a:t>Greater water stresses and higher water costs than under Current Trends.</a:t>
            </a:r>
          </a:p>
          <a:p>
            <a:pPr marL="119033" indent="-119033">
              <a:buFont typeface="Arial" pitchFamily="34" charset="0"/>
              <a:buChar char="•"/>
              <a:defRPr/>
            </a:pPr>
            <a:endParaRPr lang="en-US" sz="1300" b="1" dirty="0">
              <a:solidFill>
                <a:prstClr val="black"/>
              </a:solidFill>
            </a:endParaRPr>
          </a:p>
        </p:txBody>
      </p:sp>
      <p:sp>
        <p:nvSpPr>
          <p:cNvPr id="5" name="Rounded Rectangle 4"/>
          <p:cNvSpPr/>
          <p:nvPr/>
        </p:nvSpPr>
        <p:spPr>
          <a:xfrm>
            <a:off x="108857" y="5197047"/>
            <a:ext cx="2786744" cy="1371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sz="1300" b="1" dirty="0">
                <a:solidFill>
                  <a:prstClr val="black"/>
                </a:solidFill>
              </a:rPr>
              <a:t>Gas Price / Oil Price</a:t>
            </a:r>
          </a:p>
          <a:p>
            <a:pPr marL="117445" indent="-117445">
              <a:buFont typeface="Arial" pitchFamily="34" charset="0"/>
              <a:buChar char="•"/>
              <a:defRPr/>
            </a:pPr>
            <a:r>
              <a:rPr lang="en-US" sz="1000" dirty="0">
                <a:solidFill>
                  <a:prstClr val="black"/>
                </a:solidFill>
              </a:rPr>
              <a:t>Higher gas prices than under Current Trends: also higher resulting wholesale electricity prices </a:t>
            </a:r>
            <a:endParaRPr lang="en-US" sz="1000" dirty="0">
              <a:solidFill>
                <a:schemeClr val="tx1"/>
              </a:solidFill>
            </a:endParaRPr>
          </a:p>
        </p:txBody>
      </p:sp>
      <p:sp>
        <p:nvSpPr>
          <p:cNvPr id="6" name="Rounded Rectangle 5"/>
          <p:cNvSpPr/>
          <p:nvPr/>
        </p:nvSpPr>
        <p:spPr>
          <a:xfrm>
            <a:off x="6248400" y="1058559"/>
            <a:ext cx="2777671" cy="92264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Transmission Reg.</a:t>
            </a:r>
          </a:p>
          <a:p>
            <a:pPr marL="117445" indent="-117445">
              <a:buFont typeface="Arial" pitchFamily="34" charset="0"/>
              <a:buChar char="•"/>
              <a:defRPr/>
            </a:pPr>
            <a:r>
              <a:rPr lang="en-US" sz="1000" dirty="0">
                <a:solidFill>
                  <a:schemeClr val="tx1"/>
                </a:solidFill>
              </a:rPr>
              <a:t>Same as under Current Trends</a:t>
            </a:r>
            <a:endParaRPr lang="en-US" sz="1300" dirty="0">
              <a:solidFill>
                <a:schemeClr val="tx1"/>
              </a:solidFill>
            </a:endParaRPr>
          </a:p>
          <a:p>
            <a:pPr>
              <a:defRPr/>
            </a:pPr>
            <a:endParaRPr lang="en-US" sz="1200" dirty="0">
              <a:solidFill>
                <a:prstClr val="black"/>
              </a:solidFill>
            </a:endParaRPr>
          </a:p>
        </p:txBody>
      </p:sp>
      <p:sp>
        <p:nvSpPr>
          <p:cNvPr id="7" name="Rounded Rectangle 6"/>
          <p:cNvSpPr/>
          <p:nvPr/>
        </p:nvSpPr>
        <p:spPr>
          <a:xfrm>
            <a:off x="6248400" y="3124200"/>
            <a:ext cx="2777671" cy="19812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End – Use Customer Acceptance</a:t>
            </a:r>
          </a:p>
          <a:p>
            <a:pPr marL="117445" indent="-117445">
              <a:buFont typeface="Arial" pitchFamily="34" charset="0"/>
              <a:buChar char="•"/>
              <a:defRPr/>
            </a:pPr>
            <a:r>
              <a:rPr lang="en-US" sz="1000" dirty="0">
                <a:solidFill>
                  <a:prstClr val="black"/>
                </a:solidFill>
              </a:rPr>
              <a:t>More high efficiency homes and buildings built</a:t>
            </a:r>
          </a:p>
          <a:p>
            <a:pPr marL="117445" indent="-117445">
              <a:buFont typeface="Arial" pitchFamily="34" charset="0"/>
              <a:buChar char="•"/>
              <a:defRPr/>
            </a:pPr>
            <a:r>
              <a:rPr lang="en-US" sz="1000" dirty="0">
                <a:solidFill>
                  <a:schemeClr val="tx1"/>
                </a:solidFill>
              </a:rPr>
              <a:t>Efficiency gains are above those under Current Trends, thus lower net load growth</a:t>
            </a:r>
          </a:p>
          <a:p>
            <a:pPr marL="117445" indent="-117445">
              <a:buFont typeface="Arial" pitchFamily="34" charset="0"/>
              <a:buChar char="•"/>
              <a:defRPr/>
            </a:pPr>
            <a:r>
              <a:rPr lang="en-US" sz="1000" dirty="0">
                <a:solidFill>
                  <a:prstClr val="black"/>
                </a:solidFill>
              </a:rPr>
              <a:t>Higher installation DG</a:t>
            </a:r>
          </a:p>
          <a:p>
            <a:pPr marL="117445" indent="-117445">
              <a:buFont typeface="Arial" pitchFamily="34" charset="0"/>
              <a:buChar char="•"/>
              <a:defRPr/>
            </a:pPr>
            <a:r>
              <a:rPr lang="en-US" sz="1000" dirty="0">
                <a:solidFill>
                  <a:prstClr val="black"/>
                </a:solidFill>
              </a:rPr>
              <a:t>Higher DR participation</a:t>
            </a:r>
          </a:p>
          <a:p>
            <a:pPr marL="117445" indent="-117445">
              <a:buFont typeface="Arial" pitchFamily="34" charset="0"/>
              <a:buChar char="•"/>
              <a:defRPr/>
            </a:pPr>
            <a:r>
              <a:rPr lang="en-US" sz="1000" dirty="0">
                <a:solidFill>
                  <a:prstClr val="black"/>
                </a:solidFill>
              </a:rPr>
              <a:t>More options for microgrids, smart appliances, etc.</a:t>
            </a:r>
          </a:p>
          <a:p>
            <a:pPr>
              <a:defRPr/>
            </a:pPr>
            <a:endParaRPr lang="en-US" sz="1000" dirty="0">
              <a:solidFill>
                <a:prstClr val="black"/>
              </a:solidFill>
            </a:endParaRPr>
          </a:p>
        </p:txBody>
      </p:sp>
      <p:sp>
        <p:nvSpPr>
          <p:cNvPr id="8" name="Rounded Rectangle 7"/>
          <p:cNvSpPr/>
          <p:nvPr/>
        </p:nvSpPr>
        <p:spPr>
          <a:xfrm>
            <a:off x="108857" y="3789884"/>
            <a:ext cx="2786743" cy="13716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Alt. Gen. Resources</a:t>
            </a:r>
          </a:p>
          <a:p>
            <a:pPr marL="117445" indent="-117445">
              <a:buFont typeface="Arial" pitchFamily="34" charset="0"/>
              <a:buChar char="•"/>
              <a:defRPr/>
            </a:pPr>
            <a:r>
              <a:rPr lang="en-US" sz="1000" dirty="0">
                <a:solidFill>
                  <a:schemeClr val="tx1"/>
                </a:solidFill>
              </a:rPr>
              <a:t>Capital cost for wind and solar technologies and CHP decrease faster than under Current Trends</a:t>
            </a:r>
          </a:p>
          <a:p>
            <a:pPr marL="117445" indent="-117445">
              <a:buFont typeface="Arial" pitchFamily="34" charset="0"/>
              <a:buChar char="•"/>
              <a:defRPr/>
            </a:pPr>
            <a:r>
              <a:rPr lang="en-US" sz="1000" dirty="0">
                <a:solidFill>
                  <a:prstClr val="black"/>
                </a:solidFill>
              </a:rPr>
              <a:t>Improved storage technology and lower cost</a:t>
            </a:r>
          </a:p>
        </p:txBody>
      </p:sp>
      <p:sp>
        <p:nvSpPr>
          <p:cNvPr id="9" name="Rounded Rectangle 8"/>
          <p:cNvSpPr/>
          <p:nvPr/>
        </p:nvSpPr>
        <p:spPr>
          <a:xfrm>
            <a:off x="6248400" y="2057400"/>
            <a:ext cx="2777671" cy="990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Gen Resource Adequacy Standards </a:t>
            </a:r>
          </a:p>
          <a:p>
            <a:pPr marL="117445" indent="-117445">
              <a:buFont typeface="Arial" pitchFamily="34" charset="0"/>
              <a:buChar char="•"/>
              <a:defRPr/>
            </a:pPr>
            <a:r>
              <a:rPr lang="en-US" sz="1000" dirty="0">
                <a:solidFill>
                  <a:schemeClr val="tx1"/>
                </a:solidFill>
              </a:rPr>
              <a:t>Same as under Current Trends</a:t>
            </a:r>
          </a:p>
          <a:p>
            <a:pPr marL="117445" indent="-117445">
              <a:buFont typeface="Arial" pitchFamily="34" charset="0"/>
              <a:buChar char="•"/>
              <a:defRPr/>
            </a:pPr>
            <a:endParaRPr lang="en-US" sz="1200" dirty="0">
              <a:solidFill>
                <a:prstClr val="black"/>
              </a:solidFill>
            </a:endParaRPr>
          </a:p>
          <a:p>
            <a:pPr marL="117445" indent="-117445">
              <a:buFont typeface="Arial" pitchFamily="34" charset="0"/>
              <a:buChar char="•"/>
              <a:defRPr/>
            </a:pPr>
            <a:endParaRPr lang="en-US" sz="1200" dirty="0">
              <a:solidFill>
                <a:prstClr val="black"/>
              </a:solidFill>
            </a:endParaRPr>
          </a:p>
        </p:txBody>
      </p:sp>
      <p:sp>
        <p:nvSpPr>
          <p:cNvPr id="4" name="Rounded Rectangle 3"/>
          <p:cNvSpPr/>
          <p:nvPr/>
        </p:nvSpPr>
        <p:spPr>
          <a:xfrm>
            <a:off x="108857" y="2389584"/>
            <a:ext cx="2786743" cy="13716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Environ. Regs/Energy Policy</a:t>
            </a:r>
          </a:p>
          <a:p>
            <a:pPr marL="117445" indent="-117445">
              <a:buFont typeface="Arial" pitchFamily="34" charset="0"/>
              <a:buChar char="•"/>
              <a:defRPr/>
            </a:pPr>
            <a:r>
              <a:rPr lang="en-US" sz="1000" dirty="0">
                <a:solidFill>
                  <a:prstClr val="black"/>
                </a:solidFill>
              </a:rPr>
              <a:t>Increase stringency in building codes, with more net zero buildings</a:t>
            </a:r>
          </a:p>
          <a:p>
            <a:pPr marL="117445" indent="-117445">
              <a:buFont typeface="Arial" pitchFamily="34" charset="0"/>
              <a:buChar char="•"/>
              <a:defRPr/>
            </a:pPr>
            <a:r>
              <a:rPr lang="en-US" sz="1000" dirty="0">
                <a:solidFill>
                  <a:prstClr val="black"/>
                </a:solidFill>
              </a:rPr>
              <a:t>Government provides more incentives for building retrofits to increase efficiency</a:t>
            </a:r>
          </a:p>
          <a:p>
            <a:pPr marL="117445" indent="-117445">
              <a:buFont typeface="Arial" pitchFamily="34" charset="0"/>
              <a:buChar char="•"/>
              <a:defRPr/>
            </a:pPr>
            <a:r>
              <a:rPr lang="en-US" sz="1000" dirty="0">
                <a:solidFill>
                  <a:prstClr val="black"/>
                </a:solidFill>
              </a:rPr>
              <a:t>Increase in appliance standards increase</a:t>
            </a:r>
          </a:p>
          <a:p>
            <a:pPr marL="117445" indent="-117445">
              <a:buFont typeface="Arial" pitchFamily="34" charset="0"/>
              <a:buChar char="•"/>
              <a:defRPr/>
            </a:pPr>
            <a:r>
              <a:rPr lang="en-US" sz="1000" dirty="0">
                <a:solidFill>
                  <a:prstClr val="black"/>
                </a:solidFill>
              </a:rPr>
              <a:t>More attractive DR programs/pricing</a:t>
            </a:r>
            <a:endParaRPr lang="en-US" sz="800" dirty="0">
              <a:solidFill>
                <a:prstClr val="black"/>
              </a:solidFill>
            </a:endParaRPr>
          </a:p>
        </p:txBody>
      </p:sp>
      <p:sp>
        <p:nvSpPr>
          <p:cNvPr id="23" name="Rounded Rectangle 22"/>
          <p:cNvSpPr/>
          <p:nvPr/>
        </p:nvSpPr>
        <p:spPr>
          <a:xfrm>
            <a:off x="2986089" y="1017985"/>
            <a:ext cx="3178175" cy="276695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Story:</a:t>
            </a:r>
          </a:p>
          <a:p>
            <a:pPr>
              <a:defRPr/>
            </a:pPr>
            <a:r>
              <a:rPr lang="en-US" sz="1200" dirty="0">
                <a:solidFill>
                  <a:prstClr val="black"/>
                </a:solidFill>
              </a:rPr>
              <a:t>Economic growth good enough to allow new investments in efficiency and distributed generation.  Customers increase acceptance of </a:t>
            </a:r>
            <a:r>
              <a:rPr lang="en-US" sz="1200" dirty="0">
                <a:solidFill>
                  <a:schemeClr val="tx1"/>
                </a:solidFill>
              </a:rPr>
              <a:t>EE/DG technologies which leads to widespread market adoption</a:t>
            </a:r>
          </a:p>
          <a:p>
            <a:pPr marL="166649" indent="-166649">
              <a:buFont typeface="Arial" panose="020B0604020202020204" pitchFamily="34" charset="0"/>
              <a:buChar char="•"/>
              <a:defRPr/>
            </a:pPr>
            <a:endParaRPr lang="en-US" sz="1200" dirty="0">
              <a:solidFill>
                <a:prstClr val="black"/>
              </a:solidFill>
            </a:endParaRPr>
          </a:p>
        </p:txBody>
      </p:sp>
      <p:sp>
        <p:nvSpPr>
          <p:cNvPr id="25" name="Rounded Rectangle 24"/>
          <p:cNvSpPr/>
          <p:nvPr/>
        </p:nvSpPr>
        <p:spPr>
          <a:xfrm>
            <a:off x="2986089" y="3837384"/>
            <a:ext cx="3178175" cy="2743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Implications for ERCOT:</a:t>
            </a:r>
          </a:p>
          <a:p>
            <a:pPr marL="166649" indent="-166649">
              <a:buFont typeface="Arial" panose="020B0604020202020204" pitchFamily="34" charset="0"/>
              <a:buChar char="•"/>
              <a:defRPr/>
            </a:pPr>
            <a:r>
              <a:rPr lang="en-US" sz="1000" dirty="0">
                <a:solidFill>
                  <a:prstClr val="black"/>
                </a:solidFill>
              </a:rPr>
              <a:t>Lower </a:t>
            </a:r>
            <a:r>
              <a:rPr lang="en-US" sz="1000" dirty="0">
                <a:solidFill>
                  <a:schemeClr val="tx1"/>
                </a:solidFill>
              </a:rPr>
              <a:t>net </a:t>
            </a:r>
            <a:r>
              <a:rPr lang="en-US" sz="1000" dirty="0">
                <a:solidFill>
                  <a:prstClr val="black"/>
                </a:solidFill>
              </a:rPr>
              <a:t>load growth compared to under Current Trends</a:t>
            </a:r>
          </a:p>
          <a:p>
            <a:pPr marL="166649" indent="-166649">
              <a:buFont typeface="Arial" panose="020B0604020202020204" pitchFamily="34" charset="0"/>
              <a:buChar char="•"/>
              <a:defRPr/>
            </a:pPr>
            <a:r>
              <a:rPr lang="en-US" sz="1000" dirty="0">
                <a:solidFill>
                  <a:schemeClr val="tx1"/>
                </a:solidFill>
              </a:rPr>
              <a:t>More market-based programs for demand response</a:t>
            </a:r>
          </a:p>
          <a:p>
            <a:pPr marL="166649" indent="-166649">
              <a:buFont typeface="Arial" panose="020B0604020202020204" pitchFamily="34" charset="0"/>
              <a:buChar char="•"/>
              <a:defRPr/>
            </a:pPr>
            <a:r>
              <a:rPr lang="en-US" sz="1000" dirty="0">
                <a:solidFill>
                  <a:schemeClr val="tx1"/>
                </a:solidFill>
              </a:rPr>
              <a:t>Widespread of distributed generation creates some operational challenges</a:t>
            </a:r>
          </a:p>
        </p:txBody>
      </p:sp>
      <p:sp>
        <p:nvSpPr>
          <p:cNvPr id="27" name="TextBox 26"/>
          <p:cNvSpPr txBox="1"/>
          <p:nvPr/>
        </p:nvSpPr>
        <p:spPr>
          <a:xfrm>
            <a:off x="108857" y="152401"/>
            <a:ext cx="8917214" cy="442415"/>
          </a:xfrm>
          <a:prstGeom prst="rect">
            <a:avLst/>
          </a:prstGeom>
          <a:noFill/>
          <a:ln>
            <a:solidFill>
              <a:schemeClr val="accent1">
                <a:shade val="50000"/>
              </a:schemeClr>
            </a:solidFill>
          </a:ln>
        </p:spPr>
        <p:txBody>
          <a:bodyPr wrap="square" lIns="57136" tIns="28568" rIns="57136" bIns="28568">
            <a:spAutoFit/>
          </a:bodyPr>
          <a:lstStyle/>
          <a:p>
            <a:pPr>
              <a:defRPr/>
            </a:pPr>
            <a:r>
              <a:rPr lang="en-US" sz="2500" dirty="0">
                <a:solidFill>
                  <a:prstClr val="black"/>
                </a:solidFill>
                <a:latin typeface="Calibri"/>
              </a:rPr>
              <a:t>4. Scenario: High </a:t>
            </a:r>
            <a:r>
              <a:rPr lang="en-US" sz="2500" dirty="0" smtClean="0">
                <a:solidFill>
                  <a:prstClr val="black"/>
                </a:solidFill>
                <a:latin typeface="Calibri"/>
              </a:rPr>
              <a:t>Efficiency/Distributed </a:t>
            </a:r>
            <a:r>
              <a:rPr lang="en-US" sz="2500" dirty="0">
                <a:solidFill>
                  <a:prstClr val="black"/>
                </a:solidFill>
                <a:latin typeface="Calibri"/>
              </a:rPr>
              <a:t>Generation</a:t>
            </a:r>
          </a:p>
        </p:txBody>
      </p:sp>
    </p:spTree>
    <p:extLst>
      <p:ext uri="{BB962C8B-B14F-4D97-AF65-F5344CB8AC3E}">
        <p14:creationId xmlns:p14="http://schemas.microsoft.com/office/powerpoint/2010/main" val="2297738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b="0" dirty="0" smtClean="0">
                <a:solidFill>
                  <a:prstClr val="black"/>
                </a:solidFill>
                <a:latin typeface="Calibri"/>
                <a:ea typeface="+mn-ea"/>
                <a:cs typeface="+mn-cs"/>
              </a:rPr>
              <a:t>High EE and DG Highlights</a:t>
            </a:r>
            <a:endParaRPr lang="en-US" sz="2500" b="0" dirty="0">
              <a:solidFill>
                <a:prstClr val="black"/>
              </a:solidFill>
              <a:latin typeface="Calibri"/>
              <a:ea typeface="+mn-ea"/>
              <a:cs typeface="+mn-cs"/>
            </a:endParaRPr>
          </a:p>
        </p:txBody>
      </p:sp>
      <p:sp>
        <p:nvSpPr>
          <p:cNvPr id="3" name="TextBox 2"/>
          <p:cNvSpPr txBox="1"/>
          <p:nvPr/>
        </p:nvSpPr>
        <p:spPr>
          <a:xfrm>
            <a:off x="381000" y="729673"/>
            <a:ext cx="8001000" cy="1384995"/>
          </a:xfrm>
          <a:prstGeom prst="rect">
            <a:avLst/>
          </a:prstGeom>
          <a:noFill/>
        </p:spPr>
        <p:txBody>
          <a:bodyPr wrap="square" rtlCol="0">
            <a:spAutoFit/>
          </a:bodyPr>
          <a:lstStyle/>
          <a:p>
            <a:pPr marL="285750" indent="-285750">
              <a:spcBef>
                <a:spcPts val="1200"/>
              </a:spcBef>
              <a:spcAft>
                <a:spcPts val="600"/>
              </a:spcAft>
              <a:buFont typeface="Arial" panose="020B0604020202020204" pitchFamily="34" charset="0"/>
              <a:buChar char="•"/>
            </a:pPr>
            <a:r>
              <a:rPr lang="en-US" dirty="0" smtClean="0"/>
              <a:t>High natural gas price</a:t>
            </a:r>
          </a:p>
          <a:p>
            <a:pPr marL="285750" indent="-285750">
              <a:spcBef>
                <a:spcPts val="1200"/>
              </a:spcBef>
              <a:spcAft>
                <a:spcPts val="600"/>
              </a:spcAft>
              <a:buFont typeface="Arial" panose="020B0604020202020204" pitchFamily="34" charset="0"/>
              <a:buChar char="•"/>
            </a:pPr>
            <a:r>
              <a:rPr lang="en-US" dirty="0" smtClean="0"/>
              <a:t>High amounts of EE, DR and DG</a:t>
            </a:r>
          </a:p>
          <a:p>
            <a:pPr marL="285750" indent="-285750">
              <a:spcBef>
                <a:spcPts val="1200"/>
              </a:spcBef>
              <a:spcAft>
                <a:spcPts val="600"/>
              </a:spcAft>
              <a:buFont typeface="Arial" panose="020B0604020202020204" pitchFamily="34" charset="0"/>
              <a:buChar char="•"/>
            </a:pPr>
            <a:endParaRPr lang="en-US" dirty="0" smtClean="0"/>
          </a:p>
        </p:txBody>
      </p:sp>
    </p:spTree>
    <p:extLst>
      <p:ext uri="{BB962C8B-B14F-4D97-AF65-F5344CB8AC3E}">
        <p14:creationId xmlns:p14="http://schemas.microsoft.com/office/powerpoint/2010/main" val="2101360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21268"/>
            <a:ext cx="3685624" cy="369332"/>
          </a:xfrm>
          <a:prstGeom prst="rect">
            <a:avLst/>
          </a:prstGeom>
          <a:noFill/>
        </p:spPr>
        <p:txBody>
          <a:bodyPr wrap="none" rtlCol="0">
            <a:spAutoFit/>
          </a:bodyPr>
          <a:lstStyle/>
          <a:p>
            <a:r>
              <a:rPr lang="en-US" dirty="0" smtClean="0"/>
              <a:t>High EE and DR Scenario Results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031580"/>
            <a:ext cx="5867400" cy="4963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7790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910922"/>
            <a:ext cx="2786743" cy="191978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Economic Conditions</a:t>
            </a:r>
          </a:p>
          <a:p>
            <a:pPr marL="117445" indent="-117445">
              <a:buFont typeface="Arial" pitchFamily="34" charset="0"/>
              <a:buChar char="•"/>
              <a:defRPr/>
            </a:pPr>
            <a:r>
              <a:rPr lang="en-US" sz="900" dirty="0">
                <a:solidFill>
                  <a:prstClr val="black"/>
                </a:solidFill>
              </a:rPr>
              <a:t>GDP growth slightly higher than under Current Trends</a:t>
            </a:r>
          </a:p>
          <a:p>
            <a:pPr marL="117445" indent="-117445">
              <a:buFont typeface="Arial" pitchFamily="34" charset="0"/>
              <a:buChar char="•"/>
              <a:defRPr/>
            </a:pPr>
            <a:r>
              <a:rPr lang="en-US" sz="900" dirty="0">
                <a:solidFill>
                  <a:prstClr val="black"/>
                </a:solidFill>
              </a:rPr>
              <a:t>Population growth ~2.3%/yr</a:t>
            </a:r>
          </a:p>
          <a:p>
            <a:pPr marL="117445" indent="-117445">
              <a:buFont typeface="Arial" pitchFamily="34" charset="0"/>
              <a:buChar char="•"/>
              <a:defRPr/>
            </a:pPr>
            <a:r>
              <a:rPr lang="en-US" sz="900" dirty="0">
                <a:solidFill>
                  <a:prstClr val="black"/>
                </a:solidFill>
              </a:rPr>
              <a:t>Pro-business environment</a:t>
            </a:r>
          </a:p>
          <a:p>
            <a:pPr marL="117445" indent="-117445">
              <a:buFont typeface="Arial" pitchFamily="34" charset="0"/>
              <a:buChar char="•"/>
              <a:defRPr/>
            </a:pPr>
            <a:r>
              <a:rPr lang="en-US" sz="900" dirty="0">
                <a:solidFill>
                  <a:prstClr val="black"/>
                </a:solidFill>
              </a:rPr>
              <a:t>Higher LNG exports than under Current Trends</a:t>
            </a:r>
          </a:p>
          <a:p>
            <a:pPr marL="117445" indent="-117445">
              <a:buFont typeface="Arial" pitchFamily="34" charset="0"/>
              <a:buChar char="•"/>
              <a:defRPr/>
            </a:pPr>
            <a:r>
              <a:rPr lang="en-US" sz="900" dirty="0">
                <a:solidFill>
                  <a:prstClr val="black"/>
                </a:solidFill>
              </a:rPr>
              <a:t>Reduced Industrial growth (downstream facilities)</a:t>
            </a:r>
          </a:p>
          <a:p>
            <a:pPr marL="117445" indent="-117445">
              <a:buFont typeface="Arial" pitchFamily="34" charset="0"/>
              <a:buChar char="•"/>
              <a:defRPr/>
            </a:pPr>
            <a:r>
              <a:rPr lang="en-US" sz="900" dirty="0">
                <a:solidFill>
                  <a:schemeClr val="tx1"/>
                </a:solidFill>
              </a:rPr>
              <a:t>Increased gas exploration in Texas</a:t>
            </a:r>
          </a:p>
        </p:txBody>
      </p:sp>
      <p:sp>
        <p:nvSpPr>
          <p:cNvPr id="3" name="Rounded Rectangle 2"/>
          <p:cNvSpPr/>
          <p:nvPr/>
        </p:nvSpPr>
        <p:spPr>
          <a:xfrm>
            <a:off x="6248400" y="5307211"/>
            <a:ext cx="2777671" cy="1371600"/>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Weather / Water</a:t>
            </a:r>
          </a:p>
          <a:p>
            <a:pPr marL="119033" indent="-119033">
              <a:buFont typeface="Arial" pitchFamily="34" charset="0"/>
              <a:buChar char="•"/>
              <a:defRPr/>
            </a:pPr>
            <a:r>
              <a:rPr lang="en-US" sz="900" dirty="0">
                <a:solidFill>
                  <a:prstClr val="black"/>
                </a:solidFill>
              </a:rPr>
              <a:t>Same as under Current Trends</a:t>
            </a:r>
          </a:p>
          <a:p>
            <a:pPr marL="119033" indent="-119033">
              <a:buFont typeface="Arial" pitchFamily="34" charset="0"/>
              <a:buChar char="•"/>
              <a:defRPr/>
            </a:pPr>
            <a:r>
              <a:rPr lang="en-US" sz="900" dirty="0">
                <a:solidFill>
                  <a:schemeClr val="tx1"/>
                </a:solidFill>
              </a:rPr>
              <a:t>Increased water costs which contribute to the higher cost of producing natural gas</a:t>
            </a:r>
          </a:p>
          <a:p>
            <a:pPr marL="119033" indent="-119033">
              <a:buFont typeface="Arial" pitchFamily="34" charset="0"/>
              <a:buChar char="•"/>
              <a:defRPr/>
            </a:pPr>
            <a:endParaRPr lang="en-US" sz="1300" b="1" dirty="0">
              <a:solidFill>
                <a:prstClr val="black"/>
              </a:solidFill>
            </a:endParaRPr>
          </a:p>
        </p:txBody>
      </p:sp>
      <p:sp>
        <p:nvSpPr>
          <p:cNvPr id="5" name="Rounded Rectangle 4"/>
          <p:cNvSpPr/>
          <p:nvPr/>
        </p:nvSpPr>
        <p:spPr>
          <a:xfrm>
            <a:off x="108857" y="5461292"/>
            <a:ext cx="2786744" cy="120558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sz="1300" b="1" dirty="0">
                <a:solidFill>
                  <a:prstClr val="black"/>
                </a:solidFill>
              </a:rPr>
              <a:t>Gas Prices / Oil Prices</a:t>
            </a:r>
          </a:p>
          <a:p>
            <a:pPr marL="116655" indent="-116655">
              <a:buFont typeface="Arial" panose="020B0604020202020204" pitchFamily="34" charset="0"/>
              <a:buChar char="•"/>
              <a:defRPr/>
            </a:pPr>
            <a:r>
              <a:rPr lang="en-US" sz="900" dirty="0">
                <a:solidFill>
                  <a:schemeClr val="tx1"/>
                </a:solidFill>
              </a:rPr>
              <a:t>Natural gas prices $3.50/mmbtu above Current Trends by 2020</a:t>
            </a:r>
          </a:p>
          <a:p>
            <a:pPr marL="117445" indent="-117445">
              <a:buFont typeface="Arial" pitchFamily="34" charset="0"/>
              <a:buChar char="•"/>
              <a:defRPr/>
            </a:pPr>
            <a:r>
              <a:rPr lang="en-US" sz="900" dirty="0">
                <a:solidFill>
                  <a:prstClr val="black"/>
                </a:solidFill>
              </a:rPr>
              <a:t>Oil prices same as under Current Trends</a:t>
            </a:r>
          </a:p>
        </p:txBody>
      </p:sp>
      <p:sp>
        <p:nvSpPr>
          <p:cNvPr id="6" name="Rounded Rectangle 5"/>
          <p:cNvSpPr/>
          <p:nvPr/>
        </p:nvSpPr>
        <p:spPr>
          <a:xfrm>
            <a:off x="6248400" y="1080586"/>
            <a:ext cx="2777671" cy="1371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Transmission Regs / Policies</a:t>
            </a:r>
          </a:p>
          <a:p>
            <a:pPr marL="117445" indent="-117445">
              <a:buFont typeface="Arial" pitchFamily="34" charset="0"/>
              <a:buChar char="•"/>
              <a:defRPr/>
            </a:pPr>
            <a:r>
              <a:rPr lang="en-US" sz="1200" dirty="0">
                <a:solidFill>
                  <a:prstClr val="black"/>
                </a:solidFill>
              </a:rPr>
              <a:t> </a:t>
            </a:r>
            <a:r>
              <a:rPr lang="en-US" sz="900" dirty="0">
                <a:solidFill>
                  <a:prstClr val="black"/>
                </a:solidFill>
              </a:rPr>
              <a:t>Same as under Current Trends </a:t>
            </a:r>
            <a:endParaRPr lang="en-US" sz="1200" dirty="0">
              <a:solidFill>
                <a:prstClr val="black"/>
              </a:solidFill>
            </a:endParaRPr>
          </a:p>
          <a:p>
            <a:pPr>
              <a:defRPr/>
            </a:pPr>
            <a:endParaRPr lang="en-US" sz="1200" dirty="0">
              <a:solidFill>
                <a:prstClr val="black"/>
              </a:solidFill>
            </a:endParaRPr>
          </a:p>
        </p:txBody>
      </p:sp>
      <p:sp>
        <p:nvSpPr>
          <p:cNvPr id="7" name="Rounded Rectangle 6"/>
          <p:cNvSpPr/>
          <p:nvPr/>
        </p:nvSpPr>
        <p:spPr>
          <a:xfrm>
            <a:off x="6248400" y="3899986"/>
            <a:ext cx="2777671" cy="1371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End - Use</a:t>
            </a:r>
          </a:p>
          <a:p>
            <a:pPr marL="117445" indent="-117445">
              <a:buFont typeface="Arial" pitchFamily="34" charset="0"/>
              <a:buChar char="•"/>
              <a:defRPr/>
            </a:pPr>
            <a:r>
              <a:rPr lang="en-US" sz="900" dirty="0">
                <a:solidFill>
                  <a:prstClr val="black"/>
                </a:solidFill>
              </a:rPr>
              <a:t>Motivate high energy efficiency at a higher rate than current trends.</a:t>
            </a:r>
          </a:p>
          <a:p>
            <a:pPr marL="117445" indent="-117445">
              <a:buFont typeface="Arial" pitchFamily="34" charset="0"/>
              <a:buChar char="•"/>
              <a:defRPr/>
            </a:pPr>
            <a:endParaRPr lang="en-US" sz="1200" dirty="0">
              <a:solidFill>
                <a:prstClr val="black"/>
              </a:solidFill>
            </a:endParaRPr>
          </a:p>
        </p:txBody>
      </p:sp>
      <p:sp>
        <p:nvSpPr>
          <p:cNvPr id="8" name="Rounded Rectangle 7"/>
          <p:cNvSpPr/>
          <p:nvPr/>
        </p:nvSpPr>
        <p:spPr>
          <a:xfrm>
            <a:off x="108857" y="4334976"/>
            <a:ext cx="2786743" cy="106748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Alt. Gen Resources</a:t>
            </a:r>
          </a:p>
          <a:p>
            <a:pPr marL="117445" indent="-117445">
              <a:buFont typeface="Arial" pitchFamily="34" charset="0"/>
              <a:buChar char="•"/>
              <a:defRPr/>
            </a:pPr>
            <a:r>
              <a:rPr lang="en-US" sz="900" dirty="0">
                <a:solidFill>
                  <a:prstClr val="black"/>
                </a:solidFill>
              </a:rPr>
              <a:t>Renewables are more economic and thereby more growth than under Current Trends</a:t>
            </a:r>
          </a:p>
          <a:p>
            <a:pPr marL="117445" indent="-117445">
              <a:buFont typeface="Arial" pitchFamily="34" charset="0"/>
              <a:buChar char="•"/>
              <a:defRPr/>
            </a:pPr>
            <a:r>
              <a:rPr lang="en-US" sz="900" dirty="0">
                <a:solidFill>
                  <a:srgbClr val="0070C0"/>
                </a:solidFill>
              </a:rPr>
              <a:t>An</a:t>
            </a:r>
            <a:r>
              <a:rPr lang="en-US" sz="900" dirty="0">
                <a:solidFill>
                  <a:schemeClr val="tx1"/>
                </a:solidFill>
              </a:rPr>
              <a:t>nual limit on wind development</a:t>
            </a:r>
          </a:p>
          <a:p>
            <a:pPr marL="117445" indent="-117445">
              <a:buFont typeface="Arial" pitchFamily="34" charset="0"/>
              <a:buChar char="•"/>
              <a:defRPr/>
            </a:pPr>
            <a:r>
              <a:rPr lang="en-US" sz="900" dirty="0">
                <a:solidFill>
                  <a:prstClr val="black"/>
                </a:solidFill>
              </a:rPr>
              <a:t>More technological improvements for renewables</a:t>
            </a:r>
          </a:p>
        </p:txBody>
      </p:sp>
      <p:sp>
        <p:nvSpPr>
          <p:cNvPr id="9" name="Rounded Rectangle 8"/>
          <p:cNvSpPr/>
          <p:nvPr/>
        </p:nvSpPr>
        <p:spPr>
          <a:xfrm>
            <a:off x="6248400" y="2487811"/>
            <a:ext cx="2777671" cy="1371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Gen Res Adequacy Standards </a:t>
            </a:r>
          </a:p>
          <a:p>
            <a:pPr marL="117445" indent="-117445">
              <a:buFont typeface="Arial" pitchFamily="34" charset="0"/>
              <a:buChar char="•"/>
              <a:defRPr/>
            </a:pPr>
            <a:r>
              <a:rPr lang="en-US" sz="900" dirty="0">
                <a:solidFill>
                  <a:schemeClr val="tx1"/>
                </a:solidFill>
              </a:rPr>
              <a:t>Same as under Current Trends</a:t>
            </a:r>
          </a:p>
          <a:p>
            <a:pPr marL="117445" indent="-117445">
              <a:buFont typeface="Arial" pitchFamily="34" charset="0"/>
              <a:buChar char="•"/>
              <a:defRPr/>
            </a:pPr>
            <a:endParaRPr lang="en-US" sz="1200" dirty="0">
              <a:solidFill>
                <a:prstClr val="black"/>
              </a:solidFill>
            </a:endParaRPr>
          </a:p>
          <a:p>
            <a:pPr marL="117445" indent="-117445">
              <a:buFont typeface="Arial" pitchFamily="34" charset="0"/>
              <a:buChar char="•"/>
              <a:defRPr/>
            </a:pPr>
            <a:endParaRPr lang="en-US" sz="1200" dirty="0">
              <a:solidFill>
                <a:prstClr val="black"/>
              </a:solidFill>
            </a:endParaRPr>
          </a:p>
        </p:txBody>
      </p:sp>
      <p:sp>
        <p:nvSpPr>
          <p:cNvPr id="4" name="Rounded Rectangle 3"/>
          <p:cNvSpPr/>
          <p:nvPr/>
        </p:nvSpPr>
        <p:spPr>
          <a:xfrm>
            <a:off x="108857" y="2906351"/>
            <a:ext cx="2786743" cy="132789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Environm. Regs / Energy Policy</a:t>
            </a:r>
          </a:p>
          <a:p>
            <a:pPr marL="117445" indent="-117445">
              <a:buFont typeface="Arial" pitchFamily="34" charset="0"/>
              <a:buChar char="•"/>
              <a:defRPr/>
            </a:pPr>
            <a:r>
              <a:rPr lang="en-US" sz="900" dirty="0">
                <a:solidFill>
                  <a:prstClr val="black"/>
                </a:solidFill>
              </a:rPr>
              <a:t>Modest environmental regulation, same as in under Current Trends</a:t>
            </a:r>
          </a:p>
          <a:p>
            <a:pPr marL="117445" indent="-117445">
              <a:buFont typeface="Arial" pitchFamily="34" charset="0"/>
              <a:buChar char="•"/>
              <a:defRPr/>
            </a:pPr>
            <a:r>
              <a:rPr lang="en-US" sz="900" dirty="0">
                <a:solidFill>
                  <a:prstClr val="black"/>
                </a:solidFill>
              </a:rPr>
              <a:t>No regulatory impediments to LNG exports</a:t>
            </a:r>
          </a:p>
          <a:p>
            <a:pPr marL="117445" indent="-117445">
              <a:buFont typeface="Arial" pitchFamily="34" charset="0"/>
              <a:buChar char="•"/>
              <a:defRPr/>
            </a:pPr>
            <a:r>
              <a:rPr lang="en-US" sz="900" dirty="0">
                <a:solidFill>
                  <a:schemeClr val="tx1"/>
                </a:solidFill>
              </a:rPr>
              <a:t>Lower coal plant retirements due to higher energy margin</a:t>
            </a:r>
          </a:p>
        </p:txBody>
      </p:sp>
      <p:sp>
        <p:nvSpPr>
          <p:cNvPr id="23" name="Rounded Rectangle 22"/>
          <p:cNvSpPr/>
          <p:nvPr/>
        </p:nvSpPr>
        <p:spPr>
          <a:xfrm>
            <a:off x="2986089" y="1116211"/>
            <a:ext cx="3178175" cy="276695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Story:</a:t>
            </a:r>
          </a:p>
          <a:p>
            <a:pPr algn="ctr">
              <a:defRPr/>
            </a:pPr>
            <a:endParaRPr lang="en-US" sz="1400" b="1" dirty="0">
              <a:solidFill>
                <a:prstClr val="black"/>
              </a:solidFill>
            </a:endParaRPr>
          </a:p>
          <a:p>
            <a:pPr marL="166649" indent="-166649">
              <a:buFont typeface="Arial" panose="020B0604020202020204" pitchFamily="34" charset="0"/>
              <a:buChar char="•"/>
              <a:defRPr/>
            </a:pPr>
            <a:r>
              <a:rPr lang="en-US" sz="1000" dirty="0">
                <a:solidFill>
                  <a:prstClr val="black"/>
                </a:solidFill>
              </a:rPr>
              <a:t>Natural gas prices are high, but are below global natural gas prices – thus still continued LNG export as under Current Trends.</a:t>
            </a:r>
          </a:p>
          <a:p>
            <a:pPr marL="166649" indent="-166649">
              <a:buFont typeface="Arial" panose="020B0604020202020204" pitchFamily="34" charset="0"/>
              <a:buChar char="•"/>
              <a:defRPr/>
            </a:pPr>
            <a:r>
              <a:rPr lang="en-US" sz="1000" dirty="0">
                <a:solidFill>
                  <a:prstClr val="black"/>
                </a:solidFill>
              </a:rPr>
              <a:t>No impediments to LNG exports</a:t>
            </a:r>
          </a:p>
          <a:p>
            <a:pPr marL="166649" indent="-166649">
              <a:buFont typeface="Arial" panose="020B0604020202020204" pitchFamily="34" charset="0"/>
              <a:buChar char="•"/>
              <a:defRPr/>
            </a:pPr>
            <a:r>
              <a:rPr lang="en-US" sz="1000" dirty="0">
                <a:solidFill>
                  <a:schemeClr val="tx1"/>
                </a:solidFill>
              </a:rPr>
              <a:t>High gas prices also reduce the downstream industrial growth compared to under Current Trends</a:t>
            </a:r>
          </a:p>
          <a:p>
            <a:pPr marL="166649" indent="-166649">
              <a:buFont typeface="Arial" panose="020B0604020202020204" pitchFamily="34" charset="0"/>
              <a:buChar char="•"/>
              <a:defRPr/>
            </a:pPr>
            <a:r>
              <a:rPr lang="en-US" sz="1000" dirty="0">
                <a:solidFill>
                  <a:prstClr val="black"/>
                </a:solidFill>
              </a:rPr>
              <a:t>Increase in renewable development compared to under Current Trends, due to higher gas and wholesale energy prices</a:t>
            </a:r>
          </a:p>
          <a:p>
            <a:pPr marL="166649" indent="-166649">
              <a:buFont typeface="Arial" panose="020B0604020202020204" pitchFamily="34" charset="0"/>
              <a:buChar char="•"/>
              <a:defRPr/>
            </a:pPr>
            <a:endParaRPr lang="en-US" sz="1200" dirty="0">
              <a:solidFill>
                <a:prstClr val="black"/>
              </a:solidFill>
            </a:endParaRPr>
          </a:p>
        </p:txBody>
      </p:sp>
      <p:sp>
        <p:nvSpPr>
          <p:cNvPr id="25" name="Rounded Rectangle 24"/>
          <p:cNvSpPr/>
          <p:nvPr/>
        </p:nvSpPr>
        <p:spPr>
          <a:xfrm>
            <a:off x="2986089" y="3935611"/>
            <a:ext cx="3178175" cy="2743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Implications for ERCOT:</a:t>
            </a:r>
          </a:p>
          <a:p>
            <a:pPr marL="166649" indent="-166649">
              <a:buFont typeface="Calibri" panose="020F0502020204030204" pitchFamily="34" charset="0"/>
              <a:buChar char="-"/>
              <a:defRPr/>
            </a:pPr>
            <a:r>
              <a:rPr lang="en-US" sz="1000" dirty="0">
                <a:solidFill>
                  <a:prstClr val="black"/>
                </a:solidFill>
              </a:rPr>
              <a:t>High load growth</a:t>
            </a:r>
          </a:p>
          <a:p>
            <a:pPr marL="166649" indent="-166649">
              <a:buFont typeface="Calibri" panose="020F0502020204030204" pitchFamily="34" charset="0"/>
              <a:buChar char="-"/>
              <a:defRPr/>
            </a:pPr>
            <a:r>
              <a:rPr lang="en-US" sz="1000" dirty="0">
                <a:solidFill>
                  <a:prstClr val="black"/>
                </a:solidFill>
              </a:rPr>
              <a:t>High urban growth</a:t>
            </a:r>
          </a:p>
          <a:p>
            <a:pPr marL="166649" indent="-166649">
              <a:buFont typeface="Calibri" panose="020F0502020204030204" pitchFamily="34" charset="0"/>
              <a:buChar char="-"/>
              <a:defRPr/>
            </a:pPr>
            <a:r>
              <a:rPr lang="en-US" sz="1000" dirty="0">
                <a:solidFill>
                  <a:schemeClr val="tx1"/>
                </a:solidFill>
              </a:rPr>
              <a:t>Reduced downstream industrial growth (in the Houston, Corpus, and coastal areas) </a:t>
            </a:r>
          </a:p>
        </p:txBody>
      </p:sp>
      <p:sp>
        <p:nvSpPr>
          <p:cNvPr id="27" name="TextBox 26"/>
          <p:cNvSpPr txBox="1"/>
          <p:nvPr/>
        </p:nvSpPr>
        <p:spPr>
          <a:xfrm>
            <a:off x="108857" y="152401"/>
            <a:ext cx="8917214" cy="442415"/>
          </a:xfrm>
          <a:prstGeom prst="rect">
            <a:avLst/>
          </a:prstGeom>
          <a:noFill/>
          <a:ln>
            <a:solidFill>
              <a:schemeClr val="accent1">
                <a:shade val="50000"/>
              </a:schemeClr>
            </a:solidFill>
          </a:ln>
        </p:spPr>
        <p:txBody>
          <a:bodyPr wrap="square" lIns="57136" tIns="28568" rIns="57136" bIns="28568">
            <a:spAutoFit/>
          </a:bodyPr>
          <a:lstStyle/>
          <a:p>
            <a:pPr>
              <a:defRPr/>
            </a:pPr>
            <a:r>
              <a:rPr lang="en-US" sz="2500" dirty="0">
                <a:solidFill>
                  <a:prstClr val="black"/>
                </a:solidFill>
                <a:latin typeface="Calibri"/>
              </a:rPr>
              <a:t>5. Scenario: High Natural Gas Prices</a:t>
            </a:r>
          </a:p>
        </p:txBody>
      </p:sp>
    </p:spTree>
    <p:extLst>
      <p:ext uri="{BB962C8B-B14F-4D97-AF65-F5344CB8AC3E}">
        <p14:creationId xmlns:p14="http://schemas.microsoft.com/office/powerpoint/2010/main" val="1659917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b="0" dirty="0" smtClean="0">
                <a:solidFill>
                  <a:prstClr val="black"/>
                </a:solidFill>
                <a:latin typeface="Calibri"/>
                <a:ea typeface="+mn-ea"/>
                <a:cs typeface="+mn-cs"/>
              </a:rPr>
              <a:t>High Natural Gas Prices Highlights</a:t>
            </a:r>
            <a:endParaRPr lang="en-US" sz="2500" b="0" dirty="0">
              <a:solidFill>
                <a:prstClr val="black"/>
              </a:solidFill>
              <a:latin typeface="Calibri"/>
              <a:ea typeface="+mn-ea"/>
              <a:cs typeface="+mn-cs"/>
            </a:endParaRPr>
          </a:p>
        </p:txBody>
      </p:sp>
      <p:sp>
        <p:nvSpPr>
          <p:cNvPr id="3" name="TextBox 2"/>
          <p:cNvSpPr txBox="1"/>
          <p:nvPr/>
        </p:nvSpPr>
        <p:spPr>
          <a:xfrm>
            <a:off x="381000" y="729673"/>
            <a:ext cx="8001000" cy="1661993"/>
          </a:xfrm>
          <a:prstGeom prst="rect">
            <a:avLst/>
          </a:prstGeom>
          <a:noFill/>
        </p:spPr>
        <p:txBody>
          <a:bodyPr wrap="square" rtlCol="0">
            <a:spAutoFit/>
          </a:bodyPr>
          <a:lstStyle/>
          <a:p>
            <a:pPr marL="285750" indent="-285750">
              <a:spcBef>
                <a:spcPts val="1200"/>
              </a:spcBef>
              <a:spcAft>
                <a:spcPts val="600"/>
              </a:spcAft>
              <a:buFont typeface="Arial" panose="020B0604020202020204" pitchFamily="34" charset="0"/>
              <a:buChar char="•"/>
            </a:pPr>
            <a:r>
              <a:rPr lang="en-US" dirty="0" smtClean="0"/>
              <a:t>Lower solar and storage costs than under Current Trends</a:t>
            </a:r>
            <a:endParaRPr lang="en-US" dirty="0"/>
          </a:p>
          <a:p>
            <a:pPr marL="285750" indent="-285750">
              <a:spcBef>
                <a:spcPts val="1200"/>
              </a:spcBef>
              <a:spcAft>
                <a:spcPts val="600"/>
              </a:spcAft>
              <a:buFont typeface="Arial" panose="020B0604020202020204" pitchFamily="34" charset="0"/>
              <a:buChar char="•"/>
            </a:pPr>
            <a:r>
              <a:rPr lang="en-US" dirty="0" smtClean="0"/>
              <a:t>Gas </a:t>
            </a:r>
            <a:r>
              <a:rPr lang="en-US" dirty="0"/>
              <a:t>price is </a:t>
            </a:r>
            <a:r>
              <a:rPr lang="en-US" dirty="0" smtClean="0"/>
              <a:t>3.5 </a:t>
            </a:r>
            <a:r>
              <a:rPr lang="en-US" dirty="0"/>
              <a:t>$/</a:t>
            </a:r>
            <a:r>
              <a:rPr lang="en-US" dirty="0" smtClean="0"/>
              <a:t>MMBtu </a:t>
            </a:r>
            <a:r>
              <a:rPr lang="en-US" dirty="0"/>
              <a:t>higher than </a:t>
            </a:r>
            <a:r>
              <a:rPr lang="en-US" dirty="0" smtClean="0"/>
              <a:t>under </a:t>
            </a:r>
            <a:r>
              <a:rPr lang="en-US" dirty="0"/>
              <a:t>Current Trends</a:t>
            </a:r>
          </a:p>
          <a:p>
            <a:pPr marL="285750" indent="-285750">
              <a:spcBef>
                <a:spcPts val="1200"/>
              </a:spcBef>
              <a:spcAft>
                <a:spcPts val="600"/>
              </a:spcAft>
              <a:buFont typeface="Arial" panose="020B0604020202020204" pitchFamily="34" charset="0"/>
              <a:buChar char="•"/>
            </a:pPr>
            <a:r>
              <a:rPr lang="en-US" dirty="0" smtClean="0"/>
              <a:t>High EE and DG as under Stringent Environmental scenario, DR growth additional 3% every year than under Current Trends</a:t>
            </a:r>
            <a:endParaRPr lang="en-US" dirty="0"/>
          </a:p>
        </p:txBody>
      </p:sp>
    </p:spTree>
    <p:extLst>
      <p:ext uri="{BB962C8B-B14F-4D97-AF65-F5344CB8AC3E}">
        <p14:creationId xmlns:p14="http://schemas.microsoft.com/office/powerpoint/2010/main" val="4142667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Box 2"/>
          <p:cNvSpPr txBox="1"/>
          <p:nvPr/>
        </p:nvSpPr>
        <p:spPr>
          <a:xfrm>
            <a:off x="609600" y="1143000"/>
            <a:ext cx="5867400" cy="2308324"/>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2400" dirty="0" smtClean="0"/>
              <a:t>Overview</a:t>
            </a:r>
          </a:p>
          <a:p>
            <a:pPr marL="285750" indent="-285750">
              <a:lnSpc>
                <a:spcPct val="150000"/>
              </a:lnSpc>
              <a:buFont typeface="Wingdings" panose="05000000000000000000" pitchFamily="2" charset="2"/>
              <a:buChar char="v"/>
            </a:pPr>
            <a:r>
              <a:rPr lang="en-US" sz="2400" dirty="0" smtClean="0"/>
              <a:t>Drivers</a:t>
            </a:r>
            <a:endParaRPr lang="en-US" sz="2400" dirty="0" smtClean="0"/>
          </a:p>
          <a:p>
            <a:pPr marL="285750" indent="-285750">
              <a:lnSpc>
                <a:spcPct val="150000"/>
              </a:lnSpc>
              <a:buFont typeface="Wingdings" panose="05000000000000000000" pitchFamily="2" charset="2"/>
              <a:buChar char="v"/>
            </a:pPr>
            <a:r>
              <a:rPr lang="en-US" sz="2400" dirty="0" smtClean="0"/>
              <a:t>Scenarios</a:t>
            </a:r>
          </a:p>
          <a:p>
            <a:pPr marL="285750" indent="-285750">
              <a:lnSpc>
                <a:spcPct val="150000"/>
              </a:lnSpc>
              <a:buFont typeface="Wingdings" panose="05000000000000000000" pitchFamily="2" charset="2"/>
              <a:buChar char="v"/>
            </a:pPr>
            <a:r>
              <a:rPr lang="en-US" sz="2400" dirty="0"/>
              <a:t>2014 LTSA </a:t>
            </a:r>
            <a:r>
              <a:rPr lang="en-US" sz="2400" dirty="0" smtClean="0"/>
              <a:t>results</a:t>
            </a:r>
            <a:endParaRPr lang="en-US" sz="2400" dirty="0"/>
          </a:p>
        </p:txBody>
      </p:sp>
    </p:spTree>
    <p:extLst>
      <p:ext uri="{BB962C8B-B14F-4D97-AF65-F5344CB8AC3E}">
        <p14:creationId xmlns:p14="http://schemas.microsoft.com/office/powerpoint/2010/main" val="2838079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990600"/>
            <a:ext cx="6553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14400" y="468868"/>
            <a:ext cx="3762568" cy="369332"/>
          </a:xfrm>
          <a:prstGeom prst="rect">
            <a:avLst/>
          </a:prstGeom>
          <a:noFill/>
        </p:spPr>
        <p:txBody>
          <a:bodyPr wrap="none" rtlCol="0">
            <a:spAutoFit/>
          </a:bodyPr>
          <a:lstStyle/>
          <a:p>
            <a:r>
              <a:rPr lang="en-US" dirty="0" smtClean="0"/>
              <a:t>High Natural Gas Scenario Results</a:t>
            </a:r>
            <a:endParaRPr lang="en-US" dirty="0"/>
          </a:p>
        </p:txBody>
      </p:sp>
    </p:spTree>
    <p:extLst>
      <p:ext uri="{BB962C8B-B14F-4D97-AF65-F5344CB8AC3E}">
        <p14:creationId xmlns:p14="http://schemas.microsoft.com/office/powerpoint/2010/main" val="686167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609600"/>
            <a:ext cx="2786743" cy="164234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Economic Conditions</a:t>
            </a:r>
          </a:p>
          <a:p>
            <a:pPr marL="117445" indent="-117445">
              <a:buFont typeface="Arial" pitchFamily="34" charset="0"/>
              <a:buChar char="•"/>
              <a:defRPr/>
            </a:pPr>
            <a:r>
              <a:rPr lang="en-US" sz="800" dirty="0">
                <a:solidFill>
                  <a:prstClr val="black"/>
                </a:solidFill>
              </a:rPr>
              <a:t>Moderate economic growth – (some limits on oil &amp; gas development)</a:t>
            </a:r>
            <a:endParaRPr lang="en-US" sz="800" dirty="0">
              <a:solidFill>
                <a:srgbClr val="0070C0"/>
              </a:solidFill>
            </a:endParaRPr>
          </a:p>
          <a:p>
            <a:pPr marL="117445" indent="-117445">
              <a:buFont typeface="Arial" pitchFamily="34" charset="0"/>
              <a:buChar char="•"/>
              <a:defRPr/>
            </a:pPr>
            <a:r>
              <a:rPr lang="en-US" sz="800" dirty="0">
                <a:solidFill>
                  <a:prstClr val="black"/>
                </a:solidFill>
              </a:rPr>
              <a:t>Less oil and gas production than under Current Trends</a:t>
            </a:r>
          </a:p>
          <a:p>
            <a:pPr marL="117445" indent="-117445">
              <a:buFont typeface="Arial" pitchFamily="34" charset="0"/>
              <a:buChar char="•"/>
              <a:defRPr/>
            </a:pPr>
            <a:r>
              <a:rPr lang="en-US" sz="800" dirty="0">
                <a:solidFill>
                  <a:prstClr val="black"/>
                </a:solidFill>
              </a:rPr>
              <a:t>Less LNG exports than under Current Trends</a:t>
            </a:r>
          </a:p>
          <a:p>
            <a:pPr marL="117445" indent="-117445">
              <a:buFont typeface="Arial" pitchFamily="34" charset="0"/>
              <a:buChar char="•"/>
              <a:defRPr/>
            </a:pPr>
            <a:r>
              <a:rPr lang="en-US" sz="800" dirty="0">
                <a:solidFill>
                  <a:prstClr val="black"/>
                </a:solidFill>
              </a:rPr>
              <a:t>Population growth same as under Current Trends at ~1.5%/yr, in the I-35 corridor and Houston areas but decrease in the Valley (Midland) area</a:t>
            </a:r>
          </a:p>
          <a:p>
            <a:pPr marL="117445" indent="-117445">
              <a:buFont typeface="Arial" pitchFamily="34" charset="0"/>
              <a:buChar char="•"/>
              <a:defRPr/>
            </a:pPr>
            <a:r>
              <a:rPr lang="en-US" sz="800" dirty="0">
                <a:solidFill>
                  <a:prstClr val="black"/>
                </a:solidFill>
              </a:rPr>
              <a:t>Increase in industrial production of alternative energy and efficiency-related technologies</a:t>
            </a:r>
          </a:p>
          <a:p>
            <a:pPr marL="117445" indent="-117445">
              <a:buFont typeface="Arial" pitchFamily="34" charset="0"/>
              <a:buChar char="•"/>
              <a:defRPr/>
            </a:pPr>
            <a:endParaRPr lang="en-US" sz="1200" dirty="0">
              <a:solidFill>
                <a:prstClr val="black"/>
              </a:solidFill>
            </a:endParaRPr>
          </a:p>
          <a:p>
            <a:pPr lvl="1">
              <a:defRPr/>
            </a:pPr>
            <a:endParaRPr lang="en-US" dirty="0">
              <a:solidFill>
                <a:prstClr val="black"/>
              </a:solidFill>
            </a:endParaRPr>
          </a:p>
          <a:p>
            <a:pPr marL="117445" indent="-117445">
              <a:buFont typeface="Arial" pitchFamily="34" charset="0"/>
              <a:buChar char="•"/>
              <a:defRPr/>
            </a:pPr>
            <a:endParaRPr lang="en-US" dirty="0">
              <a:solidFill>
                <a:prstClr val="black"/>
              </a:solidFill>
            </a:endParaRPr>
          </a:p>
        </p:txBody>
      </p:sp>
      <p:sp>
        <p:nvSpPr>
          <p:cNvPr id="3" name="Rounded Rectangle 2"/>
          <p:cNvSpPr/>
          <p:nvPr/>
        </p:nvSpPr>
        <p:spPr>
          <a:xfrm>
            <a:off x="6248400" y="5509617"/>
            <a:ext cx="2777671" cy="1044178"/>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Weather &amp; Water</a:t>
            </a:r>
          </a:p>
          <a:p>
            <a:pPr marL="119033" indent="-119033">
              <a:buFont typeface="Arial" pitchFamily="34" charset="0"/>
              <a:buChar char="•"/>
              <a:defRPr/>
            </a:pPr>
            <a:r>
              <a:rPr lang="en-US" sz="900" dirty="0">
                <a:solidFill>
                  <a:prstClr val="black"/>
                </a:solidFill>
              </a:rPr>
              <a:t>More extremes helps convince public and politicians to take action</a:t>
            </a:r>
          </a:p>
          <a:p>
            <a:pPr marL="119033" indent="-119033">
              <a:buFont typeface="Arial" pitchFamily="34" charset="0"/>
              <a:buChar char="•"/>
              <a:defRPr/>
            </a:pPr>
            <a:r>
              <a:rPr lang="en-US" sz="900" dirty="0">
                <a:solidFill>
                  <a:schemeClr val="tx1"/>
                </a:solidFill>
              </a:rPr>
              <a:t>Higher water costs than under Current Trends, increasing dry-cooling for new generators</a:t>
            </a:r>
          </a:p>
          <a:p>
            <a:pPr marL="119033" indent="-119033">
              <a:buFont typeface="Arial" pitchFamily="34" charset="0"/>
              <a:buChar char="•"/>
              <a:defRPr/>
            </a:pPr>
            <a:endParaRPr lang="en-US" sz="1300" b="1" dirty="0">
              <a:solidFill>
                <a:prstClr val="black"/>
              </a:solidFill>
            </a:endParaRPr>
          </a:p>
        </p:txBody>
      </p:sp>
      <p:sp>
        <p:nvSpPr>
          <p:cNvPr id="5" name="Rounded Rectangle 4"/>
          <p:cNvSpPr/>
          <p:nvPr/>
        </p:nvSpPr>
        <p:spPr>
          <a:xfrm>
            <a:off x="108857" y="6248400"/>
            <a:ext cx="2786744" cy="57027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sz="1300" b="1" dirty="0">
                <a:solidFill>
                  <a:prstClr val="black"/>
                </a:solidFill>
              </a:rPr>
              <a:t>Natural Gas Prices</a:t>
            </a:r>
          </a:p>
          <a:p>
            <a:pPr marL="117445" indent="-117445">
              <a:buFont typeface="Arial" pitchFamily="34" charset="0"/>
              <a:buChar char="•"/>
              <a:defRPr/>
            </a:pPr>
            <a:r>
              <a:rPr lang="en-US" sz="800" dirty="0">
                <a:solidFill>
                  <a:prstClr val="black"/>
                </a:solidFill>
              </a:rPr>
              <a:t>Moderate increase than under Current Trends </a:t>
            </a:r>
          </a:p>
          <a:p>
            <a:pPr marL="117445" indent="-117445">
              <a:buFont typeface="Arial" pitchFamily="34" charset="0"/>
              <a:buChar char="•"/>
              <a:defRPr/>
            </a:pPr>
            <a:r>
              <a:rPr lang="en-US" sz="800" dirty="0">
                <a:solidFill>
                  <a:schemeClr val="tx1"/>
                </a:solidFill>
              </a:rPr>
              <a:t>Same amount of LNG exports as under Current Trends</a:t>
            </a:r>
          </a:p>
        </p:txBody>
      </p:sp>
      <p:sp>
        <p:nvSpPr>
          <p:cNvPr id="6" name="Rounded Rectangle 5"/>
          <p:cNvSpPr/>
          <p:nvPr/>
        </p:nvSpPr>
        <p:spPr>
          <a:xfrm>
            <a:off x="6248400" y="893063"/>
            <a:ext cx="2777671" cy="1371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Oil Prices</a:t>
            </a:r>
          </a:p>
          <a:p>
            <a:pPr marL="117445" indent="-117445">
              <a:buFont typeface="Arial" pitchFamily="34" charset="0"/>
              <a:buChar char="•"/>
              <a:defRPr/>
            </a:pPr>
            <a:r>
              <a:rPr lang="en-US" sz="900" dirty="0">
                <a:solidFill>
                  <a:prstClr val="black"/>
                </a:solidFill>
              </a:rPr>
              <a:t>Higher oil prices than under Current Trends</a:t>
            </a:r>
          </a:p>
          <a:p>
            <a:pPr marL="117445" indent="-117445">
              <a:buFont typeface="Arial" pitchFamily="34" charset="0"/>
              <a:buChar char="•"/>
              <a:defRPr/>
            </a:pPr>
            <a:r>
              <a:rPr lang="en-US" sz="900" dirty="0">
                <a:solidFill>
                  <a:prstClr val="black"/>
                </a:solidFill>
              </a:rPr>
              <a:t>But growth in oil exploration and development limited by stringent environmental regulations </a:t>
            </a:r>
          </a:p>
          <a:p>
            <a:pPr>
              <a:defRPr/>
            </a:pPr>
            <a:endParaRPr lang="en-US" sz="1200" dirty="0">
              <a:solidFill>
                <a:prstClr val="black"/>
              </a:solidFill>
            </a:endParaRPr>
          </a:p>
        </p:txBody>
      </p:sp>
      <p:sp>
        <p:nvSpPr>
          <p:cNvPr id="7" name="Rounded Rectangle 6"/>
          <p:cNvSpPr/>
          <p:nvPr/>
        </p:nvSpPr>
        <p:spPr>
          <a:xfrm>
            <a:off x="6248400" y="3712462"/>
            <a:ext cx="2777671" cy="1734647"/>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End – Use Customers / Policies</a:t>
            </a:r>
          </a:p>
          <a:p>
            <a:pPr marL="117445" indent="-117445">
              <a:buFont typeface="Arial" pitchFamily="34" charset="0"/>
              <a:buChar char="•"/>
              <a:defRPr/>
            </a:pPr>
            <a:r>
              <a:rPr lang="en-US" sz="900" dirty="0">
                <a:solidFill>
                  <a:prstClr val="black"/>
                </a:solidFill>
              </a:rPr>
              <a:t>Continued stringent building code – 10% improvement every 3 years</a:t>
            </a:r>
            <a:endParaRPr lang="en-US" sz="900" dirty="0">
              <a:solidFill>
                <a:srgbClr val="0070C0"/>
              </a:solidFill>
            </a:endParaRPr>
          </a:p>
          <a:p>
            <a:pPr marL="117445" indent="-117445">
              <a:buFont typeface="Arial" pitchFamily="34" charset="0"/>
              <a:buChar char="•"/>
              <a:defRPr/>
            </a:pPr>
            <a:r>
              <a:rPr lang="en-US" sz="900" dirty="0">
                <a:solidFill>
                  <a:prstClr val="black"/>
                </a:solidFill>
              </a:rPr>
              <a:t>More onsite solar penetration –</a:t>
            </a:r>
          </a:p>
          <a:p>
            <a:pPr marL="232846" lvl="1" indent="-117118">
              <a:buFont typeface="Arial" pitchFamily="34" charset="0"/>
              <a:buChar char="•"/>
              <a:defRPr/>
            </a:pPr>
            <a:r>
              <a:rPr lang="en-US" sz="900" dirty="0">
                <a:solidFill>
                  <a:prstClr val="black"/>
                </a:solidFill>
              </a:rPr>
              <a:t>1000 MW by 2022</a:t>
            </a:r>
          </a:p>
          <a:p>
            <a:pPr marL="232846" lvl="1" indent="-117118">
              <a:buFont typeface="Arial" pitchFamily="34" charset="0"/>
              <a:buChar char="•"/>
              <a:defRPr/>
            </a:pPr>
            <a:r>
              <a:rPr lang="en-US" sz="900" dirty="0">
                <a:solidFill>
                  <a:prstClr val="black"/>
                </a:solidFill>
              </a:rPr>
              <a:t>3000 MW by 2032</a:t>
            </a:r>
          </a:p>
          <a:p>
            <a:pPr marL="117445" indent="-117445">
              <a:buFont typeface="Arial" pitchFamily="34" charset="0"/>
              <a:buChar char="•"/>
              <a:defRPr/>
            </a:pPr>
            <a:r>
              <a:rPr lang="en-US" sz="900" dirty="0">
                <a:solidFill>
                  <a:prstClr val="black"/>
                </a:solidFill>
              </a:rPr>
              <a:t>Existing buildings retrofits – 20% improvement in existing buildings </a:t>
            </a:r>
            <a:r>
              <a:rPr lang="en-US" sz="900" dirty="0">
                <a:solidFill>
                  <a:schemeClr val="tx1"/>
                </a:solidFill>
              </a:rPr>
              <a:t>efficiency</a:t>
            </a:r>
            <a:endParaRPr lang="en-US" sz="1200" dirty="0">
              <a:solidFill>
                <a:prstClr val="black"/>
              </a:solidFill>
            </a:endParaRPr>
          </a:p>
        </p:txBody>
      </p:sp>
      <p:sp>
        <p:nvSpPr>
          <p:cNvPr id="9" name="Rounded Rectangle 8"/>
          <p:cNvSpPr/>
          <p:nvPr/>
        </p:nvSpPr>
        <p:spPr>
          <a:xfrm>
            <a:off x="6248400" y="2300288"/>
            <a:ext cx="2777671" cy="1371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Transmission Regs</a:t>
            </a:r>
          </a:p>
          <a:p>
            <a:pPr marL="117445" indent="-117445">
              <a:buFont typeface="Arial" pitchFamily="34" charset="0"/>
              <a:buChar char="•"/>
              <a:defRPr/>
            </a:pPr>
            <a:r>
              <a:rPr lang="en-US" sz="900" dirty="0">
                <a:solidFill>
                  <a:prstClr val="black"/>
                </a:solidFill>
              </a:rPr>
              <a:t>More DC ties such as </a:t>
            </a:r>
            <a:r>
              <a:rPr lang="en-US" sz="900" dirty="0" err="1">
                <a:solidFill>
                  <a:prstClr val="black"/>
                </a:solidFill>
              </a:rPr>
              <a:t>Tres</a:t>
            </a:r>
            <a:r>
              <a:rPr lang="en-US" sz="900" dirty="0">
                <a:solidFill>
                  <a:prstClr val="black"/>
                </a:solidFill>
              </a:rPr>
              <a:t> </a:t>
            </a:r>
            <a:r>
              <a:rPr lang="en-US" sz="900" dirty="0" err="1">
                <a:solidFill>
                  <a:prstClr val="black"/>
                </a:solidFill>
              </a:rPr>
              <a:t>Amigas</a:t>
            </a:r>
            <a:r>
              <a:rPr lang="en-US" sz="900" dirty="0">
                <a:solidFill>
                  <a:prstClr val="black"/>
                </a:solidFill>
              </a:rPr>
              <a:t> / El Paso / Cross Wind</a:t>
            </a:r>
          </a:p>
          <a:p>
            <a:pPr marL="117445" indent="-117445">
              <a:buFont typeface="Arial" pitchFamily="34" charset="0"/>
              <a:buChar char="•"/>
              <a:defRPr/>
            </a:pPr>
            <a:r>
              <a:rPr lang="en-US" sz="900" dirty="0">
                <a:solidFill>
                  <a:prstClr val="black"/>
                </a:solidFill>
              </a:rPr>
              <a:t>Solar CREZ to west Texas to take advantage of Pecos / Brewster / El Paso</a:t>
            </a:r>
          </a:p>
          <a:p>
            <a:pPr marL="117445" indent="-117445">
              <a:buFont typeface="Arial" pitchFamily="34" charset="0"/>
              <a:buChar char="•"/>
              <a:defRPr/>
            </a:pPr>
            <a:r>
              <a:rPr lang="en-US" sz="900" dirty="0">
                <a:solidFill>
                  <a:prstClr val="black"/>
                </a:solidFill>
              </a:rPr>
              <a:t>Potential ties w/ Mexico</a:t>
            </a:r>
            <a:endParaRPr lang="en-US" sz="900" dirty="0">
              <a:solidFill>
                <a:srgbClr val="0070C0"/>
              </a:solidFill>
            </a:endParaRPr>
          </a:p>
        </p:txBody>
      </p:sp>
      <p:sp>
        <p:nvSpPr>
          <p:cNvPr id="4" name="Rounded Rectangle 3"/>
          <p:cNvSpPr/>
          <p:nvPr/>
        </p:nvSpPr>
        <p:spPr>
          <a:xfrm>
            <a:off x="108857" y="2209800"/>
            <a:ext cx="2786743" cy="205799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err="1">
                <a:solidFill>
                  <a:prstClr val="black"/>
                </a:solidFill>
              </a:rPr>
              <a:t>Enviro</a:t>
            </a:r>
            <a:r>
              <a:rPr lang="en-US" sz="1300" b="1" dirty="0">
                <a:solidFill>
                  <a:prstClr val="black"/>
                </a:solidFill>
              </a:rPr>
              <a:t> Regs / Energy Policies</a:t>
            </a:r>
          </a:p>
          <a:p>
            <a:pPr marL="117445" indent="-117445">
              <a:buFont typeface="Arial" pitchFamily="34" charset="0"/>
              <a:buChar char="•"/>
              <a:defRPr/>
            </a:pPr>
            <a:r>
              <a:rPr lang="en-US" sz="800" dirty="0">
                <a:solidFill>
                  <a:prstClr val="black"/>
                </a:solidFill>
              </a:rPr>
              <a:t>Federal greenhouse gas emission standard implemented</a:t>
            </a:r>
          </a:p>
          <a:p>
            <a:pPr marL="117445" indent="-117445">
              <a:buFont typeface="Arial" pitchFamily="34" charset="0"/>
              <a:buChar char="•"/>
              <a:defRPr/>
            </a:pPr>
            <a:r>
              <a:rPr lang="en-US" sz="800" dirty="0">
                <a:solidFill>
                  <a:prstClr val="black"/>
                </a:solidFill>
              </a:rPr>
              <a:t>Federal standard of 25% renewable / energy efficiency</a:t>
            </a:r>
          </a:p>
          <a:p>
            <a:pPr marL="117445" indent="-117445">
              <a:buFont typeface="Arial" pitchFamily="34" charset="0"/>
              <a:buChar char="•"/>
              <a:defRPr/>
            </a:pPr>
            <a:r>
              <a:rPr lang="en-US" sz="800" dirty="0">
                <a:solidFill>
                  <a:prstClr val="black"/>
                </a:solidFill>
              </a:rPr>
              <a:t>More stringent ozone standard implemented</a:t>
            </a:r>
          </a:p>
          <a:p>
            <a:pPr marL="117445" indent="-117445">
              <a:buFont typeface="Arial" pitchFamily="34" charset="0"/>
              <a:buChar char="•"/>
              <a:defRPr/>
            </a:pPr>
            <a:r>
              <a:rPr lang="en-US" sz="800" dirty="0">
                <a:solidFill>
                  <a:prstClr val="black"/>
                </a:solidFill>
              </a:rPr>
              <a:t>Toxic emissions standards implemented</a:t>
            </a:r>
          </a:p>
          <a:p>
            <a:pPr marL="117445" indent="-117445">
              <a:buFont typeface="Arial" pitchFamily="34" charset="0"/>
              <a:buChar char="•"/>
              <a:defRPr/>
            </a:pPr>
            <a:r>
              <a:rPr lang="en-US" sz="800" dirty="0">
                <a:solidFill>
                  <a:prstClr val="black"/>
                </a:solidFill>
              </a:rPr>
              <a:t>Some limits on drilling  and associated disposal wells</a:t>
            </a:r>
          </a:p>
          <a:p>
            <a:pPr marL="117445" indent="-117445">
              <a:buFont typeface="Arial" pitchFamily="34" charset="0"/>
              <a:buChar char="•"/>
              <a:defRPr/>
            </a:pPr>
            <a:r>
              <a:rPr lang="en-US" sz="800" dirty="0">
                <a:solidFill>
                  <a:prstClr val="black"/>
                </a:solidFill>
              </a:rPr>
              <a:t>Government imposes some water usage limits, raising cost of water</a:t>
            </a:r>
          </a:p>
          <a:p>
            <a:pPr marL="117445" indent="-117445">
              <a:buFont typeface="Arial" pitchFamily="34" charset="0"/>
              <a:buChar char="•"/>
              <a:defRPr/>
            </a:pPr>
            <a:r>
              <a:rPr lang="en-US" sz="800" dirty="0">
                <a:solidFill>
                  <a:prstClr val="black"/>
                </a:solidFill>
              </a:rPr>
              <a:t>More dry cooling for natural gas generators</a:t>
            </a:r>
          </a:p>
          <a:p>
            <a:pPr marL="117445" indent="-117445">
              <a:buFont typeface="Arial" pitchFamily="34" charset="0"/>
              <a:buChar char="•"/>
              <a:defRPr/>
            </a:pPr>
            <a:r>
              <a:rPr lang="en-US" sz="800" dirty="0">
                <a:solidFill>
                  <a:prstClr val="black"/>
                </a:solidFill>
              </a:rPr>
              <a:t>Moderate carbon tax / price materializes</a:t>
            </a:r>
          </a:p>
          <a:p>
            <a:pPr marL="117445" indent="-117445">
              <a:buFont typeface="Arial" pitchFamily="34" charset="0"/>
              <a:buChar char="•"/>
              <a:defRPr/>
            </a:pPr>
            <a:r>
              <a:rPr lang="en-US" sz="800" dirty="0">
                <a:solidFill>
                  <a:prstClr val="black"/>
                </a:solidFill>
              </a:rPr>
              <a:t>Increase nuclear safety </a:t>
            </a:r>
            <a:r>
              <a:rPr lang="en-US" sz="800" dirty="0">
                <a:solidFill>
                  <a:schemeClr val="tx1"/>
                </a:solidFill>
              </a:rPr>
              <a:t>concerns than under Current </a:t>
            </a:r>
            <a:r>
              <a:rPr lang="en-US" sz="800" dirty="0" smtClean="0">
                <a:solidFill>
                  <a:schemeClr val="tx1"/>
                </a:solidFill>
              </a:rPr>
              <a:t>Trends</a:t>
            </a:r>
            <a:endParaRPr lang="en-US" sz="800" dirty="0">
              <a:solidFill>
                <a:prstClr val="black"/>
              </a:solidFill>
            </a:endParaRPr>
          </a:p>
          <a:p>
            <a:pPr marL="117445" indent="-117445">
              <a:buFont typeface="Arial" pitchFamily="34" charset="0"/>
              <a:buChar char="•"/>
              <a:defRPr/>
            </a:pPr>
            <a:endParaRPr lang="en-US" sz="900" dirty="0">
              <a:solidFill>
                <a:prstClr val="black"/>
              </a:solidFill>
            </a:endParaRPr>
          </a:p>
          <a:p>
            <a:pPr marL="117445" indent="-117445">
              <a:buFont typeface="Arial" pitchFamily="34" charset="0"/>
              <a:buChar char="•"/>
              <a:defRPr/>
            </a:pPr>
            <a:endParaRPr lang="en-US" sz="1200" dirty="0">
              <a:solidFill>
                <a:prstClr val="black"/>
              </a:solidFill>
            </a:endParaRPr>
          </a:p>
          <a:p>
            <a:pPr>
              <a:defRPr/>
            </a:pPr>
            <a:endParaRPr lang="en-US" sz="1200" dirty="0">
              <a:solidFill>
                <a:prstClr val="black"/>
              </a:solidFill>
            </a:endParaRPr>
          </a:p>
          <a:p>
            <a:pPr>
              <a:defRPr/>
            </a:pPr>
            <a:endParaRPr lang="en-US" sz="900" dirty="0">
              <a:solidFill>
                <a:prstClr val="black"/>
              </a:solidFill>
            </a:endParaRPr>
          </a:p>
        </p:txBody>
      </p:sp>
      <p:sp>
        <p:nvSpPr>
          <p:cNvPr id="23" name="Rounded Rectangle 22"/>
          <p:cNvSpPr/>
          <p:nvPr/>
        </p:nvSpPr>
        <p:spPr>
          <a:xfrm>
            <a:off x="2986089" y="928688"/>
            <a:ext cx="3178175" cy="276695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Story:</a:t>
            </a:r>
          </a:p>
          <a:p>
            <a:pPr marL="166649" indent="-166649">
              <a:buFont typeface="Arial" pitchFamily="34" charset="0"/>
              <a:buChar char="•"/>
              <a:defRPr/>
            </a:pPr>
            <a:r>
              <a:rPr lang="en-US" sz="1000" dirty="0">
                <a:solidFill>
                  <a:prstClr val="black"/>
                </a:solidFill>
              </a:rPr>
              <a:t>Aggressive action on mitigating environmental impacts of energy sector, including electric generation and oil &amp; gas sectors</a:t>
            </a:r>
          </a:p>
          <a:p>
            <a:pPr marL="166649" indent="-166649">
              <a:buFont typeface="Arial" pitchFamily="34" charset="0"/>
              <a:buChar char="•"/>
              <a:defRPr/>
            </a:pPr>
            <a:r>
              <a:rPr lang="en-US" sz="1000" dirty="0">
                <a:solidFill>
                  <a:prstClr val="black"/>
                </a:solidFill>
              </a:rPr>
              <a:t>Higher gas, oil, electricity prices, and lower solar, wind, storage costs.</a:t>
            </a:r>
          </a:p>
          <a:p>
            <a:pPr marL="166649" indent="-166649">
              <a:buFont typeface="Arial" pitchFamily="34" charset="0"/>
              <a:buChar char="•"/>
              <a:defRPr/>
            </a:pPr>
            <a:r>
              <a:rPr lang="en-US" sz="1000" dirty="0">
                <a:solidFill>
                  <a:prstClr val="black"/>
                </a:solidFill>
              </a:rPr>
              <a:t>Assumes more DC ties with neighboring regions and the development of concentrated solar regions that will require solar-CREZ lines to and from west Texas.</a:t>
            </a:r>
          </a:p>
          <a:p>
            <a:pPr marL="166649" indent="-166649">
              <a:buFont typeface="Arial" pitchFamily="34" charset="0"/>
              <a:buChar char="•"/>
              <a:defRPr/>
            </a:pPr>
            <a:r>
              <a:rPr lang="en-US" sz="1000" dirty="0">
                <a:solidFill>
                  <a:prstClr val="black"/>
                </a:solidFill>
              </a:rPr>
              <a:t>Higher electricity prices drive more adoption of energy efficiency and customer-sited solar PV.</a:t>
            </a:r>
          </a:p>
          <a:p>
            <a:pPr marL="166649" indent="-166649">
              <a:buFont typeface="Arial" pitchFamily="34" charset="0"/>
              <a:buChar char="•"/>
              <a:defRPr/>
            </a:pPr>
            <a:r>
              <a:rPr lang="en-US" sz="1000" dirty="0">
                <a:solidFill>
                  <a:prstClr val="black"/>
                </a:solidFill>
              </a:rPr>
              <a:t>Uncertain development of new nuclear &amp; geothermal</a:t>
            </a:r>
          </a:p>
        </p:txBody>
      </p:sp>
      <p:sp>
        <p:nvSpPr>
          <p:cNvPr id="25" name="Rounded Rectangle 24"/>
          <p:cNvSpPr/>
          <p:nvPr/>
        </p:nvSpPr>
        <p:spPr>
          <a:xfrm>
            <a:off x="2986089" y="3748088"/>
            <a:ext cx="3178175" cy="2743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Implications for ERCOT:</a:t>
            </a:r>
          </a:p>
          <a:p>
            <a:pPr marL="166649" indent="-166649">
              <a:buFont typeface="Arial" panose="020B0604020202020204" pitchFamily="34" charset="0"/>
              <a:buChar char="•"/>
              <a:defRPr/>
            </a:pPr>
            <a:r>
              <a:rPr lang="en-US" sz="1000" dirty="0">
                <a:solidFill>
                  <a:prstClr val="black"/>
                </a:solidFill>
              </a:rPr>
              <a:t>Challenge in matching generator w/ load</a:t>
            </a:r>
          </a:p>
          <a:p>
            <a:pPr marL="166649" indent="-166649">
              <a:buFont typeface="Arial" panose="020B0604020202020204" pitchFamily="34" charset="0"/>
              <a:buChar char="•"/>
              <a:defRPr/>
            </a:pPr>
            <a:r>
              <a:rPr lang="en-US" sz="1000" dirty="0">
                <a:solidFill>
                  <a:prstClr val="black"/>
                </a:solidFill>
              </a:rPr>
              <a:t>Reserve &amp; integrate issues</a:t>
            </a:r>
          </a:p>
          <a:p>
            <a:pPr marL="166649" indent="-166649">
              <a:buFont typeface="Arial" panose="020B0604020202020204" pitchFamily="34" charset="0"/>
              <a:buChar char="•"/>
              <a:defRPr/>
            </a:pPr>
            <a:r>
              <a:rPr lang="en-US" sz="1000" dirty="0">
                <a:solidFill>
                  <a:prstClr val="black"/>
                </a:solidFill>
              </a:rPr>
              <a:t>Potential need for new ancillary services to provide faster &amp; flexible resources</a:t>
            </a:r>
          </a:p>
          <a:p>
            <a:pPr marL="166649" indent="-166649">
              <a:buFont typeface="Arial" panose="020B0604020202020204" pitchFamily="34" charset="0"/>
              <a:buChar char="•"/>
              <a:defRPr/>
            </a:pPr>
            <a:r>
              <a:rPr lang="en-US" sz="1000" dirty="0">
                <a:solidFill>
                  <a:prstClr val="black"/>
                </a:solidFill>
              </a:rPr>
              <a:t>More transmission for solar CREZ</a:t>
            </a:r>
          </a:p>
          <a:p>
            <a:pPr marL="166649" indent="-166649">
              <a:buFont typeface="Arial" panose="020B0604020202020204" pitchFamily="34" charset="0"/>
              <a:buChar char="•"/>
              <a:defRPr/>
            </a:pPr>
            <a:r>
              <a:rPr lang="en-US" sz="1000" dirty="0">
                <a:solidFill>
                  <a:prstClr val="black"/>
                </a:solidFill>
              </a:rPr>
              <a:t>Need to develop rules for integrating storage &amp; distributed generation</a:t>
            </a:r>
          </a:p>
          <a:p>
            <a:pPr marL="166649" indent="-166649">
              <a:buFont typeface="Arial" panose="020B0604020202020204" pitchFamily="34" charset="0"/>
              <a:buChar char="•"/>
              <a:defRPr/>
            </a:pPr>
            <a:r>
              <a:rPr lang="en-US" sz="1000" dirty="0">
                <a:solidFill>
                  <a:prstClr val="black"/>
                </a:solidFill>
              </a:rPr>
              <a:t>Need to address issues associated with adding DC ties to neighboring regions (including NERC and FERC-related issues)</a:t>
            </a:r>
          </a:p>
        </p:txBody>
      </p:sp>
      <p:sp>
        <p:nvSpPr>
          <p:cNvPr id="27" name="TextBox 26"/>
          <p:cNvSpPr txBox="1"/>
          <p:nvPr/>
        </p:nvSpPr>
        <p:spPr>
          <a:xfrm>
            <a:off x="108857" y="152401"/>
            <a:ext cx="8917214" cy="442415"/>
          </a:xfrm>
          <a:prstGeom prst="rect">
            <a:avLst/>
          </a:prstGeom>
          <a:noFill/>
          <a:ln>
            <a:solidFill>
              <a:schemeClr val="accent1">
                <a:shade val="50000"/>
              </a:schemeClr>
            </a:solidFill>
          </a:ln>
        </p:spPr>
        <p:txBody>
          <a:bodyPr wrap="square" lIns="57136" tIns="28568" rIns="57136" bIns="28568">
            <a:spAutoFit/>
          </a:bodyPr>
          <a:lstStyle/>
          <a:p>
            <a:pPr>
              <a:defRPr/>
            </a:pPr>
            <a:r>
              <a:rPr lang="en-US" sz="2500" dirty="0">
                <a:solidFill>
                  <a:prstClr val="black"/>
                </a:solidFill>
                <a:latin typeface="Calibri"/>
              </a:rPr>
              <a:t>6. Scenario: Stringent Environmental </a:t>
            </a:r>
            <a:r>
              <a:rPr lang="en-US" sz="2500" dirty="0" smtClean="0">
                <a:solidFill>
                  <a:prstClr val="black"/>
                </a:solidFill>
                <a:latin typeface="Calibri"/>
              </a:rPr>
              <a:t>Regulations</a:t>
            </a:r>
            <a:endParaRPr lang="en-US" sz="2500" dirty="0">
              <a:solidFill>
                <a:prstClr val="black"/>
              </a:solidFill>
              <a:latin typeface="Calibri"/>
            </a:endParaRPr>
          </a:p>
        </p:txBody>
      </p:sp>
      <p:sp>
        <p:nvSpPr>
          <p:cNvPr id="8" name="Rounded Rectangle 7"/>
          <p:cNvSpPr/>
          <p:nvPr/>
        </p:nvSpPr>
        <p:spPr>
          <a:xfrm>
            <a:off x="108857" y="4267200"/>
            <a:ext cx="2786743" cy="1981200"/>
          </a:xfrm>
          <a:prstGeom prst="roundRect">
            <a:avLst>
              <a:gd name="adj" fmla="val 1731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Alt. Generation Resources </a:t>
            </a:r>
          </a:p>
          <a:p>
            <a:pPr marL="117445" indent="-117445">
              <a:buFont typeface="Arial" pitchFamily="34" charset="0"/>
              <a:buChar char="•"/>
              <a:defRPr/>
            </a:pPr>
            <a:r>
              <a:rPr lang="en-US" sz="900" dirty="0">
                <a:solidFill>
                  <a:prstClr val="black"/>
                </a:solidFill>
              </a:rPr>
              <a:t>Continued PTC/ITC through 2020, reducing over time</a:t>
            </a:r>
          </a:p>
          <a:p>
            <a:pPr marL="117445" indent="-117445">
              <a:buFont typeface="Arial" pitchFamily="34" charset="0"/>
              <a:buChar char="•"/>
              <a:defRPr/>
            </a:pPr>
            <a:r>
              <a:rPr lang="en-US" sz="900" dirty="0">
                <a:solidFill>
                  <a:prstClr val="black"/>
                </a:solidFill>
              </a:rPr>
              <a:t>Continued decrease capital costs for </a:t>
            </a:r>
            <a:r>
              <a:rPr lang="en-US" sz="900" dirty="0">
                <a:solidFill>
                  <a:schemeClr val="tx1"/>
                </a:solidFill>
              </a:rPr>
              <a:t>solar</a:t>
            </a:r>
            <a:r>
              <a:rPr lang="en-US" sz="900" dirty="0">
                <a:solidFill>
                  <a:prstClr val="black"/>
                </a:solidFill>
              </a:rPr>
              <a:t>: 3-5% /yr</a:t>
            </a:r>
          </a:p>
          <a:p>
            <a:pPr marL="117445" indent="-117445">
              <a:buFont typeface="Arial" pitchFamily="34" charset="0"/>
              <a:buChar char="•"/>
              <a:defRPr/>
            </a:pPr>
            <a:r>
              <a:rPr lang="en-US" sz="900" dirty="0">
                <a:solidFill>
                  <a:schemeClr val="tx1"/>
                </a:solidFill>
              </a:rPr>
              <a:t>Wind capacity factors increase due to technological improvements</a:t>
            </a:r>
          </a:p>
          <a:p>
            <a:pPr marL="117445" indent="-117445">
              <a:buFont typeface="Arial" pitchFamily="34" charset="0"/>
              <a:buChar char="•"/>
              <a:defRPr/>
            </a:pPr>
            <a:r>
              <a:rPr lang="en-US" sz="900" dirty="0">
                <a:solidFill>
                  <a:schemeClr val="tx1"/>
                </a:solidFill>
              </a:rPr>
              <a:t>Cap on annual wind generation</a:t>
            </a:r>
          </a:p>
          <a:p>
            <a:pPr marL="117445" indent="-117445">
              <a:buFont typeface="Arial" pitchFamily="34" charset="0"/>
              <a:buChar char="•"/>
              <a:defRPr/>
            </a:pPr>
            <a:r>
              <a:rPr lang="en-US" sz="900" dirty="0">
                <a:solidFill>
                  <a:prstClr val="black"/>
                </a:solidFill>
              </a:rPr>
              <a:t>Increased development of storage  due to cost reductions for batteries &amp; compressed air</a:t>
            </a:r>
          </a:p>
          <a:p>
            <a:pPr marL="117445" indent="-117445">
              <a:buFont typeface="Arial" pitchFamily="34" charset="0"/>
              <a:buChar char="•"/>
              <a:defRPr/>
            </a:pPr>
            <a:r>
              <a:rPr lang="en-US" sz="900" dirty="0">
                <a:solidFill>
                  <a:prstClr val="black"/>
                </a:solidFill>
              </a:rPr>
              <a:t>More financing mechanism are available (e.g.: real estate investment trusts, property-assessed clean energy financing, and others]</a:t>
            </a:r>
          </a:p>
        </p:txBody>
      </p:sp>
    </p:spTree>
    <p:extLst>
      <p:ext uri="{BB962C8B-B14F-4D97-AF65-F5344CB8AC3E}">
        <p14:creationId xmlns:p14="http://schemas.microsoft.com/office/powerpoint/2010/main" val="4178801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b="0" dirty="0" smtClean="0">
                <a:solidFill>
                  <a:prstClr val="black"/>
                </a:solidFill>
                <a:latin typeface="Calibri"/>
                <a:ea typeface="+mn-ea"/>
                <a:cs typeface="+mn-cs"/>
              </a:rPr>
              <a:t>Stringent Environmental Scenario Highlights</a:t>
            </a:r>
            <a:endParaRPr lang="en-US" sz="2500" b="0" dirty="0">
              <a:solidFill>
                <a:prstClr val="black"/>
              </a:solidFill>
              <a:latin typeface="Calibri"/>
              <a:ea typeface="+mn-ea"/>
              <a:cs typeface="+mn-cs"/>
            </a:endParaRPr>
          </a:p>
        </p:txBody>
      </p:sp>
      <p:sp>
        <p:nvSpPr>
          <p:cNvPr id="5" name="TextBox 4"/>
          <p:cNvSpPr txBox="1"/>
          <p:nvPr/>
        </p:nvSpPr>
        <p:spPr>
          <a:xfrm>
            <a:off x="533400" y="838200"/>
            <a:ext cx="7620000" cy="455509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500" dirty="0" smtClean="0"/>
              <a:t>ERCOT’s Current Trends load forecast was adjusted for increased EE and 2,400 MW of Solar DG by 2029</a:t>
            </a:r>
          </a:p>
          <a:p>
            <a:pPr marL="285750" indent="-285750">
              <a:spcBef>
                <a:spcPts val="1200"/>
              </a:spcBef>
              <a:buFont typeface="Arial" panose="020B0604020202020204" pitchFamily="34" charset="0"/>
              <a:buChar char="•"/>
            </a:pPr>
            <a:r>
              <a:rPr lang="en-US" sz="1500" dirty="0" smtClean="0"/>
              <a:t>Current Trends NG forecast was increased by $1.50/</a:t>
            </a:r>
            <a:r>
              <a:rPr lang="en-US" sz="1500" dirty="0" err="1" smtClean="0"/>
              <a:t>mmBtu</a:t>
            </a:r>
            <a:r>
              <a:rPr lang="en-US" sz="1500" dirty="0" smtClean="0"/>
              <a:t> in each year</a:t>
            </a:r>
          </a:p>
          <a:p>
            <a:pPr marL="285750" indent="-285750">
              <a:spcBef>
                <a:spcPts val="1200"/>
              </a:spcBef>
              <a:buFont typeface="Arial" panose="020B0604020202020204" pitchFamily="34" charset="0"/>
              <a:buChar char="•"/>
            </a:pPr>
            <a:r>
              <a:rPr lang="en-US" sz="1500" dirty="0" smtClean="0"/>
              <a:t>Costs for SO2, </a:t>
            </a:r>
            <a:r>
              <a:rPr lang="en-US" sz="1500" dirty="0" err="1" smtClean="0"/>
              <a:t>NOx</a:t>
            </a:r>
            <a:r>
              <a:rPr lang="en-US" sz="1500" dirty="0" smtClean="0"/>
              <a:t>, and CO2 were added</a:t>
            </a:r>
          </a:p>
          <a:p>
            <a:pPr marL="742950" lvl="1" indent="-285750">
              <a:spcBef>
                <a:spcPts val="1200"/>
              </a:spcBef>
              <a:buFont typeface="Arial" panose="020B0604020202020204" pitchFamily="34" charset="0"/>
              <a:buChar char="–"/>
            </a:pPr>
            <a:r>
              <a:rPr lang="en-US" sz="1500" dirty="0" smtClean="0"/>
              <a:t>CO2 costs ranged from $25/ton in 2018 to $61/ton in 2029</a:t>
            </a:r>
          </a:p>
          <a:p>
            <a:pPr marL="742950" lvl="1" indent="-285750">
              <a:spcBef>
                <a:spcPts val="1200"/>
              </a:spcBef>
              <a:buFont typeface="Arial" panose="020B0604020202020204" pitchFamily="34" charset="0"/>
              <a:buChar char="–"/>
            </a:pPr>
            <a:r>
              <a:rPr lang="en-US" sz="1500" dirty="0" smtClean="0"/>
              <a:t>At these CO2 costs ERCOT exceeds current GHG emission levels goals for both 2020 and 2030</a:t>
            </a:r>
          </a:p>
          <a:p>
            <a:pPr marL="285750" indent="-285750">
              <a:spcBef>
                <a:spcPts val="1200"/>
              </a:spcBef>
              <a:buFont typeface="Arial" panose="020B0604020202020204" pitchFamily="34" charset="0"/>
              <a:buChar char="•"/>
            </a:pPr>
            <a:r>
              <a:rPr lang="en-US" sz="1500" dirty="0" smtClean="0"/>
              <a:t>PTC and ITC were added to Wind and Solar expansion</a:t>
            </a:r>
          </a:p>
          <a:p>
            <a:pPr marL="285750" indent="-285750">
              <a:spcBef>
                <a:spcPts val="1200"/>
              </a:spcBef>
              <a:buFont typeface="Arial" panose="020B0604020202020204" pitchFamily="34" charset="0"/>
              <a:buChar char="•"/>
            </a:pPr>
            <a:r>
              <a:rPr lang="en-US" sz="1500" dirty="0" smtClean="0"/>
              <a:t>Demand response was increased an additional 3% per year over Current Trends amounts</a:t>
            </a:r>
          </a:p>
          <a:p>
            <a:pPr marL="285750" indent="-285750">
              <a:spcBef>
                <a:spcPts val="1200"/>
              </a:spcBef>
              <a:buFont typeface="Arial" panose="020B0604020202020204" pitchFamily="34" charset="0"/>
              <a:buChar char="•"/>
            </a:pPr>
            <a:r>
              <a:rPr lang="en-US" sz="1500" dirty="0" smtClean="0"/>
              <a:t>DC Ties were increased by 3,000 MW to represent new connections to external ERCOT markets</a:t>
            </a:r>
          </a:p>
          <a:p>
            <a:pPr marL="285750" indent="-285750">
              <a:spcBef>
                <a:spcPts val="1200"/>
              </a:spcBef>
              <a:buFont typeface="Arial" panose="020B0604020202020204" pitchFamily="34" charset="0"/>
              <a:buChar char="•"/>
            </a:pPr>
            <a:r>
              <a:rPr lang="en-US" sz="1500" dirty="0" smtClean="0"/>
              <a:t>This scenario will be analyzed with Kermit</a:t>
            </a:r>
          </a:p>
          <a:p>
            <a:pPr marL="285750" indent="-285750">
              <a:buFont typeface="Arial" panose="020B0604020202020204" pitchFamily="34" charset="0"/>
              <a:buChar char="•"/>
            </a:pPr>
            <a:endParaRPr lang="en-US" sz="1500" dirty="0"/>
          </a:p>
        </p:txBody>
      </p:sp>
    </p:spTree>
    <p:extLst>
      <p:ext uri="{BB962C8B-B14F-4D97-AF65-F5344CB8AC3E}">
        <p14:creationId xmlns:p14="http://schemas.microsoft.com/office/powerpoint/2010/main" val="1220825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066800"/>
            <a:ext cx="6553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533400"/>
            <a:ext cx="4455066" cy="369332"/>
          </a:xfrm>
          <a:prstGeom prst="rect">
            <a:avLst/>
          </a:prstGeom>
          <a:noFill/>
        </p:spPr>
        <p:txBody>
          <a:bodyPr wrap="none" rtlCol="0">
            <a:spAutoFit/>
          </a:bodyPr>
          <a:lstStyle/>
          <a:p>
            <a:r>
              <a:rPr lang="en-US" dirty="0" smtClean="0"/>
              <a:t>Stringent Environmental Scenario Results</a:t>
            </a:r>
            <a:endParaRPr lang="en-US" dirty="0"/>
          </a:p>
        </p:txBody>
      </p:sp>
    </p:spTree>
    <p:extLst>
      <p:ext uri="{BB962C8B-B14F-4D97-AF65-F5344CB8AC3E}">
        <p14:creationId xmlns:p14="http://schemas.microsoft.com/office/powerpoint/2010/main" val="1408100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939867"/>
            <a:ext cx="2786743" cy="13716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Economic Conditions</a:t>
            </a:r>
          </a:p>
          <a:p>
            <a:pPr marL="117445" indent="-117445">
              <a:buFont typeface="Arial" pitchFamily="34" charset="0"/>
              <a:buChar char="•"/>
              <a:defRPr/>
            </a:pPr>
            <a:r>
              <a:rPr lang="en-US" sz="1000" dirty="0">
                <a:solidFill>
                  <a:prstClr val="black"/>
                </a:solidFill>
              </a:rPr>
              <a:t>High economic growth in Texas, especially industrial growth at gulf coast, </a:t>
            </a:r>
          </a:p>
          <a:p>
            <a:pPr marL="117445" indent="-117445">
              <a:buFont typeface="Arial" pitchFamily="34" charset="0"/>
              <a:buChar char="•"/>
              <a:defRPr/>
            </a:pPr>
            <a:r>
              <a:rPr lang="en-US" sz="1000" dirty="0">
                <a:solidFill>
                  <a:prstClr val="black"/>
                </a:solidFill>
              </a:rPr>
              <a:t>High growth in oil &amp; gas exploration</a:t>
            </a:r>
          </a:p>
          <a:p>
            <a:pPr marL="117445" indent="-117445">
              <a:buFont typeface="Arial" pitchFamily="34" charset="0"/>
              <a:buChar char="•"/>
              <a:defRPr/>
            </a:pPr>
            <a:r>
              <a:rPr lang="en-US" sz="1000" dirty="0">
                <a:solidFill>
                  <a:prstClr val="black"/>
                </a:solidFill>
              </a:rPr>
              <a:t>High growth in manufacturing near border &amp; ports</a:t>
            </a:r>
          </a:p>
          <a:p>
            <a:pPr marL="117445" indent="-117445">
              <a:buFont typeface="Arial" pitchFamily="34" charset="0"/>
              <a:buChar char="•"/>
              <a:defRPr/>
            </a:pPr>
            <a:r>
              <a:rPr lang="en-US" sz="1000" dirty="0">
                <a:solidFill>
                  <a:prstClr val="black"/>
                </a:solidFill>
              </a:rPr>
              <a:t>Growth in immigration to Texas</a:t>
            </a:r>
          </a:p>
          <a:p>
            <a:pPr lvl="1">
              <a:defRPr/>
            </a:pPr>
            <a:endParaRPr lang="en-US" dirty="0">
              <a:solidFill>
                <a:prstClr val="black"/>
              </a:solidFill>
            </a:endParaRPr>
          </a:p>
          <a:p>
            <a:pPr marL="117445" indent="-117445">
              <a:buFont typeface="Arial" pitchFamily="34" charset="0"/>
              <a:buChar char="•"/>
              <a:defRPr/>
            </a:pPr>
            <a:endParaRPr lang="en-US" dirty="0">
              <a:solidFill>
                <a:prstClr val="black"/>
              </a:solidFill>
            </a:endParaRPr>
          </a:p>
        </p:txBody>
      </p:sp>
      <p:sp>
        <p:nvSpPr>
          <p:cNvPr id="3" name="Rounded Rectangle 2"/>
          <p:cNvSpPr/>
          <p:nvPr/>
        </p:nvSpPr>
        <p:spPr>
          <a:xfrm>
            <a:off x="6248400" y="5166492"/>
            <a:ext cx="2777671" cy="1371600"/>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Weather / Water</a:t>
            </a:r>
          </a:p>
          <a:p>
            <a:pPr marL="117445" indent="-117445">
              <a:buFont typeface="Arial" pitchFamily="34" charset="0"/>
              <a:buChar char="•"/>
              <a:defRPr/>
            </a:pPr>
            <a:r>
              <a:rPr lang="en-US" sz="1200" dirty="0">
                <a:solidFill>
                  <a:prstClr val="black"/>
                </a:solidFill>
              </a:rPr>
              <a:t>Technology improvement in oil &amp; gas production</a:t>
            </a:r>
          </a:p>
          <a:p>
            <a:pPr marL="117445" indent="-117445">
              <a:buFont typeface="Arial" pitchFamily="34" charset="0"/>
              <a:buChar char="•"/>
              <a:defRPr/>
            </a:pPr>
            <a:r>
              <a:rPr lang="en-US" sz="1200" dirty="0">
                <a:solidFill>
                  <a:prstClr val="black"/>
                </a:solidFill>
              </a:rPr>
              <a:t>Technological improvements alleviate additional pressure on water supply</a:t>
            </a:r>
          </a:p>
          <a:p>
            <a:pPr>
              <a:defRPr/>
            </a:pPr>
            <a:endParaRPr lang="en-US" sz="1200" dirty="0">
              <a:solidFill>
                <a:prstClr val="black"/>
              </a:solidFill>
            </a:endParaRPr>
          </a:p>
          <a:p>
            <a:pPr>
              <a:defRPr/>
            </a:pPr>
            <a:endParaRPr lang="en-US" sz="1300" b="1" dirty="0">
              <a:solidFill>
                <a:prstClr val="black"/>
              </a:solidFill>
            </a:endParaRPr>
          </a:p>
        </p:txBody>
      </p:sp>
      <p:sp>
        <p:nvSpPr>
          <p:cNvPr id="5" name="Rounded Rectangle 4"/>
          <p:cNvSpPr/>
          <p:nvPr/>
        </p:nvSpPr>
        <p:spPr>
          <a:xfrm>
            <a:off x="108857" y="5154554"/>
            <a:ext cx="2786744" cy="146696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sz="1300" b="1" dirty="0">
                <a:solidFill>
                  <a:prstClr val="black"/>
                </a:solidFill>
              </a:rPr>
              <a:t>Natural Gas &amp; Oil Prices</a:t>
            </a:r>
          </a:p>
          <a:p>
            <a:pPr marL="117445" indent="-117445">
              <a:buFont typeface="Arial" pitchFamily="34" charset="0"/>
              <a:buChar char="•"/>
              <a:defRPr/>
            </a:pPr>
            <a:r>
              <a:rPr lang="en-US" sz="1200" dirty="0">
                <a:solidFill>
                  <a:prstClr val="black"/>
                </a:solidFill>
              </a:rPr>
              <a:t>$10/</a:t>
            </a:r>
            <a:r>
              <a:rPr lang="en-US" sz="1200" dirty="0" err="1">
                <a:solidFill>
                  <a:prstClr val="black"/>
                </a:solidFill>
              </a:rPr>
              <a:t>MMBtu</a:t>
            </a:r>
            <a:r>
              <a:rPr lang="en-US" sz="1200" dirty="0">
                <a:solidFill>
                  <a:prstClr val="black"/>
                </a:solidFill>
              </a:rPr>
              <a:t> price difference with the rest of world</a:t>
            </a:r>
          </a:p>
          <a:p>
            <a:pPr marL="117445" indent="-117445">
              <a:buFont typeface="Arial" pitchFamily="34" charset="0"/>
              <a:buChar char="•"/>
              <a:defRPr/>
            </a:pPr>
            <a:r>
              <a:rPr lang="en-US" sz="1200" dirty="0">
                <a:solidFill>
                  <a:prstClr val="black"/>
                </a:solidFill>
              </a:rPr>
              <a:t>High oil prices $100+/barrel</a:t>
            </a:r>
          </a:p>
          <a:p>
            <a:pPr marL="117445" indent="-117445">
              <a:buFont typeface="Arial" pitchFamily="34" charset="0"/>
              <a:buChar char="•"/>
              <a:defRPr/>
            </a:pPr>
            <a:r>
              <a:rPr lang="en-US" sz="1200" dirty="0">
                <a:solidFill>
                  <a:srgbClr val="0070C0"/>
                </a:solidFill>
              </a:rPr>
              <a:t>[Domestic natural gas price could be equal/higher/lower than in Current Trends]</a:t>
            </a:r>
          </a:p>
        </p:txBody>
      </p:sp>
      <p:sp>
        <p:nvSpPr>
          <p:cNvPr id="6" name="Rounded Rectangle 5"/>
          <p:cNvSpPr/>
          <p:nvPr/>
        </p:nvSpPr>
        <p:spPr>
          <a:xfrm>
            <a:off x="6248400" y="939867"/>
            <a:ext cx="2777671" cy="1371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Transmission Regulations</a:t>
            </a:r>
          </a:p>
          <a:p>
            <a:pPr marL="117445" indent="-117445">
              <a:buFont typeface="Arial" pitchFamily="34" charset="0"/>
              <a:buChar char="•"/>
              <a:defRPr/>
            </a:pPr>
            <a:r>
              <a:rPr lang="en-US" sz="1200" dirty="0">
                <a:solidFill>
                  <a:prstClr val="black"/>
                </a:solidFill>
              </a:rPr>
              <a:t>Same as Current Trends</a:t>
            </a:r>
          </a:p>
        </p:txBody>
      </p:sp>
      <p:sp>
        <p:nvSpPr>
          <p:cNvPr id="7" name="Rounded Rectangle 6"/>
          <p:cNvSpPr/>
          <p:nvPr/>
        </p:nvSpPr>
        <p:spPr>
          <a:xfrm>
            <a:off x="6248400" y="3759267"/>
            <a:ext cx="2777671" cy="1371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End - Use</a:t>
            </a:r>
          </a:p>
          <a:p>
            <a:pPr marL="117445" indent="-117445">
              <a:buFont typeface="Arial" pitchFamily="34" charset="0"/>
              <a:buChar char="•"/>
              <a:defRPr/>
            </a:pPr>
            <a:r>
              <a:rPr lang="en-US" sz="1200" dirty="0">
                <a:solidFill>
                  <a:prstClr val="black"/>
                </a:solidFill>
              </a:rPr>
              <a:t>More potential for industrial demand response</a:t>
            </a:r>
          </a:p>
          <a:p>
            <a:pPr marL="117445" indent="-117445">
              <a:buFont typeface="Arial" pitchFamily="34" charset="0"/>
              <a:buChar char="•"/>
              <a:defRPr/>
            </a:pPr>
            <a:r>
              <a:rPr lang="en-US" sz="1200" dirty="0">
                <a:solidFill>
                  <a:prstClr val="black"/>
                </a:solidFill>
              </a:rPr>
              <a:t>Same as Current Trends for non-industrial demand response</a:t>
            </a:r>
          </a:p>
          <a:p>
            <a:pPr marL="117445" indent="-117445">
              <a:buFont typeface="Arial" pitchFamily="34" charset="0"/>
              <a:buChar char="•"/>
              <a:defRPr/>
            </a:pPr>
            <a:r>
              <a:rPr lang="en-US" sz="1200" dirty="0">
                <a:solidFill>
                  <a:prstClr val="black"/>
                </a:solidFill>
              </a:rPr>
              <a:t>More CHP </a:t>
            </a:r>
            <a:r>
              <a:rPr lang="en-US" sz="1200" dirty="0">
                <a:solidFill>
                  <a:srgbClr val="0070C0"/>
                </a:solidFill>
              </a:rPr>
              <a:t>[due to high NG supply]</a:t>
            </a:r>
          </a:p>
          <a:p>
            <a:pPr>
              <a:defRPr/>
            </a:pPr>
            <a:endParaRPr lang="en-US" sz="1200" dirty="0">
              <a:solidFill>
                <a:prstClr val="black"/>
              </a:solidFill>
            </a:endParaRPr>
          </a:p>
        </p:txBody>
      </p:sp>
      <p:sp>
        <p:nvSpPr>
          <p:cNvPr id="8" name="Rounded Rectangle 7"/>
          <p:cNvSpPr/>
          <p:nvPr/>
        </p:nvSpPr>
        <p:spPr>
          <a:xfrm>
            <a:off x="108857" y="4038599"/>
            <a:ext cx="2786743" cy="108039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Alternative Generation</a:t>
            </a:r>
          </a:p>
          <a:p>
            <a:pPr marL="117445" indent="-117445">
              <a:buFont typeface="Arial" pitchFamily="34" charset="0"/>
              <a:buChar char="•"/>
              <a:defRPr/>
            </a:pPr>
            <a:r>
              <a:rPr lang="en-US" sz="1200" dirty="0">
                <a:solidFill>
                  <a:prstClr val="black"/>
                </a:solidFill>
              </a:rPr>
              <a:t>Same as Current Trends</a:t>
            </a:r>
          </a:p>
        </p:txBody>
      </p:sp>
      <p:sp>
        <p:nvSpPr>
          <p:cNvPr id="9" name="Rounded Rectangle 8"/>
          <p:cNvSpPr/>
          <p:nvPr/>
        </p:nvSpPr>
        <p:spPr>
          <a:xfrm>
            <a:off x="6248400" y="2347092"/>
            <a:ext cx="2777671" cy="1371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Resource Adequacy Standards</a:t>
            </a:r>
          </a:p>
          <a:p>
            <a:pPr marL="117445" indent="-117445">
              <a:buFont typeface="Arial" pitchFamily="34" charset="0"/>
              <a:buChar char="•"/>
              <a:defRPr/>
            </a:pPr>
            <a:r>
              <a:rPr lang="en-US" sz="1200" dirty="0" smtClean="0">
                <a:solidFill>
                  <a:srgbClr val="0070C0"/>
                </a:solidFill>
              </a:rPr>
              <a:t>Could </a:t>
            </a:r>
            <a:r>
              <a:rPr lang="en-US" sz="1200" dirty="0">
                <a:solidFill>
                  <a:srgbClr val="0070C0"/>
                </a:solidFill>
              </a:rPr>
              <a:t>deviate from Current Trends if additional growth from the LNG exports drive faster demand growth than naturally supported by market entry</a:t>
            </a:r>
            <a:r>
              <a:rPr lang="en-US" sz="1200" dirty="0" smtClean="0">
                <a:solidFill>
                  <a:srgbClr val="0070C0"/>
                </a:solidFill>
              </a:rPr>
              <a:t>.</a:t>
            </a:r>
            <a:endParaRPr lang="en-US" sz="1200" dirty="0">
              <a:solidFill>
                <a:srgbClr val="0070C0"/>
              </a:solidFill>
            </a:endParaRPr>
          </a:p>
          <a:p>
            <a:pPr marL="117445" indent="-117445">
              <a:buFont typeface="Arial" pitchFamily="34" charset="0"/>
              <a:buChar char="•"/>
              <a:defRPr/>
            </a:pPr>
            <a:endParaRPr lang="en-US" sz="1200" dirty="0">
              <a:solidFill>
                <a:prstClr val="black"/>
              </a:solidFill>
            </a:endParaRPr>
          </a:p>
        </p:txBody>
      </p:sp>
      <p:sp>
        <p:nvSpPr>
          <p:cNvPr id="4" name="Rounded Rectangle 3"/>
          <p:cNvSpPr/>
          <p:nvPr/>
        </p:nvSpPr>
        <p:spPr>
          <a:xfrm>
            <a:off x="108857" y="2356944"/>
            <a:ext cx="2786743" cy="160545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Environmental Regulations</a:t>
            </a:r>
          </a:p>
          <a:p>
            <a:pPr marL="117445" indent="-117445">
              <a:buFont typeface="Arial" pitchFamily="34" charset="0"/>
              <a:buChar char="•"/>
              <a:defRPr/>
            </a:pPr>
            <a:r>
              <a:rPr lang="en-US" sz="1200" dirty="0">
                <a:solidFill>
                  <a:prstClr val="black"/>
                </a:solidFill>
              </a:rPr>
              <a:t>Environmental regulations conducive to continued growth in oil &amp; gas production</a:t>
            </a:r>
          </a:p>
          <a:p>
            <a:pPr marL="117445" indent="-117445">
              <a:buFont typeface="Arial" pitchFamily="34" charset="0"/>
              <a:buChar char="•"/>
              <a:defRPr/>
            </a:pPr>
            <a:r>
              <a:rPr lang="en-US" sz="1200" dirty="0">
                <a:solidFill>
                  <a:srgbClr val="0070C0"/>
                </a:solidFill>
              </a:rPr>
              <a:t>[Other environmental regulations are same as in Current Trends]</a:t>
            </a:r>
          </a:p>
          <a:p>
            <a:pPr marL="117445" indent="-117445">
              <a:buFont typeface="Arial" pitchFamily="34" charset="0"/>
              <a:buChar char="•"/>
              <a:defRPr/>
            </a:pPr>
            <a:r>
              <a:rPr lang="en-US" sz="1200" dirty="0">
                <a:solidFill>
                  <a:prstClr val="black"/>
                </a:solidFill>
              </a:rPr>
              <a:t>Other policies are conducive to LNG export</a:t>
            </a:r>
          </a:p>
          <a:p>
            <a:pPr>
              <a:defRPr/>
            </a:pPr>
            <a:endParaRPr lang="en-US" sz="1200" dirty="0">
              <a:solidFill>
                <a:prstClr val="black"/>
              </a:solidFill>
            </a:endParaRPr>
          </a:p>
          <a:p>
            <a:pPr>
              <a:defRPr/>
            </a:pPr>
            <a:endParaRPr lang="en-US" sz="1200" dirty="0">
              <a:solidFill>
                <a:prstClr val="black"/>
              </a:solidFill>
            </a:endParaRPr>
          </a:p>
          <a:p>
            <a:pPr>
              <a:defRPr/>
            </a:pPr>
            <a:endParaRPr lang="en-US" sz="900" dirty="0">
              <a:solidFill>
                <a:prstClr val="black"/>
              </a:solidFill>
            </a:endParaRPr>
          </a:p>
        </p:txBody>
      </p:sp>
      <p:sp>
        <p:nvSpPr>
          <p:cNvPr id="23" name="Rounded Rectangle 22"/>
          <p:cNvSpPr/>
          <p:nvPr/>
        </p:nvSpPr>
        <p:spPr>
          <a:xfrm>
            <a:off x="2986089" y="975492"/>
            <a:ext cx="3178175" cy="276695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Story:</a:t>
            </a:r>
          </a:p>
          <a:p>
            <a:pPr>
              <a:defRPr/>
            </a:pPr>
            <a:r>
              <a:rPr lang="en-US" sz="1400" dirty="0">
                <a:solidFill>
                  <a:prstClr val="black"/>
                </a:solidFill>
              </a:rPr>
              <a:t>Very healthy global economy drives high demand for natural gas.  Oil &amp; gas exploration in Texas remain high.  Abundant natural gas supply spurs large export and industrial growth in Texas.</a:t>
            </a:r>
          </a:p>
        </p:txBody>
      </p:sp>
      <p:sp>
        <p:nvSpPr>
          <p:cNvPr id="25" name="Rounded Rectangle 24"/>
          <p:cNvSpPr/>
          <p:nvPr/>
        </p:nvSpPr>
        <p:spPr>
          <a:xfrm>
            <a:off x="2986089" y="3794892"/>
            <a:ext cx="3178175" cy="2743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Implications for ERCOT:</a:t>
            </a:r>
          </a:p>
          <a:p>
            <a:pPr marL="166649" indent="-166649">
              <a:buFont typeface="Arial" panose="020B0604020202020204" pitchFamily="34" charset="0"/>
              <a:buChar char="•"/>
              <a:defRPr/>
            </a:pPr>
            <a:r>
              <a:rPr lang="en-US" sz="1300" dirty="0">
                <a:solidFill>
                  <a:prstClr val="black"/>
                </a:solidFill>
              </a:rPr>
              <a:t>High electricity load growth on the coast &amp; dry gas basins</a:t>
            </a:r>
          </a:p>
          <a:p>
            <a:pPr marL="166649" indent="-166649">
              <a:buFont typeface="Arial" panose="020B0604020202020204" pitchFamily="34" charset="0"/>
              <a:buChar char="•"/>
              <a:defRPr/>
            </a:pPr>
            <a:r>
              <a:rPr lang="en-US" sz="1300" dirty="0">
                <a:solidFill>
                  <a:prstClr val="black"/>
                </a:solidFill>
              </a:rPr>
              <a:t>Transmission improvements needed to serve new industrial load and oil &amp; gas load</a:t>
            </a:r>
          </a:p>
          <a:p>
            <a:pPr marL="166649" indent="-166649">
              <a:buFont typeface="Arial" panose="020B0604020202020204" pitchFamily="34" charset="0"/>
              <a:buChar char="•"/>
              <a:defRPr/>
            </a:pPr>
            <a:r>
              <a:rPr lang="en-US" sz="1300" dirty="0">
                <a:solidFill>
                  <a:prstClr val="black"/>
                </a:solidFill>
              </a:rPr>
              <a:t>Pressure on resource adequacy </a:t>
            </a:r>
            <a:r>
              <a:rPr lang="en-US" sz="1300" dirty="0">
                <a:solidFill>
                  <a:srgbClr val="0070C0"/>
                </a:solidFill>
              </a:rPr>
              <a:t>[due to uncertainties around how to meet the fast growing electric demand]</a:t>
            </a:r>
          </a:p>
        </p:txBody>
      </p:sp>
      <p:sp>
        <p:nvSpPr>
          <p:cNvPr id="27" name="TextBox 26"/>
          <p:cNvSpPr txBox="1"/>
          <p:nvPr/>
        </p:nvSpPr>
        <p:spPr>
          <a:xfrm>
            <a:off x="108857" y="152401"/>
            <a:ext cx="8917214" cy="442415"/>
          </a:xfrm>
          <a:prstGeom prst="rect">
            <a:avLst/>
          </a:prstGeom>
          <a:noFill/>
          <a:ln>
            <a:solidFill>
              <a:schemeClr val="accent1">
                <a:shade val="50000"/>
              </a:schemeClr>
            </a:solidFill>
          </a:ln>
        </p:spPr>
        <p:txBody>
          <a:bodyPr wrap="square" lIns="57136" tIns="28568" rIns="57136" bIns="28568">
            <a:spAutoFit/>
          </a:bodyPr>
          <a:lstStyle/>
          <a:p>
            <a:pPr>
              <a:defRPr/>
            </a:pPr>
            <a:r>
              <a:rPr lang="en-US" sz="2500" dirty="0">
                <a:solidFill>
                  <a:prstClr val="black"/>
                </a:solidFill>
                <a:latin typeface="Calibri"/>
              </a:rPr>
              <a:t>8. Scenario: High LNG Export</a:t>
            </a:r>
          </a:p>
        </p:txBody>
      </p:sp>
    </p:spTree>
    <p:extLst>
      <p:ext uri="{BB962C8B-B14F-4D97-AF65-F5344CB8AC3E}">
        <p14:creationId xmlns:p14="http://schemas.microsoft.com/office/powerpoint/2010/main" val="33361937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b="0" dirty="0" smtClean="0">
                <a:solidFill>
                  <a:prstClr val="black"/>
                </a:solidFill>
                <a:latin typeface="Calibri"/>
                <a:ea typeface="+mn-ea"/>
                <a:cs typeface="+mn-cs"/>
              </a:rPr>
              <a:t>High LNG Export Highlights</a:t>
            </a:r>
            <a:endParaRPr lang="en-US" sz="2500" b="0" dirty="0">
              <a:solidFill>
                <a:prstClr val="black"/>
              </a:solidFill>
              <a:latin typeface="Calibri"/>
              <a:ea typeface="+mn-ea"/>
              <a:cs typeface="+mn-cs"/>
            </a:endParaRPr>
          </a:p>
        </p:txBody>
      </p:sp>
      <p:sp>
        <p:nvSpPr>
          <p:cNvPr id="3" name="TextBox 2"/>
          <p:cNvSpPr txBox="1"/>
          <p:nvPr/>
        </p:nvSpPr>
        <p:spPr>
          <a:xfrm>
            <a:off x="381000" y="729673"/>
            <a:ext cx="8001000" cy="1431161"/>
          </a:xfrm>
          <a:prstGeom prst="rect">
            <a:avLst/>
          </a:prstGeom>
          <a:noFill/>
        </p:spPr>
        <p:txBody>
          <a:bodyPr wrap="square" rtlCol="0">
            <a:spAutoFit/>
          </a:bodyPr>
          <a:lstStyle/>
          <a:p>
            <a:pPr marL="285750" indent="-285750">
              <a:spcBef>
                <a:spcPts val="1200"/>
              </a:spcBef>
              <a:spcAft>
                <a:spcPts val="600"/>
              </a:spcAft>
              <a:buFont typeface="Arial" panose="020B0604020202020204" pitchFamily="34" charset="0"/>
              <a:buChar char="•"/>
            </a:pPr>
            <a:r>
              <a:rPr lang="en-US" dirty="0" smtClean="0"/>
              <a:t>Load forecast between High Economic Growth and Current Trends scenarios</a:t>
            </a:r>
          </a:p>
          <a:p>
            <a:pPr marL="285750" indent="-285750">
              <a:spcBef>
                <a:spcPts val="1200"/>
              </a:spcBef>
              <a:spcAft>
                <a:spcPts val="600"/>
              </a:spcAft>
              <a:buFont typeface="Arial" panose="020B0604020202020204" pitchFamily="34" charset="0"/>
              <a:buChar char="•"/>
            </a:pPr>
            <a:r>
              <a:rPr lang="en-US" dirty="0" smtClean="0"/>
              <a:t>Added 4.1 </a:t>
            </a:r>
            <a:r>
              <a:rPr lang="en-US" dirty="0" err="1" smtClean="0"/>
              <a:t>bcf</a:t>
            </a:r>
            <a:r>
              <a:rPr lang="en-US" dirty="0" smtClean="0"/>
              <a:t>/d LNG from 2018 and additional 5.7 </a:t>
            </a:r>
            <a:r>
              <a:rPr lang="en-US" dirty="0" err="1" smtClean="0"/>
              <a:t>bcf</a:t>
            </a:r>
            <a:r>
              <a:rPr lang="en-US" dirty="0" smtClean="0"/>
              <a:t>/d from 2019, the total is around 3840 MW flat load</a:t>
            </a:r>
            <a:endParaRPr lang="en-US" dirty="0"/>
          </a:p>
        </p:txBody>
      </p:sp>
    </p:spTree>
    <p:extLst>
      <p:ext uri="{BB962C8B-B14F-4D97-AF65-F5344CB8AC3E}">
        <p14:creationId xmlns:p14="http://schemas.microsoft.com/office/powerpoint/2010/main" val="2553611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990600"/>
            <a:ext cx="6553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14400" y="533400"/>
            <a:ext cx="3736920" cy="369332"/>
          </a:xfrm>
          <a:prstGeom prst="rect">
            <a:avLst/>
          </a:prstGeom>
          <a:noFill/>
        </p:spPr>
        <p:txBody>
          <a:bodyPr wrap="none" rtlCol="0">
            <a:spAutoFit/>
          </a:bodyPr>
          <a:lstStyle/>
          <a:p>
            <a:r>
              <a:rPr lang="en-US" dirty="0" smtClean="0"/>
              <a:t>High LNG Export Scenario Results</a:t>
            </a:r>
            <a:endParaRPr lang="en-US" dirty="0"/>
          </a:p>
        </p:txBody>
      </p:sp>
    </p:spTree>
    <p:extLst>
      <p:ext uri="{BB962C8B-B14F-4D97-AF65-F5344CB8AC3E}">
        <p14:creationId xmlns:p14="http://schemas.microsoft.com/office/powerpoint/2010/main" val="370428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939867"/>
            <a:ext cx="2786743" cy="13716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Economic Conditions</a:t>
            </a:r>
          </a:p>
          <a:p>
            <a:pPr marL="117445" indent="-117445">
              <a:buFont typeface="Arial" pitchFamily="34" charset="0"/>
              <a:buChar char="•"/>
              <a:defRPr/>
            </a:pPr>
            <a:r>
              <a:rPr lang="en-US" sz="1200" dirty="0">
                <a:solidFill>
                  <a:prstClr val="black"/>
                </a:solidFill>
              </a:rPr>
              <a:t>Same as in Current Trends</a:t>
            </a:r>
          </a:p>
          <a:p>
            <a:pPr marL="117445" indent="-117445">
              <a:buFont typeface="Arial" pitchFamily="34" charset="0"/>
              <a:buChar char="•"/>
              <a:defRPr/>
            </a:pPr>
            <a:r>
              <a:rPr lang="en-US" sz="1200" dirty="0">
                <a:solidFill>
                  <a:prstClr val="black"/>
                </a:solidFill>
              </a:rPr>
              <a:t>Companies are more willing to locate in Texas due to perceived highly reliable electricity system</a:t>
            </a:r>
            <a:endParaRPr lang="en-US" dirty="0">
              <a:solidFill>
                <a:prstClr val="black"/>
              </a:solidFill>
            </a:endParaRPr>
          </a:p>
          <a:p>
            <a:pPr marL="117445" indent="-117445">
              <a:buFont typeface="Arial" pitchFamily="34" charset="0"/>
              <a:buChar char="•"/>
              <a:defRPr/>
            </a:pPr>
            <a:endParaRPr lang="en-US" dirty="0">
              <a:solidFill>
                <a:prstClr val="black"/>
              </a:solidFill>
            </a:endParaRPr>
          </a:p>
        </p:txBody>
      </p:sp>
      <p:sp>
        <p:nvSpPr>
          <p:cNvPr id="3" name="Rounded Rectangle 2"/>
          <p:cNvSpPr/>
          <p:nvPr/>
        </p:nvSpPr>
        <p:spPr>
          <a:xfrm>
            <a:off x="6248400" y="5166492"/>
            <a:ext cx="2777671" cy="1371600"/>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Weather / Water</a:t>
            </a:r>
          </a:p>
          <a:p>
            <a:pPr marL="117445" indent="-117445">
              <a:buFont typeface="Arial" pitchFamily="34" charset="0"/>
              <a:buChar char="•"/>
              <a:defRPr/>
            </a:pPr>
            <a:r>
              <a:rPr lang="en-US" sz="1200" dirty="0">
                <a:solidFill>
                  <a:prstClr val="black"/>
                </a:solidFill>
              </a:rPr>
              <a:t>Same as Current Trends</a:t>
            </a:r>
          </a:p>
          <a:p>
            <a:pPr>
              <a:defRPr/>
            </a:pPr>
            <a:endParaRPr lang="en-US" sz="1200" dirty="0">
              <a:solidFill>
                <a:prstClr val="black"/>
              </a:solidFill>
            </a:endParaRPr>
          </a:p>
          <a:p>
            <a:pPr>
              <a:defRPr/>
            </a:pPr>
            <a:endParaRPr lang="en-US" sz="1300" b="1" dirty="0">
              <a:solidFill>
                <a:prstClr val="black"/>
              </a:solidFill>
            </a:endParaRPr>
          </a:p>
        </p:txBody>
      </p:sp>
      <p:sp>
        <p:nvSpPr>
          <p:cNvPr id="5" name="Rounded Rectangle 4"/>
          <p:cNvSpPr/>
          <p:nvPr/>
        </p:nvSpPr>
        <p:spPr>
          <a:xfrm>
            <a:off x="108857" y="5154554"/>
            <a:ext cx="2786744" cy="1371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sz="1300" b="1" dirty="0">
                <a:solidFill>
                  <a:prstClr val="black"/>
                </a:solidFill>
              </a:rPr>
              <a:t>Gas / Oil Prices</a:t>
            </a:r>
          </a:p>
          <a:p>
            <a:pPr marL="117445" indent="-117445">
              <a:buFont typeface="Arial" pitchFamily="34" charset="0"/>
              <a:buChar char="•"/>
              <a:defRPr/>
            </a:pPr>
            <a:r>
              <a:rPr lang="en-US" sz="1200" dirty="0">
                <a:solidFill>
                  <a:prstClr val="black"/>
                </a:solidFill>
              </a:rPr>
              <a:t>Same as Current Trends</a:t>
            </a:r>
          </a:p>
        </p:txBody>
      </p:sp>
      <p:sp>
        <p:nvSpPr>
          <p:cNvPr id="6" name="Rounded Rectangle 5"/>
          <p:cNvSpPr/>
          <p:nvPr/>
        </p:nvSpPr>
        <p:spPr>
          <a:xfrm>
            <a:off x="6248400" y="939867"/>
            <a:ext cx="2777671" cy="1371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Trans Regs</a:t>
            </a:r>
          </a:p>
          <a:p>
            <a:pPr marL="117445" indent="-117445">
              <a:buFont typeface="Arial" pitchFamily="34" charset="0"/>
              <a:buChar char="•"/>
              <a:defRPr/>
            </a:pPr>
            <a:r>
              <a:rPr lang="en-US" sz="1000" dirty="0">
                <a:solidFill>
                  <a:prstClr val="black"/>
                </a:solidFill>
              </a:rPr>
              <a:t>CREZ concept applied to load centers</a:t>
            </a:r>
          </a:p>
          <a:p>
            <a:pPr marL="117445" indent="-117445">
              <a:buFont typeface="Arial" pitchFamily="34" charset="0"/>
              <a:buChar char="•"/>
              <a:defRPr/>
            </a:pPr>
            <a:r>
              <a:rPr lang="en-US" sz="1000" dirty="0">
                <a:solidFill>
                  <a:srgbClr val="0070C0"/>
                </a:solidFill>
              </a:rPr>
              <a:t>[Legislative direction or PUCT mandate to increase system resiliency and flexibility beyond traditional planning criteria]</a:t>
            </a:r>
          </a:p>
          <a:p>
            <a:pPr marL="117445" indent="-117445">
              <a:buFont typeface="Arial" pitchFamily="34" charset="0"/>
              <a:buChar char="•"/>
              <a:defRPr/>
            </a:pPr>
            <a:r>
              <a:rPr lang="en-US" sz="1000" dirty="0">
                <a:solidFill>
                  <a:srgbClr val="0070C0"/>
                </a:solidFill>
              </a:rPr>
              <a:t>[Increased reliability standards applied to transmission planning]</a:t>
            </a:r>
          </a:p>
          <a:p>
            <a:pPr marL="117445" indent="-117445">
              <a:buFont typeface="Arial" pitchFamily="34" charset="0"/>
              <a:buChar char="•"/>
              <a:defRPr/>
            </a:pPr>
            <a:endParaRPr lang="en-US" sz="1200" dirty="0">
              <a:solidFill>
                <a:prstClr val="black"/>
              </a:solidFill>
            </a:endParaRPr>
          </a:p>
        </p:txBody>
      </p:sp>
      <p:sp>
        <p:nvSpPr>
          <p:cNvPr id="7" name="Rounded Rectangle 6"/>
          <p:cNvSpPr/>
          <p:nvPr/>
        </p:nvSpPr>
        <p:spPr>
          <a:xfrm>
            <a:off x="6248400" y="3759267"/>
            <a:ext cx="2777671" cy="1371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End Use</a:t>
            </a:r>
          </a:p>
          <a:p>
            <a:pPr marL="117445" indent="-117445">
              <a:buFont typeface="Arial" pitchFamily="34" charset="0"/>
              <a:buChar char="•"/>
              <a:defRPr/>
            </a:pPr>
            <a:r>
              <a:rPr lang="en-US" sz="1200" dirty="0">
                <a:solidFill>
                  <a:prstClr val="black"/>
                </a:solidFill>
              </a:rPr>
              <a:t>Same as Current Trends</a:t>
            </a:r>
          </a:p>
          <a:p>
            <a:pPr>
              <a:defRPr/>
            </a:pPr>
            <a:endParaRPr lang="en-US" sz="1200" dirty="0">
              <a:solidFill>
                <a:prstClr val="black"/>
              </a:solidFill>
            </a:endParaRPr>
          </a:p>
        </p:txBody>
      </p:sp>
      <p:sp>
        <p:nvSpPr>
          <p:cNvPr id="8" name="Rounded Rectangle 7"/>
          <p:cNvSpPr/>
          <p:nvPr/>
        </p:nvSpPr>
        <p:spPr>
          <a:xfrm>
            <a:off x="108857" y="3747391"/>
            <a:ext cx="2786743" cy="13716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Alt. Gen</a:t>
            </a:r>
          </a:p>
          <a:p>
            <a:pPr marL="117445" indent="-117445">
              <a:buFont typeface="Arial" pitchFamily="34" charset="0"/>
              <a:buChar char="•"/>
              <a:defRPr/>
            </a:pPr>
            <a:r>
              <a:rPr lang="en-US" sz="1200" dirty="0">
                <a:solidFill>
                  <a:prstClr val="black"/>
                </a:solidFill>
              </a:rPr>
              <a:t>Same as in Current Trends</a:t>
            </a:r>
          </a:p>
          <a:p>
            <a:pPr marL="117445" indent="-117445">
              <a:buFont typeface="Arial" pitchFamily="34" charset="0"/>
              <a:buChar char="•"/>
              <a:defRPr/>
            </a:pPr>
            <a:r>
              <a:rPr lang="en-US" sz="1200" dirty="0">
                <a:solidFill>
                  <a:srgbClr val="0070C0"/>
                </a:solidFill>
              </a:rPr>
              <a:t>[Perceived reliability issues could result in increased distributed generation and higher backup gen / </a:t>
            </a:r>
            <a:r>
              <a:rPr lang="en-US" sz="1200" dirty="0" err="1">
                <a:solidFill>
                  <a:srgbClr val="0070C0"/>
                </a:solidFill>
              </a:rPr>
              <a:t>cogen</a:t>
            </a:r>
            <a:r>
              <a:rPr lang="en-US" sz="1200" dirty="0">
                <a:solidFill>
                  <a:srgbClr val="0070C0"/>
                </a:solidFill>
              </a:rPr>
              <a:t> at the customers]</a:t>
            </a:r>
          </a:p>
        </p:txBody>
      </p:sp>
      <p:sp>
        <p:nvSpPr>
          <p:cNvPr id="9" name="Rounded Rectangle 8"/>
          <p:cNvSpPr/>
          <p:nvPr/>
        </p:nvSpPr>
        <p:spPr>
          <a:xfrm>
            <a:off x="6248400" y="2347092"/>
            <a:ext cx="2777671" cy="1371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Res Adequacy</a:t>
            </a:r>
          </a:p>
          <a:p>
            <a:pPr marL="117445" indent="-117445">
              <a:buFont typeface="Arial" pitchFamily="34" charset="0"/>
              <a:buChar char="•"/>
              <a:defRPr/>
            </a:pPr>
            <a:r>
              <a:rPr lang="en-US" sz="1200" dirty="0">
                <a:solidFill>
                  <a:prstClr val="black"/>
                </a:solidFill>
              </a:rPr>
              <a:t>Regulators’ desire for a more robust fleet leads to required reserve margin and/or centralized capacity market</a:t>
            </a:r>
          </a:p>
          <a:p>
            <a:pPr>
              <a:defRPr/>
            </a:pPr>
            <a:r>
              <a:rPr lang="en-US" sz="1200" dirty="0">
                <a:solidFill>
                  <a:prstClr val="black"/>
                </a:solidFill>
              </a:rPr>
              <a:t> </a:t>
            </a:r>
          </a:p>
          <a:p>
            <a:pPr marL="117445" indent="-117445">
              <a:buFont typeface="Arial" pitchFamily="34" charset="0"/>
              <a:buChar char="•"/>
              <a:defRPr/>
            </a:pPr>
            <a:endParaRPr lang="en-US" sz="1200" dirty="0">
              <a:solidFill>
                <a:prstClr val="black"/>
              </a:solidFill>
            </a:endParaRPr>
          </a:p>
          <a:p>
            <a:pPr marL="117445" indent="-117445">
              <a:buFont typeface="Arial" pitchFamily="34" charset="0"/>
              <a:buChar char="•"/>
              <a:defRPr/>
            </a:pPr>
            <a:endParaRPr lang="en-US" sz="1200" dirty="0">
              <a:solidFill>
                <a:prstClr val="black"/>
              </a:solidFill>
            </a:endParaRPr>
          </a:p>
        </p:txBody>
      </p:sp>
      <p:sp>
        <p:nvSpPr>
          <p:cNvPr id="4" name="Rounded Rectangle 3"/>
          <p:cNvSpPr/>
          <p:nvPr/>
        </p:nvSpPr>
        <p:spPr>
          <a:xfrm>
            <a:off x="108857" y="2347092"/>
            <a:ext cx="2786743" cy="13716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Environmental Regs / Energy Policy</a:t>
            </a:r>
          </a:p>
          <a:p>
            <a:pPr marL="117445" indent="-117445">
              <a:buFont typeface="Arial" pitchFamily="34" charset="0"/>
              <a:buChar char="•"/>
              <a:defRPr/>
            </a:pPr>
            <a:r>
              <a:rPr lang="en-US" sz="1100" dirty="0">
                <a:solidFill>
                  <a:srgbClr val="0070C0"/>
                </a:solidFill>
              </a:rPr>
              <a:t>[Environmental </a:t>
            </a:r>
            <a:r>
              <a:rPr lang="en-US" sz="1100" dirty="0" err="1">
                <a:solidFill>
                  <a:srgbClr val="0070C0"/>
                </a:solidFill>
              </a:rPr>
              <a:t>regs</a:t>
            </a:r>
            <a:r>
              <a:rPr lang="en-US" sz="1100" dirty="0">
                <a:solidFill>
                  <a:srgbClr val="0070C0"/>
                </a:solidFill>
              </a:rPr>
              <a:t> and renewables] are the </a:t>
            </a:r>
            <a:r>
              <a:rPr lang="en-US" sz="1100" dirty="0">
                <a:solidFill>
                  <a:prstClr val="black"/>
                </a:solidFill>
              </a:rPr>
              <a:t>same as in Current Trends </a:t>
            </a:r>
          </a:p>
          <a:p>
            <a:pPr marL="117445" indent="-117445">
              <a:buFont typeface="Arial" pitchFamily="34" charset="0"/>
              <a:buChar char="•"/>
              <a:defRPr/>
            </a:pPr>
            <a:r>
              <a:rPr lang="en-US" sz="1100" dirty="0">
                <a:solidFill>
                  <a:srgbClr val="0070C0"/>
                </a:solidFill>
              </a:rPr>
              <a:t>[Limitations on] </a:t>
            </a:r>
            <a:r>
              <a:rPr lang="en-US" sz="1100" dirty="0">
                <a:solidFill>
                  <a:prstClr val="black"/>
                </a:solidFill>
              </a:rPr>
              <a:t>generation development near load centers</a:t>
            </a:r>
            <a:endParaRPr lang="en-US" sz="1100" dirty="0">
              <a:solidFill>
                <a:srgbClr val="0070C0"/>
              </a:solidFill>
            </a:endParaRPr>
          </a:p>
        </p:txBody>
      </p:sp>
      <p:sp>
        <p:nvSpPr>
          <p:cNvPr id="23" name="Rounded Rectangle 22"/>
          <p:cNvSpPr/>
          <p:nvPr/>
        </p:nvSpPr>
        <p:spPr>
          <a:xfrm>
            <a:off x="2986089" y="975492"/>
            <a:ext cx="3178175" cy="276695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Story:</a:t>
            </a:r>
          </a:p>
          <a:p>
            <a:pPr algn="ctr">
              <a:defRPr/>
            </a:pPr>
            <a:endParaRPr lang="en-US" sz="1400" b="1" dirty="0">
              <a:solidFill>
                <a:srgbClr val="0070C0"/>
              </a:solidFill>
            </a:endParaRPr>
          </a:p>
          <a:p>
            <a:pPr marL="199979" indent="-199979">
              <a:buFont typeface="Arial" panose="020B0604020202020204" pitchFamily="34" charset="0"/>
              <a:buChar char="•"/>
              <a:defRPr/>
            </a:pPr>
            <a:r>
              <a:rPr lang="en-US" sz="1000" dirty="0">
                <a:solidFill>
                  <a:srgbClr val="0070C0"/>
                </a:solidFill>
              </a:rPr>
              <a:t>[“Black swan” events on the grid occur more regularly across the US, impacting system reliability]</a:t>
            </a:r>
          </a:p>
          <a:p>
            <a:pPr marL="199979" indent="-199979">
              <a:buFont typeface="Arial" panose="020B0604020202020204" pitchFamily="34" charset="0"/>
              <a:buChar char="•"/>
              <a:defRPr/>
            </a:pPr>
            <a:r>
              <a:rPr lang="en-US" sz="1000" dirty="0">
                <a:solidFill>
                  <a:prstClr val="black"/>
                </a:solidFill>
              </a:rPr>
              <a:t>Northeast-type events (e.g. blackouts, storms) occur in ERCOT, Rio Grande Valley blackout, </a:t>
            </a:r>
          </a:p>
          <a:p>
            <a:pPr marL="199979" indent="-199979">
              <a:buFont typeface="Arial" panose="020B0604020202020204" pitchFamily="34" charset="0"/>
              <a:buChar char="•"/>
              <a:defRPr/>
            </a:pPr>
            <a:r>
              <a:rPr lang="en-US" sz="1000" dirty="0">
                <a:solidFill>
                  <a:prstClr val="black"/>
                </a:solidFill>
              </a:rPr>
              <a:t>West Texas load growth continues</a:t>
            </a:r>
          </a:p>
          <a:p>
            <a:pPr marL="199979" indent="-199979">
              <a:buFont typeface="Arial" panose="020B0604020202020204" pitchFamily="34" charset="0"/>
              <a:buChar char="•"/>
              <a:defRPr/>
            </a:pPr>
            <a:r>
              <a:rPr lang="en-US" sz="1000" dirty="0">
                <a:solidFill>
                  <a:prstClr val="black"/>
                </a:solidFill>
              </a:rPr>
              <a:t>Houston import constraints + challenging reliability events occur </a:t>
            </a:r>
          </a:p>
          <a:p>
            <a:pPr marL="199979" indent="-199979">
              <a:buFont typeface="Arial" panose="020B0604020202020204" pitchFamily="34" charset="0"/>
              <a:buChar char="•"/>
              <a:defRPr/>
            </a:pPr>
            <a:r>
              <a:rPr lang="en-US" sz="1000" dirty="0">
                <a:solidFill>
                  <a:prstClr val="black"/>
                </a:solidFill>
              </a:rPr>
              <a:t>Regulators have major concerns, generation and load see high risk </a:t>
            </a:r>
          </a:p>
          <a:p>
            <a:pPr marL="199979" indent="-199979">
              <a:buFont typeface="Arial" panose="020B0604020202020204" pitchFamily="34" charset="0"/>
              <a:buChar char="•"/>
              <a:defRPr/>
            </a:pPr>
            <a:r>
              <a:rPr lang="en-US" sz="1000" dirty="0">
                <a:solidFill>
                  <a:srgbClr val="0070C0"/>
                </a:solidFill>
              </a:rPr>
              <a:t>[Value of resilience and system flexibility is broadly recognized and stakeholders are more willing to invest in infrastructure to ensure greater resiliency]</a:t>
            </a:r>
          </a:p>
        </p:txBody>
      </p:sp>
      <p:sp>
        <p:nvSpPr>
          <p:cNvPr id="25" name="Rounded Rectangle 24"/>
          <p:cNvSpPr/>
          <p:nvPr/>
        </p:nvSpPr>
        <p:spPr>
          <a:xfrm>
            <a:off x="2986089" y="3794892"/>
            <a:ext cx="3178175" cy="2743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Implications for ERCOT:</a:t>
            </a:r>
          </a:p>
          <a:p>
            <a:pPr marL="166649" indent="-166649">
              <a:buFont typeface="Arial" panose="020B0604020202020204" pitchFamily="34" charset="0"/>
              <a:buChar char="•"/>
              <a:defRPr/>
            </a:pPr>
            <a:r>
              <a:rPr lang="en-US" sz="1200" dirty="0">
                <a:solidFill>
                  <a:prstClr val="black"/>
                </a:solidFill>
              </a:rPr>
              <a:t>Highly reliable system would drive more load growth</a:t>
            </a:r>
          </a:p>
          <a:p>
            <a:pPr marL="166649" indent="-166649">
              <a:buFont typeface="Arial" panose="020B0604020202020204" pitchFamily="34" charset="0"/>
              <a:buChar char="•"/>
              <a:defRPr/>
            </a:pPr>
            <a:r>
              <a:rPr lang="en-US" sz="1200" dirty="0">
                <a:solidFill>
                  <a:prstClr val="black"/>
                </a:solidFill>
              </a:rPr>
              <a:t>Reduced congestion risk would lead to greater generation </a:t>
            </a:r>
            <a:r>
              <a:rPr lang="en-US" sz="1200" dirty="0" err="1">
                <a:solidFill>
                  <a:prstClr val="black"/>
                </a:solidFill>
              </a:rPr>
              <a:t>buildout</a:t>
            </a:r>
            <a:endParaRPr lang="en-US" sz="1200" dirty="0">
              <a:solidFill>
                <a:prstClr val="black"/>
              </a:solidFill>
            </a:endParaRPr>
          </a:p>
          <a:p>
            <a:pPr marL="166649" indent="-166649">
              <a:buFont typeface="Arial" panose="020B0604020202020204" pitchFamily="34" charset="0"/>
              <a:buChar char="•"/>
              <a:defRPr/>
            </a:pPr>
            <a:r>
              <a:rPr lang="en-US" sz="1200" dirty="0">
                <a:solidFill>
                  <a:prstClr val="black"/>
                </a:solidFill>
              </a:rPr>
              <a:t>System will be able to support </a:t>
            </a:r>
            <a:r>
              <a:rPr lang="en-US" sz="1200" u="sng" dirty="0">
                <a:solidFill>
                  <a:prstClr val="black"/>
                </a:solidFill>
              </a:rPr>
              <a:t>major power transfers </a:t>
            </a:r>
            <a:r>
              <a:rPr lang="en-US" sz="1200" dirty="0">
                <a:solidFill>
                  <a:prstClr val="black"/>
                </a:solidFill>
              </a:rPr>
              <a:t>within ERCOT during highly variable conditions (weather, wind, growth…)</a:t>
            </a:r>
          </a:p>
          <a:p>
            <a:pPr marL="166649" indent="-166649">
              <a:buFont typeface="Arial" panose="020B0604020202020204" pitchFamily="34" charset="0"/>
              <a:buChar char="•"/>
              <a:defRPr/>
            </a:pPr>
            <a:r>
              <a:rPr lang="en-US" sz="1200" dirty="0">
                <a:solidFill>
                  <a:prstClr val="black"/>
                </a:solidFill>
              </a:rPr>
              <a:t>Highly reliable &amp; flexible system as a result</a:t>
            </a:r>
          </a:p>
          <a:p>
            <a:pPr marL="166649" indent="-166649">
              <a:buFont typeface="Arial" panose="020B0604020202020204" pitchFamily="34" charset="0"/>
              <a:buChar char="•"/>
              <a:defRPr/>
            </a:pPr>
            <a:r>
              <a:rPr lang="en-US" sz="1200" dirty="0">
                <a:solidFill>
                  <a:srgbClr val="0070C0"/>
                </a:solidFill>
              </a:rPr>
              <a:t>[Be able to serve spikes in load growth]</a:t>
            </a:r>
          </a:p>
        </p:txBody>
      </p:sp>
      <p:sp>
        <p:nvSpPr>
          <p:cNvPr id="27" name="TextBox 26"/>
          <p:cNvSpPr txBox="1"/>
          <p:nvPr/>
        </p:nvSpPr>
        <p:spPr>
          <a:xfrm>
            <a:off x="108857" y="152401"/>
            <a:ext cx="8917214" cy="442415"/>
          </a:xfrm>
          <a:prstGeom prst="rect">
            <a:avLst/>
          </a:prstGeom>
          <a:noFill/>
          <a:ln>
            <a:solidFill>
              <a:schemeClr val="accent1">
                <a:shade val="50000"/>
              </a:schemeClr>
            </a:solidFill>
          </a:ln>
        </p:spPr>
        <p:txBody>
          <a:bodyPr wrap="square" lIns="57136" tIns="28568" rIns="57136" bIns="28568">
            <a:spAutoFit/>
          </a:bodyPr>
          <a:lstStyle/>
          <a:p>
            <a:pPr>
              <a:defRPr/>
            </a:pPr>
            <a:r>
              <a:rPr lang="en-US" sz="2500" dirty="0">
                <a:solidFill>
                  <a:prstClr val="black"/>
                </a:solidFill>
                <a:latin typeface="Calibri"/>
              </a:rPr>
              <a:t>9. Scenario: High System Resiliency</a:t>
            </a:r>
          </a:p>
        </p:txBody>
      </p:sp>
    </p:spTree>
    <p:extLst>
      <p:ext uri="{BB962C8B-B14F-4D97-AF65-F5344CB8AC3E}">
        <p14:creationId xmlns:p14="http://schemas.microsoft.com/office/powerpoint/2010/main" val="23867606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b="0" dirty="0" smtClean="0">
                <a:solidFill>
                  <a:prstClr val="black"/>
                </a:solidFill>
                <a:latin typeface="Calibri"/>
                <a:ea typeface="+mn-ea"/>
                <a:cs typeface="+mn-cs"/>
              </a:rPr>
              <a:t>High System Resiliency Highlights</a:t>
            </a:r>
            <a:endParaRPr lang="en-US" sz="2500" b="0" dirty="0">
              <a:solidFill>
                <a:prstClr val="black"/>
              </a:solidFill>
              <a:latin typeface="Calibri"/>
              <a:ea typeface="+mn-ea"/>
              <a:cs typeface="+mn-cs"/>
            </a:endParaRPr>
          </a:p>
        </p:txBody>
      </p:sp>
      <p:sp>
        <p:nvSpPr>
          <p:cNvPr id="3" name="TextBox 2"/>
          <p:cNvSpPr txBox="1"/>
          <p:nvPr/>
        </p:nvSpPr>
        <p:spPr>
          <a:xfrm>
            <a:off x="381000" y="729673"/>
            <a:ext cx="8001000" cy="1661993"/>
          </a:xfrm>
          <a:prstGeom prst="rect">
            <a:avLst/>
          </a:prstGeom>
          <a:noFill/>
        </p:spPr>
        <p:txBody>
          <a:bodyPr wrap="square" rtlCol="0">
            <a:spAutoFit/>
          </a:bodyPr>
          <a:lstStyle/>
          <a:p>
            <a:pPr marL="285750" indent="-285750">
              <a:spcBef>
                <a:spcPts val="1200"/>
              </a:spcBef>
              <a:spcAft>
                <a:spcPts val="600"/>
              </a:spcAft>
              <a:buFont typeface="Arial" panose="020B0604020202020204" pitchFamily="34" charset="0"/>
              <a:buChar char="•"/>
            </a:pPr>
            <a:r>
              <a:rPr lang="en-US" dirty="0" smtClean="0"/>
              <a:t>DC Ties were increased by 3,000 MW to represent new connections to external ERCOT markets as under Stringent Environmental Scenario</a:t>
            </a:r>
          </a:p>
          <a:p>
            <a:pPr marL="285750" indent="-285750">
              <a:spcBef>
                <a:spcPts val="1200"/>
              </a:spcBef>
              <a:spcAft>
                <a:spcPts val="600"/>
              </a:spcAft>
              <a:buFont typeface="Arial" panose="020B0604020202020204" pitchFamily="34" charset="0"/>
              <a:buChar char="•"/>
            </a:pPr>
            <a:r>
              <a:rPr lang="en-US" dirty="0" smtClean="0"/>
              <a:t>Included a 13.75% reserve margin target</a:t>
            </a:r>
          </a:p>
          <a:p>
            <a:pPr marL="285750" indent="-285750">
              <a:spcBef>
                <a:spcPts val="1200"/>
              </a:spcBef>
              <a:spcAft>
                <a:spcPts val="600"/>
              </a:spcAft>
              <a:buFont typeface="Arial" panose="020B0604020202020204" pitchFamily="34" charset="0"/>
              <a:buChar char="•"/>
            </a:pPr>
            <a:r>
              <a:rPr lang="en-US" dirty="0" smtClean="0"/>
              <a:t>DR growth is 5% every year as under String Environmental Scenario</a:t>
            </a:r>
            <a:endParaRPr lang="en-US" dirty="0"/>
          </a:p>
        </p:txBody>
      </p:sp>
    </p:spTree>
    <p:extLst>
      <p:ext uri="{BB962C8B-B14F-4D97-AF65-F5344CB8AC3E}">
        <p14:creationId xmlns:p14="http://schemas.microsoft.com/office/powerpoint/2010/main" val="6632709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990600"/>
            <a:ext cx="6553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90600" y="533400"/>
            <a:ext cx="4429418" cy="369332"/>
          </a:xfrm>
          <a:prstGeom prst="rect">
            <a:avLst/>
          </a:prstGeom>
          <a:noFill/>
        </p:spPr>
        <p:txBody>
          <a:bodyPr wrap="none" rtlCol="0">
            <a:spAutoFit/>
          </a:bodyPr>
          <a:lstStyle/>
          <a:p>
            <a:r>
              <a:rPr lang="en-US" dirty="0" smtClean="0"/>
              <a:t>High System Resilience Scenario Results</a:t>
            </a:r>
            <a:endParaRPr lang="en-US" dirty="0"/>
          </a:p>
        </p:txBody>
      </p:sp>
    </p:spTree>
    <p:extLst>
      <p:ext uri="{BB962C8B-B14F-4D97-AF65-F5344CB8AC3E}">
        <p14:creationId xmlns:p14="http://schemas.microsoft.com/office/powerpoint/2010/main" val="2501715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Drivers used in 2014 LTSA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68802882"/>
              </p:ext>
            </p:extLst>
          </p:nvPr>
        </p:nvGraphicFramePr>
        <p:xfrm>
          <a:off x="304800" y="704704"/>
          <a:ext cx="8458200" cy="5430266"/>
        </p:xfrm>
        <a:graphic>
          <a:graphicData uri="http://schemas.openxmlformats.org/drawingml/2006/table">
            <a:tbl>
              <a:tblPr firstRow="1" bandRow="1">
                <a:tableStyleId>{5C22544A-7EE6-4342-B048-85BDC9FD1C3A}</a:tableStyleId>
              </a:tblPr>
              <a:tblGrid>
                <a:gridCol w="2059388"/>
                <a:gridCol w="6398812"/>
              </a:tblGrid>
              <a:tr h="538850">
                <a:tc>
                  <a:txBody>
                    <a:bodyPr/>
                    <a:lstStyle/>
                    <a:p>
                      <a:r>
                        <a:rPr lang="en-US" sz="1400" dirty="0" smtClean="0"/>
                        <a:t>Drivers</a:t>
                      </a:r>
                      <a:endParaRPr lang="en-US" sz="1400" dirty="0"/>
                    </a:p>
                  </a:txBody>
                  <a:tcPr marL="329181" marR="329181" marT="146301" marB="146301"/>
                </a:tc>
                <a:tc>
                  <a:txBody>
                    <a:bodyPr/>
                    <a:lstStyle/>
                    <a:p>
                      <a:r>
                        <a:rPr lang="en-US" sz="1400" dirty="0" smtClean="0"/>
                        <a:t>Brief Description</a:t>
                      </a:r>
                      <a:endParaRPr lang="en-US" sz="1400" dirty="0"/>
                    </a:p>
                  </a:txBody>
                  <a:tcPr marL="329181" marR="329181" marT="146301" marB="146301"/>
                </a:tc>
              </a:tr>
              <a:tr h="1043549">
                <a:tc>
                  <a:txBody>
                    <a:bodyPr/>
                    <a:lstStyle/>
                    <a:p>
                      <a:r>
                        <a:rPr lang="en-US" sz="1400" b="1" dirty="0" smtClean="0"/>
                        <a:t>Economic Conditions</a:t>
                      </a:r>
                      <a:endParaRPr lang="en-US" sz="1400" b="1" dirty="0"/>
                    </a:p>
                  </a:txBody>
                  <a:tcPr marL="329181" marR="329181" marT="146301" marB="146301"/>
                </a:tc>
                <a:tc>
                  <a:txBody>
                    <a:bodyPr/>
                    <a:lstStyle/>
                    <a:p>
                      <a:r>
                        <a:rPr lang="en-US" sz="1400" dirty="0" smtClean="0"/>
                        <a:t>US</a:t>
                      </a:r>
                      <a:r>
                        <a:rPr lang="en-US" sz="1400" baseline="0" dirty="0" smtClean="0"/>
                        <a:t> and Texas economy, regional and state-wide population, oil &amp; gas, and industrial growth, LNG export terminals, urban/suburban shifts, financial market conditions and business environment</a:t>
                      </a:r>
                      <a:endParaRPr lang="en-US" sz="1400" dirty="0"/>
                    </a:p>
                  </a:txBody>
                  <a:tcPr marL="329181" marR="329181" marT="146301" marB="146301"/>
                </a:tc>
              </a:tr>
              <a:tr h="1444916">
                <a:tc>
                  <a:txBody>
                    <a:bodyPr/>
                    <a:lstStyle/>
                    <a:p>
                      <a:r>
                        <a:rPr lang="en-US" sz="1400" b="1" dirty="0" smtClean="0"/>
                        <a:t>Environmental</a:t>
                      </a:r>
                      <a:r>
                        <a:rPr lang="en-US" sz="1400" b="1" baseline="0" dirty="0" smtClean="0"/>
                        <a:t> Regulations and Energy Policies</a:t>
                      </a:r>
                      <a:endParaRPr lang="en-US" sz="1400" b="1" dirty="0"/>
                    </a:p>
                  </a:txBody>
                  <a:tcPr marL="329181" marR="329181" marT="146301" marB="146301"/>
                </a:tc>
                <a:tc>
                  <a:txBody>
                    <a:bodyPr/>
                    <a:lstStyle/>
                    <a:p>
                      <a:r>
                        <a:rPr lang="en-US" sz="1400" dirty="0" smtClean="0"/>
                        <a:t>Environmental regulations including air emissions standards (e.g., ozone, MATS, CSAPR), GHG</a:t>
                      </a:r>
                      <a:r>
                        <a:rPr lang="en-US" sz="1400" baseline="0" dirty="0" smtClean="0"/>
                        <a:t> regulations, water regulations (e.g., 316b), and nuclear safety standards; energy policies include renewable standards and incentives (incl. taxes/financing), mandated fuel mix, solar mandate, and nuclear re-licensing.</a:t>
                      </a:r>
                      <a:endParaRPr lang="en-US" sz="1400" dirty="0"/>
                    </a:p>
                  </a:txBody>
                  <a:tcPr marL="329181" marR="329181" marT="146301" marB="146301"/>
                </a:tc>
              </a:tr>
              <a:tr h="1043549">
                <a:tc>
                  <a:txBody>
                    <a:bodyPr/>
                    <a:lstStyle/>
                    <a:p>
                      <a:r>
                        <a:rPr lang="en-US" sz="1400" b="1" dirty="0" smtClean="0"/>
                        <a:t>Alternative Generation Resource</a:t>
                      </a:r>
                      <a:r>
                        <a:rPr lang="en-US" sz="1400" b="1" baseline="0" dirty="0" smtClean="0"/>
                        <a:t>s</a:t>
                      </a:r>
                      <a:endParaRPr lang="en-US" sz="1400" b="1" dirty="0"/>
                    </a:p>
                  </a:txBody>
                  <a:tcPr marL="329181" marR="329181" marT="146301" marB="146301"/>
                </a:tc>
                <a:tc>
                  <a:txBody>
                    <a:bodyPr/>
                    <a:lstStyle/>
                    <a:p>
                      <a:r>
                        <a:rPr lang="en-US" sz="1400" dirty="0" smtClean="0"/>
                        <a:t>Capital cost trends for renewables (solar and wind),</a:t>
                      </a:r>
                      <a:r>
                        <a:rPr lang="en-US" sz="1400" baseline="0" dirty="0" smtClean="0"/>
                        <a:t> technological improvements affecting wind capacity factors, caps on annual capacity additions, storage costs, other DG costs, and financing methods.</a:t>
                      </a:r>
                      <a:endParaRPr lang="en-US" sz="1400" dirty="0"/>
                    </a:p>
                  </a:txBody>
                  <a:tcPr marL="329181" marR="329181" marT="146301" marB="146301"/>
                </a:tc>
              </a:tr>
              <a:tr h="1244232">
                <a:tc>
                  <a:txBody>
                    <a:bodyPr/>
                    <a:lstStyle/>
                    <a:p>
                      <a:r>
                        <a:rPr lang="en-US" sz="1400" b="1" dirty="0" smtClean="0"/>
                        <a:t>Natural Gas and Oil Prices</a:t>
                      </a:r>
                      <a:endParaRPr lang="en-US" sz="1400" b="1" dirty="0"/>
                    </a:p>
                  </a:txBody>
                  <a:tcPr marL="329181" marR="329181" marT="146301" marB="14630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Gas prices are a function of total gas</a:t>
                      </a:r>
                      <a:r>
                        <a:rPr lang="en-US" sz="1400" baseline="0" dirty="0" smtClean="0"/>
                        <a:t> production, well productivity, LNG exports, industrial gas demand growth, and oil prices. Oil prices are dependent on </a:t>
                      </a:r>
                      <a:r>
                        <a:rPr lang="en-US" sz="1400" dirty="0" smtClean="0"/>
                        <a:t>global supply and demand balance,</a:t>
                      </a:r>
                      <a:r>
                        <a:rPr lang="en-US" sz="1400" baseline="0" dirty="0" smtClean="0"/>
                        <a:t> s</a:t>
                      </a:r>
                      <a:r>
                        <a:rPr lang="en-US" sz="1400" dirty="0" smtClean="0"/>
                        <a:t>pread</a:t>
                      </a:r>
                      <a:r>
                        <a:rPr lang="en-US" sz="1400" baseline="0" dirty="0" smtClean="0"/>
                        <a:t> of horizontal drilling technologies. Oil and gas prices will affect drilling locations within Texas.</a:t>
                      </a:r>
                      <a:endParaRPr lang="en-US" sz="1400" dirty="0" smtClean="0"/>
                    </a:p>
                  </a:txBody>
                  <a:tcPr marL="329181" marR="329181" marT="146301" marB="146301"/>
                </a:tc>
              </a:tr>
            </a:tbl>
          </a:graphicData>
        </a:graphic>
      </p:graphicFrame>
    </p:spTree>
    <p:extLst>
      <p:ext uri="{BB962C8B-B14F-4D97-AF65-F5344CB8AC3E}">
        <p14:creationId xmlns:p14="http://schemas.microsoft.com/office/powerpoint/2010/main" val="21025497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838200"/>
            <a:ext cx="2786743" cy="144024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Economic Conditions</a:t>
            </a:r>
          </a:p>
          <a:p>
            <a:pPr marL="117445" indent="-117445">
              <a:buFont typeface="Arial" pitchFamily="34" charset="0"/>
              <a:buChar char="•"/>
              <a:defRPr/>
            </a:pPr>
            <a:r>
              <a:rPr lang="en-US" sz="900" dirty="0">
                <a:solidFill>
                  <a:srgbClr val="0070C0"/>
                </a:solidFill>
              </a:rPr>
              <a:t>[Moderate decline in population and economic growth with higher impacts on localities with water intensive industry]</a:t>
            </a:r>
            <a:endParaRPr lang="en-US" sz="900" dirty="0">
              <a:solidFill>
                <a:prstClr val="black"/>
              </a:solidFill>
            </a:endParaRPr>
          </a:p>
          <a:p>
            <a:pPr marL="117445" indent="-117445">
              <a:buFont typeface="Arial" pitchFamily="34" charset="0"/>
              <a:buChar char="•"/>
              <a:defRPr/>
            </a:pPr>
            <a:r>
              <a:rPr lang="en-US" sz="900" dirty="0">
                <a:solidFill>
                  <a:prstClr val="black"/>
                </a:solidFill>
              </a:rPr>
              <a:t>Increased water and electricity prices</a:t>
            </a:r>
          </a:p>
          <a:p>
            <a:pPr marL="117445" indent="-117445">
              <a:buFont typeface="Arial" pitchFamily="34" charset="0"/>
              <a:buChar char="•"/>
              <a:defRPr/>
            </a:pPr>
            <a:r>
              <a:rPr lang="en-US" sz="900" dirty="0">
                <a:solidFill>
                  <a:prstClr val="black"/>
                </a:solidFill>
              </a:rPr>
              <a:t>Productivity and job losses in agriculture</a:t>
            </a:r>
          </a:p>
          <a:p>
            <a:pPr marL="117445" indent="-117445">
              <a:buFont typeface="Arial" pitchFamily="34" charset="0"/>
              <a:buChar char="•"/>
              <a:defRPr/>
            </a:pPr>
            <a:r>
              <a:rPr lang="en-US" sz="900" dirty="0">
                <a:solidFill>
                  <a:prstClr val="black"/>
                </a:solidFill>
              </a:rPr>
              <a:t>Potential negative impact on oil &amp; gas extraction</a:t>
            </a:r>
          </a:p>
          <a:p>
            <a:pPr marL="117445" indent="-117445">
              <a:buFont typeface="Arial" pitchFamily="34" charset="0"/>
              <a:buChar char="•"/>
              <a:defRPr/>
            </a:pPr>
            <a:r>
              <a:rPr lang="en-US" sz="900" dirty="0">
                <a:solidFill>
                  <a:prstClr val="black"/>
                </a:solidFill>
              </a:rPr>
              <a:t>Impact on local economy </a:t>
            </a:r>
          </a:p>
          <a:p>
            <a:pPr lvl="1">
              <a:defRPr/>
            </a:pPr>
            <a:endParaRPr lang="en-US" sz="300" dirty="0">
              <a:solidFill>
                <a:prstClr val="black"/>
              </a:solidFill>
            </a:endParaRPr>
          </a:p>
          <a:p>
            <a:pPr marL="117445" indent="-117445">
              <a:buFont typeface="Arial" pitchFamily="34" charset="0"/>
              <a:buChar char="•"/>
              <a:defRPr/>
            </a:pPr>
            <a:endParaRPr lang="en-US" sz="300" dirty="0">
              <a:solidFill>
                <a:prstClr val="black"/>
              </a:solidFill>
            </a:endParaRPr>
          </a:p>
        </p:txBody>
      </p:sp>
      <p:sp>
        <p:nvSpPr>
          <p:cNvPr id="3" name="Rounded Rectangle 2"/>
          <p:cNvSpPr/>
          <p:nvPr/>
        </p:nvSpPr>
        <p:spPr>
          <a:xfrm>
            <a:off x="6248400" y="5383267"/>
            <a:ext cx="2777671" cy="1090448"/>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Weather &amp; Water</a:t>
            </a:r>
          </a:p>
          <a:p>
            <a:pPr marL="117445" indent="-117445">
              <a:buFont typeface="Arial" pitchFamily="34" charset="0"/>
              <a:buChar char="•"/>
              <a:defRPr/>
            </a:pPr>
            <a:r>
              <a:rPr lang="en-US" sz="1200" dirty="0">
                <a:solidFill>
                  <a:prstClr val="black"/>
                </a:solidFill>
              </a:rPr>
              <a:t>More drought than in the Current Trends</a:t>
            </a:r>
          </a:p>
          <a:p>
            <a:pPr marL="117445" indent="-117445">
              <a:buFont typeface="Arial" pitchFamily="34" charset="0"/>
              <a:buChar char="•"/>
              <a:defRPr/>
            </a:pPr>
            <a:r>
              <a:rPr lang="en-US" sz="1200" dirty="0">
                <a:solidFill>
                  <a:prstClr val="black"/>
                </a:solidFill>
              </a:rPr>
              <a:t>Hot summers</a:t>
            </a:r>
          </a:p>
          <a:p>
            <a:pPr marL="117445" indent="-117445">
              <a:buFont typeface="Arial" pitchFamily="34" charset="0"/>
              <a:buChar char="•"/>
              <a:defRPr/>
            </a:pPr>
            <a:r>
              <a:rPr lang="en-US" sz="1200" dirty="0">
                <a:solidFill>
                  <a:prstClr val="black"/>
                </a:solidFill>
              </a:rPr>
              <a:t>Limited water supply</a:t>
            </a:r>
          </a:p>
          <a:p>
            <a:pPr>
              <a:defRPr/>
            </a:pPr>
            <a:endParaRPr lang="en-US" sz="1300" b="1" dirty="0">
              <a:solidFill>
                <a:prstClr val="black"/>
              </a:solidFill>
            </a:endParaRPr>
          </a:p>
        </p:txBody>
      </p:sp>
      <p:sp>
        <p:nvSpPr>
          <p:cNvPr id="5" name="Rounded Rectangle 4"/>
          <p:cNvSpPr/>
          <p:nvPr/>
        </p:nvSpPr>
        <p:spPr>
          <a:xfrm>
            <a:off x="108857" y="5154554"/>
            <a:ext cx="2786744" cy="1371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sz="1300" b="1" dirty="0">
                <a:solidFill>
                  <a:prstClr val="black"/>
                </a:solidFill>
              </a:rPr>
              <a:t>Natural Gas and Oil Prices</a:t>
            </a:r>
          </a:p>
          <a:p>
            <a:pPr marL="117445" indent="-117445">
              <a:buFont typeface="Arial" pitchFamily="34" charset="0"/>
              <a:buChar char="•"/>
              <a:defRPr/>
            </a:pPr>
            <a:r>
              <a:rPr lang="en-US" sz="1000" dirty="0">
                <a:solidFill>
                  <a:prstClr val="black"/>
                </a:solidFill>
              </a:rPr>
              <a:t>Moderate increase in natural gas prices relative to in Current Trends </a:t>
            </a:r>
            <a:r>
              <a:rPr lang="en-US" sz="1000" dirty="0">
                <a:solidFill>
                  <a:srgbClr val="0070C0"/>
                </a:solidFill>
              </a:rPr>
              <a:t>[$1 – 2/</a:t>
            </a:r>
            <a:r>
              <a:rPr lang="en-US" sz="1000" dirty="0" err="1">
                <a:solidFill>
                  <a:srgbClr val="0070C0"/>
                </a:solidFill>
              </a:rPr>
              <a:t>MMBtu</a:t>
            </a:r>
            <a:r>
              <a:rPr lang="en-US" sz="1000" dirty="0">
                <a:solidFill>
                  <a:srgbClr val="0070C0"/>
                </a:solidFill>
              </a:rPr>
              <a:t>]</a:t>
            </a:r>
          </a:p>
          <a:p>
            <a:pPr marL="117445" indent="-117445">
              <a:buFont typeface="Arial" pitchFamily="34" charset="0"/>
              <a:buChar char="•"/>
              <a:defRPr/>
            </a:pPr>
            <a:r>
              <a:rPr lang="en-US" sz="1000" dirty="0">
                <a:solidFill>
                  <a:prstClr val="black"/>
                </a:solidFill>
              </a:rPr>
              <a:t>Moderate impact on local oil production, but prices are set internationally </a:t>
            </a:r>
            <a:r>
              <a:rPr lang="en-US" sz="1000" dirty="0">
                <a:solidFill>
                  <a:srgbClr val="0070C0"/>
                </a:solidFill>
              </a:rPr>
              <a:t>[at the same price as Current Trends]</a:t>
            </a:r>
          </a:p>
        </p:txBody>
      </p:sp>
      <p:sp>
        <p:nvSpPr>
          <p:cNvPr id="6" name="Rounded Rectangle 5"/>
          <p:cNvSpPr/>
          <p:nvPr/>
        </p:nvSpPr>
        <p:spPr>
          <a:xfrm>
            <a:off x="6248400" y="2590800"/>
            <a:ext cx="2777671" cy="1371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Gen Res Adequacy Standards</a:t>
            </a:r>
          </a:p>
          <a:p>
            <a:pPr marL="117445" indent="-117445">
              <a:buFont typeface="Arial" pitchFamily="34" charset="0"/>
              <a:buChar char="•"/>
              <a:defRPr/>
            </a:pPr>
            <a:r>
              <a:rPr lang="en-US" sz="1200" dirty="0">
                <a:solidFill>
                  <a:prstClr val="black"/>
                </a:solidFill>
              </a:rPr>
              <a:t>Mandated reserve margin and increased operating reserves</a:t>
            </a:r>
          </a:p>
          <a:p>
            <a:pPr marL="117445" indent="-117445">
              <a:buFont typeface="Arial" pitchFamily="34" charset="0"/>
              <a:buChar char="•"/>
              <a:defRPr/>
            </a:pPr>
            <a:r>
              <a:rPr lang="en-US" sz="1200" dirty="0">
                <a:solidFill>
                  <a:prstClr val="black"/>
                </a:solidFill>
              </a:rPr>
              <a:t>Demand response </a:t>
            </a:r>
            <a:r>
              <a:rPr lang="en-US" sz="1200" dirty="0">
                <a:solidFill>
                  <a:srgbClr val="0070C0"/>
                </a:solidFill>
              </a:rPr>
              <a:t>[plays a larger role than in Current Trends]</a:t>
            </a:r>
          </a:p>
          <a:p>
            <a:pPr marL="117445" indent="-117445">
              <a:buFont typeface="Arial" pitchFamily="34" charset="0"/>
              <a:buChar char="•"/>
              <a:defRPr/>
            </a:pPr>
            <a:endParaRPr lang="en-US" sz="1200" dirty="0">
              <a:solidFill>
                <a:prstClr val="black"/>
              </a:solidFill>
            </a:endParaRPr>
          </a:p>
        </p:txBody>
      </p:sp>
      <p:sp>
        <p:nvSpPr>
          <p:cNvPr id="7" name="Rounded Rectangle 6"/>
          <p:cNvSpPr/>
          <p:nvPr/>
        </p:nvSpPr>
        <p:spPr>
          <a:xfrm>
            <a:off x="6248400" y="3777303"/>
            <a:ext cx="2777671" cy="154355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End – Use Customer / Policies</a:t>
            </a:r>
          </a:p>
          <a:p>
            <a:pPr marL="117445" indent="-117445">
              <a:buFont typeface="Arial" pitchFamily="34" charset="0"/>
              <a:buChar char="•"/>
              <a:defRPr/>
            </a:pPr>
            <a:r>
              <a:rPr lang="en-US" sz="1200" dirty="0">
                <a:solidFill>
                  <a:prstClr val="black"/>
                </a:solidFill>
              </a:rPr>
              <a:t>Increase the development of demand-side management tools </a:t>
            </a:r>
            <a:r>
              <a:rPr lang="en-US" sz="1200" dirty="0">
                <a:solidFill>
                  <a:srgbClr val="0070C0"/>
                </a:solidFill>
              </a:rPr>
              <a:t>[increases EE penetration beyond those in the Current Trends]</a:t>
            </a:r>
          </a:p>
          <a:p>
            <a:pPr marL="117445" indent="-117445">
              <a:buFont typeface="Arial" pitchFamily="34" charset="0"/>
              <a:buChar char="•"/>
              <a:defRPr/>
            </a:pPr>
            <a:r>
              <a:rPr lang="en-US" sz="1200" dirty="0">
                <a:solidFill>
                  <a:prstClr val="black"/>
                </a:solidFill>
              </a:rPr>
              <a:t>Greater market penetration of time-of-use rates and water smart devices</a:t>
            </a:r>
          </a:p>
          <a:p>
            <a:pPr>
              <a:defRPr/>
            </a:pPr>
            <a:endParaRPr lang="en-US" sz="1200" dirty="0">
              <a:solidFill>
                <a:prstClr val="black"/>
              </a:solidFill>
            </a:endParaRPr>
          </a:p>
        </p:txBody>
      </p:sp>
      <p:sp>
        <p:nvSpPr>
          <p:cNvPr id="8" name="Rounded Rectangle 7"/>
          <p:cNvSpPr/>
          <p:nvPr/>
        </p:nvSpPr>
        <p:spPr>
          <a:xfrm>
            <a:off x="108857" y="3747391"/>
            <a:ext cx="2786743" cy="13716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Alt. Generation Resources</a:t>
            </a:r>
          </a:p>
          <a:p>
            <a:pPr marL="117445" indent="-117445">
              <a:buFont typeface="Arial" pitchFamily="34" charset="0"/>
              <a:buChar char="•"/>
              <a:defRPr/>
            </a:pPr>
            <a:r>
              <a:rPr lang="en-US" sz="900" dirty="0">
                <a:solidFill>
                  <a:prstClr val="black"/>
                </a:solidFill>
              </a:rPr>
              <a:t>Continued investments in renewables, storage, and dry-cooling </a:t>
            </a:r>
            <a:r>
              <a:rPr lang="en-US" sz="900" dirty="0">
                <a:solidFill>
                  <a:srgbClr val="0070C0"/>
                </a:solidFill>
              </a:rPr>
              <a:t>[with continued federal PTC/ITC continues]</a:t>
            </a:r>
          </a:p>
          <a:p>
            <a:pPr marL="117445" indent="-117445">
              <a:buFont typeface="Arial" pitchFamily="34" charset="0"/>
              <a:buChar char="•"/>
              <a:defRPr/>
            </a:pPr>
            <a:r>
              <a:rPr lang="en-US" sz="900" dirty="0">
                <a:solidFill>
                  <a:srgbClr val="0070C0"/>
                </a:solidFill>
              </a:rPr>
              <a:t>Policy incentives for dry-cooling retrofits?]</a:t>
            </a:r>
          </a:p>
          <a:p>
            <a:pPr marL="117445" indent="-117445">
              <a:buFont typeface="Arial" pitchFamily="34" charset="0"/>
              <a:buChar char="•"/>
              <a:defRPr/>
            </a:pPr>
            <a:r>
              <a:rPr lang="en-US" sz="900" dirty="0">
                <a:solidFill>
                  <a:prstClr val="black"/>
                </a:solidFill>
              </a:rPr>
              <a:t>Development of co-location desalination and power plants</a:t>
            </a:r>
          </a:p>
          <a:p>
            <a:pPr marL="117445" indent="-117445">
              <a:buFont typeface="Arial" pitchFamily="34" charset="0"/>
              <a:buChar char="•"/>
              <a:defRPr/>
            </a:pPr>
            <a:r>
              <a:rPr lang="en-US" sz="900" dirty="0">
                <a:solidFill>
                  <a:srgbClr val="0070C0"/>
                </a:solidFill>
              </a:rPr>
              <a:t>[Renewable costs same as Current Trends]</a:t>
            </a:r>
          </a:p>
        </p:txBody>
      </p:sp>
      <p:sp>
        <p:nvSpPr>
          <p:cNvPr id="9" name="Rounded Rectangle 8"/>
          <p:cNvSpPr/>
          <p:nvPr/>
        </p:nvSpPr>
        <p:spPr>
          <a:xfrm>
            <a:off x="6257159" y="762000"/>
            <a:ext cx="2777671" cy="1752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Transmission Regs </a:t>
            </a:r>
          </a:p>
          <a:p>
            <a:pPr marL="117445" indent="-117445">
              <a:buFont typeface="Arial" pitchFamily="34" charset="0"/>
              <a:buChar char="•"/>
              <a:defRPr/>
            </a:pPr>
            <a:r>
              <a:rPr lang="en-US" sz="1200" dirty="0">
                <a:solidFill>
                  <a:prstClr val="black"/>
                </a:solidFill>
              </a:rPr>
              <a:t>More DC ties to neighboring regions</a:t>
            </a:r>
          </a:p>
          <a:p>
            <a:pPr marL="117445" indent="-117445">
              <a:buFont typeface="Arial" pitchFamily="34" charset="0"/>
              <a:buChar char="•"/>
              <a:defRPr/>
            </a:pPr>
            <a:r>
              <a:rPr lang="en-US" sz="1200" dirty="0">
                <a:solidFill>
                  <a:prstClr val="black"/>
                </a:solidFill>
              </a:rPr>
              <a:t>Potentially increase in transmission into high solar regions </a:t>
            </a:r>
            <a:r>
              <a:rPr lang="en-US" sz="1200" dirty="0">
                <a:solidFill>
                  <a:srgbClr val="0070C0"/>
                </a:solidFill>
              </a:rPr>
              <a:t>[possibly solar CREZ]</a:t>
            </a:r>
          </a:p>
          <a:p>
            <a:pPr marL="117445" indent="-117445">
              <a:buFont typeface="Arial" pitchFamily="34" charset="0"/>
              <a:buChar char="•"/>
              <a:defRPr/>
            </a:pPr>
            <a:r>
              <a:rPr lang="en-US" sz="1200" dirty="0">
                <a:solidFill>
                  <a:prstClr val="black"/>
                </a:solidFill>
              </a:rPr>
              <a:t>Increase in transmission due to policy/ regulatory changes resulting from drought </a:t>
            </a:r>
          </a:p>
          <a:p>
            <a:pPr marL="117445" indent="-117445">
              <a:buFont typeface="Arial" pitchFamily="34" charset="0"/>
              <a:buChar char="•"/>
              <a:defRPr/>
            </a:pPr>
            <a:endParaRPr lang="en-US" sz="1200" dirty="0">
              <a:solidFill>
                <a:prstClr val="black"/>
              </a:solidFill>
            </a:endParaRPr>
          </a:p>
        </p:txBody>
      </p:sp>
      <p:sp>
        <p:nvSpPr>
          <p:cNvPr id="4" name="Rounded Rectangle 3"/>
          <p:cNvSpPr/>
          <p:nvPr/>
        </p:nvSpPr>
        <p:spPr>
          <a:xfrm>
            <a:off x="108857" y="2347092"/>
            <a:ext cx="2786743" cy="13716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err="1">
                <a:solidFill>
                  <a:prstClr val="black"/>
                </a:solidFill>
              </a:rPr>
              <a:t>Enviro</a:t>
            </a:r>
            <a:r>
              <a:rPr lang="en-US" sz="1300" b="1" dirty="0">
                <a:solidFill>
                  <a:prstClr val="black"/>
                </a:solidFill>
              </a:rPr>
              <a:t> Regs / Energy Policies</a:t>
            </a:r>
          </a:p>
          <a:p>
            <a:pPr marL="117445" indent="-117445">
              <a:buFont typeface="Arial" pitchFamily="34" charset="0"/>
              <a:buChar char="•"/>
              <a:defRPr/>
            </a:pPr>
            <a:r>
              <a:rPr lang="en-US" sz="900" dirty="0">
                <a:solidFill>
                  <a:prstClr val="black"/>
                </a:solidFill>
              </a:rPr>
              <a:t>Required drought management plans and water conservations</a:t>
            </a:r>
          </a:p>
          <a:p>
            <a:pPr marL="117445" indent="-117445">
              <a:buFont typeface="Arial" pitchFamily="34" charset="0"/>
              <a:buChar char="•"/>
              <a:defRPr/>
            </a:pPr>
            <a:r>
              <a:rPr lang="en-US" sz="900" dirty="0">
                <a:solidFill>
                  <a:prstClr val="black"/>
                </a:solidFill>
              </a:rPr>
              <a:t>Stringent requirements on power generation water use leads to dry cooling</a:t>
            </a:r>
          </a:p>
          <a:p>
            <a:pPr marL="117445" indent="-117445">
              <a:buFont typeface="Arial" pitchFamily="34" charset="0"/>
              <a:buChar char="•"/>
              <a:defRPr/>
            </a:pPr>
            <a:r>
              <a:rPr lang="en-US" sz="900" dirty="0">
                <a:solidFill>
                  <a:prstClr val="black"/>
                </a:solidFill>
              </a:rPr>
              <a:t>Tax breaks for drought resistant generation</a:t>
            </a:r>
          </a:p>
          <a:p>
            <a:pPr marL="117445" indent="-117445">
              <a:buFont typeface="Arial" pitchFamily="34" charset="0"/>
              <a:buChar char="•"/>
              <a:defRPr/>
            </a:pPr>
            <a:r>
              <a:rPr lang="en-US" sz="900" dirty="0">
                <a:solidFill>
                  <a:srgbClr val="0070C0"/>
                </a:solidFill>
              </a:rPr>
              <a:t>[Other environmental </a:t>
            </a:r>
            <a:r>
              <a:rPr lang="en-US" sz="900" dirty="0" err="1">
                <a:solidFill>
                  <a:srgbClr val="0070C0"/>
                </a:solidFill>
              </a:rPr>
              <a:t>regs</a:t>
            </a:r>
            <a:r>
              <a:rPr lang="en-US" sz="900" dirty="0">
                <a:solidFill>
                  <a:srgbClr val="0070C0"/>
                </a:solidFill>
              </a:rPr>
              <a:t> are same as Current Trends]</a:t>
            </a:r>
          </a:p>
        </p:txBody>
      </p:sp>
      <p:sp>
        <p:nvSpPr>
          <p:cNvPr id="23" name="Rounded Rectangle 22"/>
          <p:cNvSpPr/>
          <p:nvPr/>
        </p:nvSpPr>
        <p:spPr>
          <a:xfrm>
            <a:off x="2986089" y="838200"/>
            <a:ext cx="3178175" cy="288049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Story:</a:t>
            </a:r>
          </a:p>
          <a:p>
            <a:pPr algn="ctr">
              <a:defRPr/>
            </a:pPr>
            <a:endParaRPr lang="en-US" sz="1400" b="1" dirty="0">
              <a:solidFill>
                <a:prstClr val="black"/>
              </a:solidFill>
            </a:endParaRPr>
          </a:p>
          <a:p>
            <a:pPr marL="166649" indent="-166649">
              <a:buFont typeface="Arial" panose="020B0604020202020204" pitchFamily="34" charset="0"/>
              <a:buChar char="•"/>
              <a:defRPr/>
            </a:pPr>
            <a:r>
              <a:rPr lang="en-US" sz="1200" dirty="0">
                <a:solidFill>
                  <a:prstClr val="black"/>
                </a:solidFill>
              </a:rPr>
              <a:t>The rate of population and economic growth moderately declines, due to sustained </a:t>
            </a:r>
            <a:r>
              <a:rPr lang="en-US" sz="1200" dirty="0">
                <a:solidFill>
                  <a:srgbClr val="0070C0"/>
                </a:solidFill>
              </a:rPr>
              <a:t>[multi-year]</a:t>
            </a:r>
            <a:r>
              <a:rPr lang="en-US" sz="1200" dirty="0">
                <a:solidFill>
                  <a:prstClr val="black"/>
                </a:solidFill>
              </a:rPr>
              <a:t> drought conditions.</a:t>
            </a:r>
          </a:p>
          <a:p>
            <a:pPr marL="166649" indent="-166649">
              <a:buFont typeface="Arial" panose="020B0604020202020204" pitchFamily="34" charset="0"/>
              <a:buChar char="•"/>
              <a:defRPr/>
            </a:pPr>
            <a:r>
              <a:rPr lang="en-US" sz="1200" dirty="0">
                <a:solidFill>
                  <a:prstClr val="black"/>
                </a:solidFill>
              </a:rPr>
              <a:t>Sustained drought conditions impact water-intensive generation resources (nuclear/coal/steam units), and lead to significant increase </a:t>
            </a:r>
            <a:r>
              <a:rPr lang="en-US" sz="1200" dirty="0">
                <a:solidFill>
                  <a:srgbClr val="0070C0"/>
                </a:solidFill>
              </a:rPr>
              <a:t>[over those in Current Trends] </a:t>
            </a:r>
            <a:r>
              <a:rPr lang="en-US" sz="1200" dirty="0">
                <a:solidFill>
                  <a:prstClr val="black"/>
                </a:solidFill>
              </a:rPr>
              <a:t>in renewables and storage, dry cooling </a:t>
            </a:r>
            <a:r>
              <a:rPr lang="en-US" sz="1200" dirty="0">
                <a:solidFill>
                  <a:srgbClr val="0070C0"/>
                </a:solidFill>
              </a:rPr>
              <a:t>[on thermal generation], </a:t>
            </a:r>
            <a:r>
              <a:rPr lang="en-US" sz="1200" dirty="0">
                <a:solidFill>
                  <a:prstClr val="black"/>
                </a:solidFill>
              </a:rPr>
              <a:t>and transmission expansion.</a:t>
            </a:r>
          </a:p>
        </p:txBody>
      </p:sp>
      <p:sp>
        <p:nvSpPr>
          <p:cNvPr id="25" name="Rounded Rectangle 24"/>
          <p:cNvSpPr/>
          <p:nvPr/>
        </p:nvSpPr>
        <p:spPr>
          <a:xfrm>
            <a:off x="2986089" y="3794892"/>
            <a:ext cx="3178175" cy="2743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Implications for ERCOT:</a:t>
            </a:r>
          </a:p>
          <a:p>
            <a:pPr marL="166649" indent="-166649">
              <a:buFont typeface="Arial" panose="020B0604020202020204" pitchFamily="34" charset="0"/>
              <a:buChar char="•"/>
              <a:defRPr/>
            </a:pPr>
            <a:r>
              <a:rPr lang="en-US" sz="1200" dirty="0" err="1">
                <a:solidFill>
                  <a:prstClr val="black"/>
                </a:solidFill>
              </a:rPr>
              <a:t>Derating</a:t>
            </a:r>
            <a:r>
              <a:rPr lang="en-US" sz="1200" dirty="0">
                <a:solidFill>
                  <a:prstClr val="black"/>
                </a:solidFill>
              </a:rPr>
              <a:t> units due to water resource limitations and generation retirements lead to challenges in meeting demand</a:t>
            </a:r>
          </a:p>
          <a:p>
            <a:pPr marL="166649" indent="-166649">
              <a:buFont typeface="Arial" panose="020B0604020202020204" pitchFamily="34" charset="0"/>
              <a:buChar char="•"/>
              <a:defRPr/>
            </a:pPr>
            <a:r>
              <a:rPr lang="en-US" sz="1200" dirty="0">
                <a:solidFill>
                  <a:prstClr val="black"/>
                </a:solidFill>
              </a:rPr>
              <a:t>Potential need for new ancillary services to meet the needs of integrating new renewable energy generation</a:t>
            </a:r>
          </a:p>
          <a:p>
            <a:pPr marL="166649" indent="-166649">
              <a:buFont typeface="Arial" panose="020B0604020202020204" pitchFamily="34" charset="0"/>
              <a:buChar char="•"/>
              <a:defRPr/>
            </a:pPr>
            <a:r>
              <a:rPr lang="en-US" sz="1200" dirty="0">
                <a:solidFill>
                  <a:prstClr val="black"/>
                </a:solidFill>
              </a:rPr>
              <a:t>More transmission </a:t>
            </a:r>
            <a:r>
              <a:rPr lang="en-US" sz="1200" dirty="0">
                <a:solidFill>
                  <a:srgbClr val="0070C0"/>
                </a:solidFill>
              </a:rPr>
              <a:t>[will be needed for expansion of renewables [over those in Current Trends]</a:t>
            </a:r>
          </a:p>
          <a:p>
            <a:pPr marL="166649" indent="-166649">
              <a:buFont typeface="Arial" panose="020B0604020202020204" pitchFamily="34" charset="0"/>
              <a:buChar char="•"/>
              <a:defRPr/>
            </a:pPr>
            <a:r>
              <a:rPr lang="en-US" sz="1200" dirty="0">
                <a:solidFill>
                  <a:srgbClr val="0070C0"/>
                </a:solidFill>
              </a:rPr>
              <a:t>[Seriously consider]</a:t>
            </a:r>
            <a:r>
              <a:rPr lang="en-US" sz="1200" dirty="0">
                <a:solidFill>
                  <a:prstClr val="black"/>
                </a:solidFill>
              </a:rPr>
              <a:t> more interconnections outside ERCOT.</a:t>
            </a:r>
          </a:p>
        </p:txBody>
      </p:sp>
      <p:sp>
        <p:nvSpPr>
          <p:cNvPr id="27" name="TextBox 26"/>
          <p:cNvSpPr txBox="1"/>
          <p:nvPr/>
        </p:nvSpPr>
        <p:spPr>
          <a:xfrm>
            <a:off x="108857" y="152401"/>
            <a:ext cx="8917214" cy="442415"/>
          </a:xfrm>
          <a:prstGeom prst="rect">
            <a:avLst/>
          </a:prstGeom>
          <a:noFill/>
          <a:ln>
            <a:solidFill>
              <a:schemeClr val="accent1">
                <a:shade val="50000"/>
              </a:schemeClr>
            </a:solidFill>
          </a:ln>
        </p:spPr>
        <p:txBody>
          <a:bodyPr wrap="square" lIns="57136" tIns="28568" rIns="57136" bIns="28568">
            <a:spAutoFit/>
          </a:bodyPr>
          <a:lstStyle/>
          <a:p>
            <a:pPr>
              <a:defRPr/>
            </a:pPr>
            <a:r>
              <a:rPr lang="en-US" sz="2500" dirty="0">
                <a:solidFill>
                  <a:prstClr val="black"/>
                </a:solidFill>
                <a:latin typeface="Calibri"/>
              </a:rPr>
              <a:t>10. Scenario: Water Stress</a:t>
            </a:r>
          </a:p>
        </p:txBody>
      </p:sp>
    </p:spTree>
    <p:extLst>
      <p:ext uri="{BB962C8B-B14F-4D97-AF65-F5344CB8AC3E}">
        <p14:creationId xmlns:p14="http://schemas.microsoft.com/office/powerpoint/2010/main" val="2415342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b="0" dirty="0" smtClean="0">
                <a:solidFill>
                  <a:prstClr val="black"/>
                </a:solidFill>
                <a:latin typeface="Calibri"/>
                <a:ea typeface="+mn-ea"/>
                <a:cs typeface="+mn-cs"/>
              </a:rPr>
              <a:t>Water Stress Highlights</a:t>
            </a:r>
            <a:endParaRPr lang="en-US" sz="2500" b="0" dirty="0">
              <a:solidFill>
                <a:prstClr val="black"/>
              </a:solidFill>
              <a:latin typeface="Calibri"/>
              <a:ea typeface="+mn-ea"/>
              <a:cs typeface="+mn-cs"/>
            </a:endParaRPr>
          </a:p>
        </p:txBody>
      </p:sp>
      <p:sp>
        <p:nvSpPr>
          <p:cNvPr id="3" name="TextBox 2"/>
          <p:cNvSpPr txBox="1"/>
          <p:nvPr/>
        </p:nvSpPr>
        <p:spPr>
          <a:xfrm>
            <a:off x="381000" y="729673"/>
            <a:ext cx="8001000" cy="2908489"/>
          </a:xfrm>
          <a:prstGeom prst="rect">
            <a:avLst/>
          </a:prstGeom>
          <a:noFill/>
        </p:spPr>
        <p:txBody>
          <a:bodyPr wrap="square" rtlCol="0">
            <a:spAutoFit/>
          </a:bodyPr>
          <a:lstStyle/>
          <a:p>
            <a:pPr marL="285750" indent="-285750">
              <a:spcBef>
                <a:spcPts val="1200"/>
              </a:spcBef>
              <a:spcAft>
                <a:spcPts val="600"/>
              </a:spcAft>
              <a:buFont typeface="Arial" panose="020B0604020202020204" pitchFamily="34" charset="0"/>
              <a:buChar char="•"/>
            </a:pPr>
            <a:r>
              <a:rPr lang="en-US" dirty="0" smtClean="0"/>
              <a:t>High natural gas price</a:t>
            </a:r>
          </a:p>
          <a:p>
            <a:pPr marL="285750" indent="-285750">
              <a:spcBef>
                <a:spcPts val="1200"/>
              </a:spcBef>
              <a:spcAft>
                <a:spcPts val="600"/>
              </a:spcAft>
              <a:buFont typeface="Arial" panose="020B0604020202020204" pitchFamily="34" charset="0"/>
              <a:buChar char="•"/>
            </a:pPr>
            <a:r>
              <a:rPr lang="en-US" dirty="0" smtClean="0"/>
              <a:t>New thermal additions are dry cooled only</a:t>
            </a:r>
          </a:p>
          <a:p>
            <a:pPr marL="285750" indent="-285750">
              <a:spcBef>
                <a:spcPts val="1200"/>
              </a:spcBef>
              <a:spcAft>
                <a:spcPts val="600"/>
              </a:spcAft>
              <a:buFont typeface="Arial" panose="020B0604020202020204" pitchFamily="34" charset="0"/>
              <a:buChar char="•"/>
            </a:pPr>
            <a:r>
              <a:rPr lang="en-US" dirty="0" smtClean="0"/>
              <a:t>Includes PTC / ITC</a:t>
            </a:r>
          </a:p>
          <a:p>
            <a:pPr marL="285750" indent="-285750">
              <a:spcBef>
                <a:spcPts val="1200"/>
              </a:spcBef>
              <a:spcAft>
                <a:spcPts val="600"/>
              </a:spcAft>
              <a:buFont typeface="Arial" panose="020B0604020202020204" pitchFamily="34" charset="0"/>
              <a:buChar char="•"/>
            </a:pPr>
            <a:r>
              <a:rPr lang="en-US" dirty="0" smtClean="0"/>
              <a:t>Increased DC ties</a:t>
            </a:r>
          </a:p>
          <a:p>
            <a:pPr marL="285750" indent="-285750">
              <a:spcBef>
                <a:spcPts val="1200"/>
              </a:spcBef>
              <a:spcAft>
                <a:spcPts val="600"/>
              </a:spcAft>
              <a:buFont typeface="Arial" panose="020B0604020202020204" pitchFamily="34" charset="0"/>
              <a:buChar char="•"/>
            </a:pPr>
            <a:r>
              <a:rPr lang="en-US" dirty="0" smtClean="0"/>
              <a:t>Reserve margin set to 13.75%</a:t>
            </a:r>
          </a:p>
          <a:p>
            <a:pPr marL="285750" indent="-285750">
              <a:spcBef>
                <a:spcPts val="1200"/>
              </a:spcBef>
              <a:spcAft>
                <a:spcPts val="600"/>
              </a:spcAft>
              <a:buFont typeface="Arial" panose="020B0604020202020204" pitchFamily="34" charset="0"/>
              <a:buChar char="•"/>
            </a:pPr>
            <a:endParaRPr lang="en-US" dirty="0" smtClean="0"/>
          </a:p>
        </p:txBody>
      </p:sp>
    </p:spTree>
    <p:extLst>
      <p:ext uri="{BB962C8B-B14F-4D97-AF65-F5344CB8AC3E}">
        <p14:creationId xmlns:p14="http://schemas.microsoft.com/office/powerpoint/2010/main" val="5508861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533400"/>
            <a:ext cx="3317960" cy="369332"/>
          </a:xfrm>
          <a:prstGeom prst="rect">
            <a:avLst/>
          </a:prstGeom>
          <a:noFill/>
        </p:spPr>
        <p:txBody>
          <a:bodyPr wrap="none" rtlCol="0">
            <a:spAutoFit/>
          </a:bodyPr>
          <a:lstStyle/>
          <a:p>
            <a:r>
              <a:rPr lang="en-US" dirty="0" smtClean="0"/>
              <a:t>Water Stress Scenario Results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90600"/>
            <a:ext cx="6553200" cy="492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0402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summaries – Generation and Load (2029)</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69372150"/>
              </p:ext>
            </p:extLst>
          </p:nvPr>
        </p:nvGraphicFramePr>
        <p:xfrm>
          <a:off x="265983" y="762000"/>
          <a:ext cx="8573217" cy="4790886"/>
        </p:xfrm>
        <a:graphic>
          <a:graphicData uri="http://schemas.openxmlformats.org/drawingml/2006/table">
            <a:tbl>
              <a:tblPr firstRow="1" firstCol="1" bandRow="1">
                <a:tableStyleId>{5C22544A-7EE6-4342-B048-85BDC9FD1C3A}</a:tableStyleId>
              </a:tblPr>
              <a:tblGrid>
                <a:gridCol w="1103760"/>
                <a:gridCol w="735839"/>
                <a:gridCol w="809423"/>
                <a:gridCol w="735839"/>
                <a:gridCol w="809423"/>
                <a:gridCol w="735839"/>
                <a:gridCol w="1103759"/>
                <a:gridCol w="997047"/>
                <a:gridCol w="771144"/>
                <a:gridCol w="771144"/>
              </a:tblGrid>
              <a:tr h="449190">
                <a:tc>
                  <a:txBody>
                    <a:bodyPr/>
                    <a:lstStyle/>
                    <a:p>
                      <a:pPr algn="l" fontAlgn="ctr"/>
                      <a:r>
                        <a:rPr lang="en-US" sz="1100" b="1" i="0" u="none" strike="noStrike" dirty="0" smtClean="0">
                          <a:solidFill>
                            <a:schemeClr val="lt1"/>
                          </a:solidFill>
                          <a:effectLst/>
                          <a:latin typeface="+mn-lt"/>
                        </a:rPr>
                        <a:t>Inputs</a:t>
                      </a:r>
                      <a:endParaRPr lang="en-US" sz="1100" b="1" i="0" u="none" strike="noStrike" dirty="0">
                        <a:solidFill>
                          <a:srgbClr val="000000"/>
                        </a:solidFill>
                        <a:effectLst/>
                        <a:latin typeface="Calibri"/>
                      </a:endParaRPr>
                    </a:p>
                  </a:txBody>
                  <a:tcPr marL="8318" marR="8318" marT="8318" marB="0" anchor="ctr"/>
                </a:tc>
                <a:tc>
                  <a:txBody>
                    <a:bodyPr/>
                    <a:lstStyle/>
                    <a:p>
                      <a:pPr algn="ctr" fontAlgn="ctr"/>
                      <a:r>
                        <a:rPr lang="en-US" sz="1100" u="none" strike="noStrike" dirty="0">
                          <a:solidFill>
                            <a:schemeClr val="accent4"/>
                          </a:solidFill>
                          <a:effectLst/>
                        </a:rPr>
                        <a:t>Stringent Environmental</a:t>
                      </a:r>
                      <a:endParaRPr lang="en-US" sz="1100" b="1" i="0" u="none" strike="noStrike" dirty="0">
                        <a:solidFill>
                          <a:schemeClr val="accent4"/>
                        </a:solidFill>
                        <a:effectLst/>
                        <a:latin typeface="Calibri"/>
                      </a:endParaRPr>
                    </a:p>
                  </a:txBody>
                  <a:tcPr marL="8318" marR="8318" marT="8318" marB="0" anchor="ctr"/>
                </a:tc>
                <a:tc>
                  <a:txBody>
                    <a:bodyPr/>
                    <a:lstStyle/>
                    <a:p>
                      <a:pPr algn="ctr" fontAlgn="ctr"/>
                      <a:r>
                        <a:rPr lang="en-US" sz="1100" u="none" strike="noStrike">
                          <a:effectLst/>
                        </a:rPr>
                        <a:t>LNG Export Growth</a:t>
                      </a:r>
                      <a:endParaRPr lang="en-US" sz="1100" b="1" i="0" u="none" strike="noStrike">
                        <a:solidFill>
                          <a:srgbClr val="000000"/>
                        </a:solidFill>
                        <a:effectLst/>
                        <a:latin typeface="Calibri"/>
                      </a:endParaRPr>
                    </a:p>
                  </a:txBody>
                  <a:tcPr marL="8318" marR="8318" marT="8318" marB="0" anchor="ctr"/>
                </a:tc>
                <a:tc>
                  <a:txBody>
                    <a:bodyPr/>
                    <a:lstStyle/>
                    <a:p>
                      <a:pPr algn="ctr" fontAlgn="ctr"/>
                      <a:r>
                        <a:rPr lang="en-US" sz="1100" u="none" strike="noStrike" dirty="0">
                          <a:effectLst/>
                        </a:rPr>
                        <a:t>High System resiliency</a:t>
                      </a:r>
                      <a:endParaRPr lang="en-US" sz="1100" b="1" i="0" u="none" strike="noStrike" dirty="0">
                        <a:solidFill>
                          <a:srgbClr val="000000"/>
                        </a:solidFill>
                        <a:effectLst/>
                        <a:latin typeface="Calibri"/>
                      </a:endParaRPr>
                    </a:p>
                  </a:txBody>
                  <a:tcPr marL="8318" marR="8318" marT="8318" marB="0" anchor="ctr"/>
                </a:tc>
                <a:tc>
                  <a:txBody>
                    <a:bodyPr/>
                    <a:lstStyle/>
                    <a:p>
                      <a:pPr algn="ctr" fontAlgn="ctr"/>
                      <a:r>
                        <a:rPr lang="en-US" sz="1100" u="none" strike="noStrike" dirty="0">
                          <a:solidFill>
                            <a:schemeClr val="accent4"/>
                          </a:solidFill>
                          <a:effectLst/>
                        </a:rPr>
                        <a:t>Current Trends</a:t>
                      </a:r>
                      <a:endParaRPr lang="en-US" sz="1100" b="1" i="0" u="none" strike="noStrike" dirty="0">
                        <a:solidFill>
                          <a:schemeClr val="accent4"/>
                        </a:solidFill>
                        <a:effectLst/>
                        <a:latin typeface="Calibri"/>
                      </a:endParaRPr>
                    </a:p>
                  </a:txBody>
                  <a:tcPr marL="8318" marR="8318" marT="8318" marB="0" anchor="ctr"/>
                </a:tc>
                <a:tc>
                  <a:txBody>
                    <a:bodyPr/>
                    <a:lstStyle/>
                    <a:p>
                      <a:pPr algn="ctr" fontAlgn="ctr"/>
                      <a:r>
                        <a:rPr lang="en-US" sz="1100" u="none" strike="noStrike" dirty="0">
                          <a:effectLst/>
                        </a:rPr>
                        <a:t>Water Stress</a:t>
                      </a:r>
                      <a:endParaRPr lang="en-US" sz="1100" b="1" i="0" u="none" strike="noStrike" dirty="0">
                        <a:solidFill>
                          <a:srgbClr val="000000"/>
                        </a:solidFill>
                        <a:effectLst/>
                        <a:latin typeface="Calibri"/>
                      </a:endParaRPr>
                    </a:p>
                  </a:txBody>
                  <a:tcPr marL="8318" marR="8318" marT="8318" marB="0" anchor="ctr"/>
                </a:tc>
                <a:tc>
                  <a:txBody>
                    <a:bodyPr/>
                    <a:lstStyle/>
                    <a:p>
                      <a:pPr algn="ctr" fontAlgn="ctr"/>
                      <a:r>
                        <a:rPr lang="en-US" sz="1100" u="none" strike="noStrike" dirty="0">
                          <a:solidFill>
                            <a:schemeClr val="accent4"/>
                          </a:solidFill>
                          <a:effectLst/>
                        </a:rPr>
                        <a:t>Global Recession</a:t>
                      </a:r>
                      <a:endParaRPr lang="en-US" sz="1100" b="1" i="0" u="none" strike="noStrike" dirty="0">
                        <a:solidFill>
                          <a:schemeClr val="accent4"/>
                        </a:solidFill>
                        <a:effectLst/>
                        <a:latin typeface="Calibri"/>
                      </a:endParaRPr>
                    </a:p>
                  </a:txBody>
                  <a:tcPr marL="8318" marR="8318" marT="8318" marB="0" anchor="ctr"/>
                </a:tc>
                <a:tc>
                  <a:txBody>
                    <a:bodyPr/>
                    <a:lstStyle/>
                    <a:p>
                      <a:pPr algn="ctr" fontAlgn="ctr"/>
                      <a:r>
                        <a:rPr lang="en-US" sz="1100" u="none" strike="noStrike" dirty="0">
                          <a:effectLst/>
                        </a:rPr>
                        <a:t>High EE/DG Growth</a:t>
                      </a:r>
                      <a:endParaRPr lang="en-US" sz="1100" b="1" i="0" u="none" strike="noStrike" dirty="0">
                        <a:solidFill>
                          <a:srgbClr val="000000"/>
                        </a:solidFill>
                        <a:effectLst/>
                        <a:latin typeface="Calibri"/>
                      </a:endParaRPr>
                    </a:p>
                  </a:txBody>
                  <a:tcPr marL="8318" marR="8318" marT="8318" marB="0" anchor="ctr"/>
                </a:tc>
                <a:tc>
                  <a:txBody>
                    <a:bodyPr/>
                    <a:lstStyle/>
                    <a:p>
                      <a:pPr algn="ctr" fontAlgn="ctr"/>
                      <a:r>
                        <a:rPr lang="en-US" sz="1100" u="none" strike="noStrike" dirty="0">
                          <a:solidFill>
                            <a:schemeClr val="accent4"/>
                          </a:solidFill>
                          <a:effectLst/>
                        </a:rPr>
                        <a:t>High Economic Growth</a:t>
                      </a:r>
                      <a:endParaRPr lang="en-US" sz="1100" b="1" i="0" u="none" strike="noStrike" dirty="0">
                        <a:solidFill>
                          <a:schemeClr val="accent4"/>
                        </a:solidFill>
                        <a:effectLst/>
                        <a:latin typeface="Calibri"/>
                      </a:endParaRPr>
                    </a:p>
                  </a:txBody>
                  <a:tcPr marL="8318" marR="8318" marT="8318" marB="0" anchor="ctr"/>
                </a:tc>
                <a:tc>
                  <a:txBody>
                    <a:bodyPr/>
                    <a:lstStyle/>
                    <a:p>
                      <a:pPr algn="ctr" fontAlgn="ctr"/>
                      <a:r>
                        <a:rPr lang="en-US" sz="1100" u="none" strike="noStrike" dirty="0">
                          <a:effectLst/>
                        </a:rPr>
                        <a:t>High Natural Gas Price</a:t>
                      </a:r>
                      <a:endParaRPr lang="en-US" sz="1100" b="1" i="0" u="none" strike="noStrike" dirty="0">
                        <a:solidFill>
                          <a:srgbClr val="000000"/>
                        </a:solidFill>
                        <a:effectLst/>
                        <a:latin typeface="Calibri"/>
                      </a:endParaRPr>
                    </a:p>
                  </a:txBody>
                  <a:tcPr marL="8318" marR="8318" marT="8318" marB="0" anchor="ctr"/>
                </a:tc>
              </a:tr>
              <a:tr h="166367">
                <a:tc>
                  <a:txBody>
                    <a:bodyPr/>
                    <a:lstStyle/>
                    <a:p>
                      <a:pPr algn="l" fontAlgn="b"/>
                      <a:r>
                        <a:rPr lang="en-US" sz="1200" u="none" strike="noStrike">
                          <a:effectLst/>
                        </a:rPr>
                        <a:t>NG (%) </a:t>
                      </a:r>
                      <a:endParaRPr lang="en-US" sz="1200" b="1" i="0" u="none" strike="noStrike">
                        <a:solidFill>
                          <a:srgbClr val="000000"/>
                        </a:solidFill>
                        <a:effectLst/>
                        <a:latin typeface="Calibri"/>
                      </a:endParaRPr>
                    </a:p>
                  </a:txBody>
                  <a:tcPr marL="8318" marR="8318" marT="8318" marB="0" anchor="b"/>
                </a:tc>
                <a:tc>
                  <a:txBody>
                    <a:bodyPr/>
                    <a:lstStyle/>
                    <a:p>
                      <a:pPr algn="ctr" fontAlgn="ctr"/>
                      <a:r>
                        <a:rPr lang="en-US" sz="1400" u="none" strike="noStrike" dirty="0">
                          <a:solidFill>
                            <a:srgbClr val="FF0000"/>
                          </a:solidFill>
                          <a:effectLst/>
                        </a:rPr>
                        <a:t>57</a:t>
                      </a:r>
                      <a:endParaRPr lang="en-US" sz="1400" b="0" i="0" u="none" strike="noStrike" dirty="0">
                        <a:solidFill>
                          <a:srgbClr val="FF0000"/>
                        </a:solidFill>
                        <a:effectLst/>
                        <a:latin typeface="Calibri"/>
                      </a:endParaRPr>
                    </a:p>
                  </a:txBody>
                  <a:tcPr marL="8318" marR="8318" marT="8318" marB="0" anchor="ctr"/>
                </a:tc>
                <a:tc>
                  <a:txBody>
                    <a:bodyPr/>
                    <a:lstStyle/>
                    <a:p>
                      <a:pPr algn="ctr" fontAlgn="ctr"/>
                      <a:r>
                        <a:rPr lang="en-US" sz="1400" u="none" strike="noStrike" dirty="0">
                          <a:effectLst/>
                        </a:rPr>
                        <a:t>56</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52</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51</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50</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46</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46</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45</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dirty="0">
                          <a:solidFill>
                            <a:srgbClr val="00B0F0"/>
                          </a:solidFill>
                          <a:effectLst/>
                        </a:rPr>
                        <a:t>43</a:t>
                      </a:r>
                      <a:endParaRPr lang="en-US" sz="1400" b="0" i="0" u="none" strike="noStrike" dirty="0">
                        <a:solidFill>
                          <a:srgbClr val="00B0F0"/>
                        </a:solidFill>
                        <a:effectLst/>
                        <a:latin typeface="Calibri"/>
                      </a:endParaRPr>
                    </a:p>
                  </a:txBody>
                  <a:tcPr marL="8318" marR="8318" marT="8318" marB="0" anchor="ctr"/>
                </a:tc>
              </a:tr>
              <a:tr h="166367">
                <a:tc>
                  <a:txBody>
                    <a:bodyPr/>
                    <a:lstStyle/>
                    <a:p>
                      <a:pPr algn="l" fontAlgn="b"/>
                      <a:r>
                        <a:rPr lang="en-US" sz="1200" u="none" strike="noStrike">
                          <a:effectLst/>
                        </a:rPr>
                        <a:t>Coal (%)</a:t>
                      </a:r>
                      <a:endParaRPr lang="en-US" sz="1200" b="1" i="0" u="none" strike="noStrike">
                        <a:solidFill>
                          <a:srgbClr val="000000"/>
                        </a:solidFill>
                        <a:effectLst/>
                        <a:latin typeface="Calibri"/>
                      </a:endParaRPr>
                    </a:p>
                  </a:txBody>
                  <a:tcPr marL="8318" marR="8318" marT="8318" marB="0" anchor="b"/>
                </a:tc>
                <a:tc>
                  <a:txBody>
                    <a:bodyPr/>
                    <a:lstStyle/>
                    <a:p>
                      <a:pPr algn="ctr" fontAlgn="ctr"/>
                      <a:r>
                        <a:rPr lang="en-US" sz="1400" u="none" strike="noStrike" dirty="0">
                          <a:solidFill>
                            <a:srgbClr val="00B0F0"/>
                          </a:solidFill>
                          <a:effectLst/>
                        </a:rPr>
                        <a:t>4</a:t>
                      </a:r>
                      <a:endParaRPr lang="en-US" sz="1400" b="0" i="0" u="none" strike="noStrike" dirty="0">
                        <a:solidFill>
                          <a:srgbClr val="00B0F0"/>
                        </a:solidFill>
                        <a:effectLst/>
                        <a:latin typeface="Calibri"/>
                      </a:endParaRPr>
                    </a:p>
                  </a:txBody>
                  <a:tcPr marL="8318" marR="8318" marT="8318" marB="0" anchor="ctr"/>
                </a:tc>
                <a:tc>
                  <a:txBody>
                    <a:bodyPr/>
                    <a:lstStyle/>
                    <a:p>
                      <a:pPr algn="ctr" fontAlgn="ctr"/>
                      <a:r>
                        <a:rPr lang="en-US" sz="1400" u="none" strike="noStrike">
                          <a:effectLst/>
                        </a:rPr>
                        <a:t>23</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27</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25</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26</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solidFill>
                            <a:srgbClr val="FF0000"/>
                          </a:solidFill>
                          <a:effectLst/>
                        </a:rPr>
                        <a:t>28</a:t>
                      </a:r>
                      <a:endParaRPr lang="en-US" sz="1400" b="0" i="0" u="none" strike="noStrike" dirty="0">
                        <a:solidFill>
                          <a:srgbClr val="FF0000"/>
                        </a:solidFill>
                        <a:effectLst/>
                        <a:latin typeface="Calibri"/>
                      </a:endParaRPr>
                    </a:p>
                  </a:txBody>
                  <a:tcPr marL="8318" marR="8318" marT="8318" marB="0" anchor="ctr"/>
                </a:tc>
                <a:tc>
                  <a:txBody>
                    <a:bodyPr/>
                    <a:lstStyle/>
                    <a:p>
                      <a:pPr algn="ctr" fontAlgn="ctr"/>
                      <a:r>
                        <a:rPr lang="en-US" sz="1400" u="none" strike="noStrike" dirty="0">
                          <a:solidFill>
                            <a:srgbClr val="FF0000"/>
                          </a:solidFill>
                          <a:effectLst/>
                        </a:rPr>
                        <a:t>28</a:t>
                      </a:r>
                      <a:endParaRPr lang="en-US" sz="1400" b="0" i="0" u="none" strike="noStrike" dirty="0">
                        <a:solidFill>
                          <a:srgbClr val="FF0000"/>
                        </a:solidFill>
                        <a:effectLst/>
                        <a:latin typeface="Calibri"/>
                      </a:endParaRPr>
                    </a:p>
                  </a:txBody>
                  <a:tcPr marL="8318" marR="8318" marT="8318" marB="0" anchor="ctr"/>
                </a:tc>
                <a:tc>
                  <a:txBody>
                    <a:bodyPr/>
                    <a:lstStyle/>
                    <a:p>
                      <a:pPr algn="ctr" fontAlgn="ctr"/>
                      <a:r>
                        <a:rPr lang="en-US" sz="1400" u="none" strike="noStrike" dirty="0">
                          <a:solidFill>
                            <a:srgbClr val="FF0000"/>
                          </a:solidFill>
                          <a:effectLst/>
                        </a:rPr>
                        <a:t>28</a:t>
                      </a:r>
                      <a:endParaRPr lang="en-US" sz="1400" b="0" i="0" u="none" strike="noStrike" dirty="0">
                        <a:solidFill>
                          <a:srgbClr val="FF0000"/>
                        </a:solidFill>
                        <a:effectLst/>
                        <a:latin typeface="Calibri"/>
                      </a:endParaRPr>
                    </a:p>
                  </a:txBody>
                  <a:tcPr marL="8318" marR="8318" marT="8318" marB="0" anchor="ctr"/>
                </a:tc>
                <a:tc>
                  <a:txBody>
                    <a:bodyPr/>
                    <a:lstStyle/>
                    <a:p>
                      <a:pPr algn="ctr" fontAlgn="ctr"/>
                      <a:r>
                        <a:rPr lang="en-US" sz="1400" u="none" strike="noStrike" dirty="0">
                          <a:effectLst/>
                        </a:rPr>
                        <a:t>27</a:t>
                      </a:r>
                      <a:endParaRPr lang="en-US" sz="1400" b="0" i="0" u="none" strike="noStrike" dirty="0">
                        <a:solidFill>
                          <a:srgbClr val="000000"/>
                        </a:solidFill>
                        <a:effectLst/>
                        <a:latin typeface="Calibri"/>
                      </a:endParaRPr>
                    </a:p>
                  </a:txBody>
                  <a:tcPr marL="8318" marR="8318" marT="8318" marB="0" anchor="ctr"/>
                </a:tc>
              </a:tr>
              <a:tr h="264606">
                <a:tc>
                  <a:txBody>
                    <a:bodyPr/>
                    <a:lstStyle/>
                    <a:p>
                      <a:pPr algn="l" fontAlgn="b"/>
                      <a:r>
                        <a:rPr lang="en-US" sz="1200" u="none" strike="noStrike">
                          <a:effectLst/>
                        </a:rPr>
                        <a:t>Wind (%)</a:t>
                      </a:r>
                      <a:endParaRPr lang="en-US" sz="1200" b="1" i="0" u="none" strike="noStrike">
                        <a:solidFill>
                          <a:srgbClr val="000000"/>
                        </a:solidFill>
                        <a:effectLst/>
                        <a:latin typeface="Calibri"/>
                      </a:endParaRPr>
                    </a:p>
                  </a:txBody>
                  <a:tcPr marL="8318" marR="8318" marT="8318" marB="0" anchor="b"/>
                </a:tc>
                <a:tc>
                  <a:txBody>
                    <a:bodyPr/>
                    <a:lstStyle/>
                    <a:p>
                      <a:pPr algn="ctr" fontAlgn="ctr"/>
                      <a:r>
                        <a:rPr lang="en-US" sz="1400" u="none" strike="noStrike" dirty="0">
                          <a:solidFill>
                            <a:srgbClr val="FF0000"/>
                          </a:solidFill>
                          <a:effectLst/>
                        </a:rPr>
                        <a:t>18</a:t>
                      </a:r>
                      <a:endParaRPr lang="en-US" sz="1400" b="0" i="0" u="none" strike="noStrike" dirty="0">
                        <a:solidFill>
                          <a:srgbClr val="FF0000"/>
                        </a:solidFill>
                        <a:effectLst/>
                        <a:latin typeface="Calibri"/>
                      </a:endParaRPr>
                    </a:p>
                  </a:txBody>
                  <a:tcPr marL="8318" marR="8318" marT="8318" marB="0" anchor="ctr"/>
                </a:tc>
                <a:tc>
                  <a:txBody>
                    <a:bodyPr/>
                    <a:lstStyle/>
                    <a:p>
                      <a:pPr algn="ctr" fontAlgn="ctr"/>
                      <a:r>
                        <a:rPr lang="en-US" sz="1400" u="none" strike="noStrike">
                          <a:solidFill>
                            <a:srgbClr val="00B0F0"/>
                          </a:solidFill>
                          <a:effectLst/>
                        </a:rPr>
                        <a:t>9</a:t>
                      </a:r>
                      <a:endParaRPr lang="en-US" sz="1400" b="0" i="0" u="none" strike="noStrike">
                        <a:solidFill>
                          <a:srgbClr val="00B0F0"/>
                        </a:solidFill>
                        <a:effectLst/>
                        <a:latin typeface="Calibri"/>
                      </a:endParaRPr>
                    </a:p>
                  </a:txBody>
                  <a:tcPr marL="8318" marR="8318" marT="8318" marB="0" anchor="ctr"/>
                </a:tc>
                <a:tc>
                  <a:txBody>
                    <a:bodyPr/>
                    <a:lstStyle/>
                    <a:p>
                      <a:pPr algn="ctr" fontAlgn="ctr"/>
                      <a:r>
                        <a:rPr lang="en-US" sz="1400" u="none" strike="noStrike">
                          <a:solidFill>
                            <a:srgbClr val="00B0F0"/>
                          </a:solidFill>
                          <a:effectLst/>
                        </a:rPr>
                        <a:t>9</a:t>
                      </a:r>
                      <a:endParaRPr lang="en-US" sz="1400" b="0" i="0" u="none" strike="noStrike">
                        <a:solidFill>
                          <a:srgbClr val="00B0F0"/>
                        </a:solidFill>
                        <a:effectLst/>
                        <a:latin typeface="Calibri"/>
                      </a:endParaRPr>
                    </a:p>
                  </a:txBody>
                  <a:tcPr marL="8318" marR="8318" marT="8318" marB="0" anchor="ctr"/>
                </a:tc>
                <a:tc>
                  <a:txBody>
                    <a:bodyPr/>
                    <a:lstStyle/>
                    <a:p>
                      <a:pPr algn="ctr" fontAlgn="ctr"/>
                      <a:r>
                        <a:rPr lang="en-US" sz="1400" u="none" strike="noStrike">
                          <a:solidFill>
                            <a:srgbClr val="00B0F0"/>
                          </a:solidFill>
                          <a:effectLst/>
                        </a:rPr>
                        <a:t>9</a:t>
                      </a:r>
                      <a:endParaRPr lang="en-US" sz="1400" b="0" i="0" u="none" strike="noStrike">
                        <a:solidFill>
                          <a:srgbClr val="00B0F0"/>
                        </a:solidFill>
                        <a:effectLst/>
                        <a:latin typeface="Calibri"/>
                      </a:endParaRPr>
                    </a:p>
                  </a:txBody>
                  <a:tcPr marL="8318" marR="8318" marT="8318" marB="0" anchor="ctr"/>
                </a:tc>
                <a:tc>
                  <a:txBody>
                    <a:bodyPr/>
                    <a:lstStyle/>
                    <a:p>
                      <a:pPr algn="ctr" fontAlgn="ctr"/>
                      <a:r>
                        <a:rPr lang="en-US" sz="1400" u="none" strike="noStrike" dirty="0">
                          <a:solidFill>
                            <a:srgbClr val="00B0F0"/>
                          </a:solidFill>
                          <a:effectLst/>
                        </a:rPr>
                        <a:t>9</a:t>
                      </a:r>
                      <a:endParaRPr lang="en-US" sz="1400" b="0" i="0" u="none" strike="noStrike" dirty="0">
                        <a:solidFill>
                          <a:srgbClr val="00B0F0"/>
                        </a:solidFill>
                        <a:effectLst/>
                        <a:latin typeface="Calibri"/>
                      </a:endParaRPr>
                    </a:p>
                  </a:txBody>
                  <a:tcPr marL="8318" marR="8318" marT="8318" marB="0" anchor="ctr"/>
                </a:tc>
                <a:tc>
                  <a:txBody>
                    <a:bodyPr/>
                    <a:lstStyle/>
                    <a:p>
                      <a:pPr algn="ctr" fontAlgn="ctr"/>
                      <a:r>
                        <a:rPr lang="en-US" sz="1400" u="none" strike="noStrike">
                          <a:effectLst/>
                        </a:rPr>
                        <a:t>13</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10</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10</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12</a:t>
                      </a:r>
                      <a:endParaRPr lang="en-US" sz="1400" b="0" i="0" u="none" strike="noStrike" dirty="0">
                        <a:solidFill>
                          <a:srgbClr val="000000"/>
                        </a:solidFill>
                        <a:effectLst/>
                        <a:latin typeface="Calibri"/>
                      </a:endParaRPr>
                    </a:p>
                  </a:txBody>
                  <a:tcPr marL="8318" marR="8318" marT="8318" marB="0" anchor="ctr"/>
                </a:tc>
              </a:tr>
              <a:tr h="166367">
                <a:tc>
                  <a:txBody>
                    <a:bodyPr/>
                    <a:lstStyle/>
                    <a:p>
                      <a:pPr algn="l" fontAlgn="b"/>
                      <a:r>
                        <a:rPr lang="en-US" sz="1200" u="none" strike="noStrike">
                          <a:effectLst/>
                        </a:rPr>
                        <a:t>Solar (%)</a:t>
                      </a:r>
                      <a:endParaRPr lang="en-US" sz="1200" b="1" i="0" u="none" strike="noStrike">
                        <a:solidFill>
                          <a:srgbClr val="000000"/>
                        </a:solidFill>
                        <a:effectLst/>
                        <a:latin typeface="Calibri"/>
                      </a:endParaRPr>
                    </a:p>
                  </a:txBody>
                  <a:tcPr marL="8318" marR="8318" marT="8318" marB="0" anchor="b"/>
                </a:tc>
                <a:tc>
                  <a:txBody>
                    <a:bodyPr/>
                    <a:lstStyle/>
                    <a:p>
                      <a:pPr algn="ctr" fontAlgn="ctr"/>
                      <a:r>
                        <a:rPr lang="en-US" sz="1400" u="none" strike="noStrike">
                          <a:effectLst/>
                        </a:rPr>
                        <a:t>8</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5</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dirty="0">
                          <a:solidFill>
                            <a:srgbClr val="00B0F0"/>
                          </a:solidFill>
                          <a:effectLst/>
                        </a:rPr>
                        <a:t>3</a:t>
                      </a:r>
                      <a:endParaRPr lang="en-US" sz="1400" b="0" i="0" u="none" strike="noStrike" dirty="0">
                        <a:solidFill>
                          <a:srgbClr val="00B0F0"/>
                        </a:solidFill>
                        <a:effectLst/>
                        <a:latin typeface="Calibri"/>
                      </a:endParaRPr>
                    </a:p>
                  </a:txBody>
                  <a:tcPr marL="8318" marR="8318" marT="8318" marB="0" anchor="ctr"/>
                </a:tc>
                <a:tc>
                  <a:txBody>
                    <a:bodyPr/>
                    <a:lstStyle/>
                    <a:p>
                      <a:pPr algn="ctr" fontAlgn="ctr"/>
                      <a:r>
                        <a:rPr lang="en-US" sz="1400" u="none" strike="noStrike" dirty="0">
                          <a:effectLst/>
                        </a:rPr>
                        <a:t>6</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a:effectLst/>
                        </a:rPr>
                        <a:t>7</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solidFill>
                            <a:srgbClr val="00B0F0"/>
                          </a:solidFill>
                          <a:effectLst/>
                        </a:rPr>
                        <a:t>3</a:t>
                      </a:r>
                      <a:endParaRPr lang="en-US" sz="1400" b="0" i="0" u="none" strike="noStrike" dirty="0">
                        <a:solidFill>
                          <a:srgbClr val="00B0F0"/>
                        </a:solidFill>
                        <a:effectLst/>
                        <a:latin typeface="Calibri"/>
                      </a:endParaRPr>
                    </a:p>
                  </a:txBody>
                  <a:tcPr marL="8318" marR="8318" marT="8318" marB="0" anchor="ctr"/>
                </a:tc>
                <a:tc>
                  <a:txBody>
                    <a:bodyPr/>
                    <a:lstStyle/>
                    <a:p>
                      <a:pPr algn="ctr" fontAlgn="ctr"/>
                      <a:r>
                        <a:rPr lang="en-US" sz="1400" u="none" strike="noStrike">
                          <a:effectLst/>
                        </a:rPr>
                        <a:t>7</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8</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dirty="0">
                          <a:solidFill>
                            <a:srgbClr val="FF0000"/>
                          </a:solidFill>
                          <a:effectLst/>
                        </a:rPr>
                        <a:t>9</a:t>
                      </a:r>
                      <a:endParaRPr lang="en-US" sz="1400" b="0" i="0" u="none" strike="noStrike" dirty="0">
                        <a:solidFill>
                          <a:srgbClr val="FF0000"/>
                        </a:solidFill>
                        <a:effectLst/>
                        <a:latin typeface="Calibri"/>
                      </a:endParaRPr>
                    </a:p>
                  </a:txBody>
                  <a:tcPr marL="8318" marR="8318" marT="8318" marB="0" anchor="ctr"/>
                </a:tc>
              </a:tr>
              <a:tr h="166367">
                <a:tc>
                  <a:txBody>
                    <a:bodyPr/>
                    <a:lstStyle/>
                    <a:p>
                      <a:pPr algn="l" fontAlgn="b"/>
                      <a:r>
                        <a:rPr lang="en-US" sz="1200" u="none" strike="noStrike">
                          <a:effectLst/>
                        </a:rPr>
                        <a:t>Nuclear (%)</a:t>
                      </a:r>
                      <a:endParaRPr lang="en-US" sz="1200" b="1" i="0" u="none" strike="noStrike">
                        <a:solidFill>
                          <a:srgbClr val="000000"/>
                        </a:solidFill>
                        <a:effectLst/>
                        <a:latin typeface="Calibri"/>
                      </a:endParaRPr>
                    </a:p>
                  </a:txBody>
                  <a:tcPr marL="8318" marR="8318" marT="8318" marB="0" anchor="b"/>
                </a:tc>
                <a:tc>
                  <a:txBody>
                    <a:bodyPr/>
                    <a:lstStyle/>
                    <a:p>
                      <a:pPr algn="ctr" fontAlgn="ctr"/>
                      <a:r>
                        <a:rPr lang="en-US" sz="1400" u="none" strike="noStrike" dirty="0">
                          <a:solidFill>
                            <a:srgbClr val="FF0000"/>
                          </a:solidFill>
                          <a:effectLst/>
                        </a:rPr>
                        <a:t>11</a:t>
                      </a:r>
                      <a:endParaRPr lang="en-US" sz="1400" b="0" i="0" u="none" strike="noStrike" dirty="0">
                        <a:solidFill>
                          <a:srgbClr val="FF0000"/>
                        </a:solidFill>
                        <a:effectLst/>
                        <a:latin typeface="Calibri"/>
                      </a:endParaRPr>
                    </a:p>
                  </a:txBody>
                  <a:tcPr marL="8318" marR="8318" marT="8318" marB="0" anchor="ctr"/>
                </a:tc>
                <a:tc>
                  <a:txBody>
                    <a:bodyPr/>
                    <a:lstStyle/>
                    <a:p>
                      <a:pPr algn="ctr" fontAlgn="ctr"/>
                      <a:r>
                        <a:rPr lang="en-US" sz="1400" u="none" strike="noStrike">
                          <a:effectLst/>
                        </a:rPr>
                        <a:t>9</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9</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dirty="0">
                          <a:solidFill>
                            <a:srgbClr val="00B0F0"/>
                          </a:solidFill>
                          <a:effectLst/>
                        </a:rPr>
                        <a:t>8</a:t>
                      </a:r>
                      <a:endParaRPr lang="en-US" sz="1400" b="0" i="0" u="none" strike="noStrike" dirty="0">
                        <a:solidFill>
                          <a:srgbClr val="00B0F0"/>
                        </a:solidFill>
                        <a:effectLst/>
                        <a:latin typeface="Calibri"/>
                      </a:endParaRPr>
                    </a:p>
                  </a:txBody>
                  <a:tcPr marL="8318" marR="8318" marT="8318" marB="0" anchor="ctr"/>
                </a:tc>
                <a:tc>
                  <a:txBody>
                    <a:bodyPr/>
                    <a:lstStyle/>
                    <a:p>
                      <a:pPr algn="ctr" fontAlgn="ctr"/>
                      <a:r>
                        <a:rPr lang="en-US" sz="1400" u="none" strike="noStrike" dirty="0">
                          <a:solidFill>
                            <a:srgbClr val="00B0F0"/>
                          </a:solidFill>
                          <a:effectLst/>
                        </a:rPr>
                        <a:t>8</a:t>
                      </a:r>
                      <a:endParaRPr lang="en-US" sz="1400" b="0" i="0" u="none" strike="noStrike" dirty="0">
                        <a:solidFill>
                          <a:srgbClr val="00B0F0"/>
                        </a:solidFill>
                        <a:effectLst/>
                        <a:latin typeface="Calibri"/>
                      </a:endParaRPr>
                    </a:p>
                  </a:txBody>
                  <a:tcPr marL="8318" marR="8318" marT="8318" marB="0" anchor="ctr"/>
                </a:tc>
                <a:tc>
                  <a:txBody>
                    <a:bodyPr/>
                    <a:lstStyle/>
                    <a:p>
                      <a:pPr algn="ctr" fontAlgn="ctr"/>
                      <a:r>
                        <a:rPr lang="en-US" sz="1400" u="none" strike="noStrike">
                          <a:effectLst/>
                        </a:rPr>
                        <a:t>9</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9</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9</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9</a:t>
                      </a:r>
                      <a:endParaRPr lang="en-US" sz="1400" b="0" i="0" u="none" strike="noStrike" dirty="0">
                        <a:solidFill>
                          <a:srgbClr val="000000"/>
                        </a:solidFill>
                        <a:effectLst/>
                        <a:latin typeface="Calibri"/>
                      </a:endParaRPr>
                    </a:p>
                  </a:txBody>
                  <a:tcPr marL="8318" marR="8318" marT="8318" marB="0" anchor="ctr"/>
                </a:tc>
              </a:tr>
              <a:tr h="166367">
                <a:tc>
                  <a:txBody>
                    <a:bodyPr/>
                    <a:lstStyle/>
                    <a:p>
                      <a:pPr algn="l" fontAlgn="b"/>
                      <a:r>
                        <a:rPr lang="en-US" sz="1200" u="none" strike="noStrike">
                          <a:effectLst/>
                        </a:rPr>
                        <a:t>Other (%)</a:t>
                      </a:r>
                      <a:endParaRPr lang="en-US" sz="1200" b="1" i="0" u="none" strike="noStrike">
                        <a:solidFill>
                          <a:srgbClr val="000000"/>
                        </a:solidFill>
                        <a:effectLst/>
                        <a:latin typeface="Calibri"/>
                      </a:endParaRPr>
                    </a:p>
                  </a:txBody>
                  <a:tcPr marL="8318" marR="8318" marT="8318" marB="0" anchor="b"/>
                </a:tc>
                <a:tc>
                  <a:txBody>
                    <a:bodyPr/>
                    <a:lstStyle/>
                    <a:p>
                      <a:pPr algn="ctr" fontAlgn="ctr"/>
                      <a:r>
                        <a:rPr lang="en-US" sz="1400" u="none" strike="noStrike" dirty="0">
                          <a:solidFill>
                            <a:srgbClr val="FF0000"/>
                          </a:solidFill>
                          <a:effectLst/>
                        </a:rPr>
                        <a:t>1.6</a:t>
                      </a:r>
                      <a:endParaRPr lang="en-US" sz="1400" b="0" i="0" u="none" strike="noStrike" dirty="0">
                        <a:solidFill>
                          <a:srgbClr val="FF0000"/>
                        </a:solidFill>
                        <a:effectLst/>
                        <a:latin typeface="Calibri"/>
                      </a:endParaRPr>
                    </a:p>
                  </a:txBody>
                  <a:tcPr marL="8318" marR="8318" marT="8318" marB="0" anchor="ctr"/>
                </a:tc>
                <a:tc>
                  <a:txBody>
                    <a:bodyPr/>
                    <a:lstStyle/>
                    <a:p>
                      <a:pPr algn="ctr" fontAlgn="ctr"/>
                      <a:r>
                        <a:rPr lang="en-US" sz="1400" u="none" strike="noStrike">
                          <a:effectLst/>
                        </a:rPr>
                        <a:t>0.4</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0.4</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0.4</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dirty="0">
                          <a:solidFill>
                            <a:srgbClr val="00B0F0"/>
                          </a:solidFill>
                          <a:effectLst/>
                        </a:rPr>
                        <a:t>0.3</a:t>
                      </a:r>
                      <a:endParaRPr lang="en-US" sz="1400" b="0" i="0" u="none" strike="noStrike" dirty="0">
                        <a:solidFill>
                          <a:srgbClr val="00B0F0"/>
                        </a:solidFill>
                        <a:effectLst/>
                        <a:latin typeface="Calibri"/>
                      </a:endParaRPr>
                    </a:p>
                  </a:txBody>
                  <a:tcPr marL="8318" marR="8318" marT="8318" marB="0" anchor="ctr"/>
                </a:tc>
                <a:tc>
                  <a:txBody>
                    <a:bodyPr/>
                    <a:lstStyle/>
                    <a:p>
                      <a:pPr algn="ctr" fontAlgn="ctr"/>
                      <a:r>
                        <a:rPr lang="en-US" sz="1400" u="none" strike="noStrike">
                          <a:effectLst/>
                        </a:rPr>
                        <a:t>0.4</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0.4</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0.4</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0.4</a:t>
                      </a:r>
                      <a:endParaRPr lang="en-US" sz="1400" b="0" i="0" u="none" strike="noStrike" dirty="0">
                        <a:solidFill>
                          <a:srgbClr val="000000"/>
                        </a:solidFill>
                        <a:effectLst/>
                        <a:latin typeface="Calibri"/>
                      </a:endParaRPr>
                    </a:p>
                  </a:txBody>
                  <a:tcPr marL="8318" marR="8318" marT="8318" marB="0" anchor="ctr"/>
                </a:tc>
              </a:tr>
              <a:tr h="183003">
                <a:tc>
                  <a:txBody>
                    <a:bodyPr/>
                    <a:lstStyle/>
                    <a:p>
                      <a:pPr algn="l" fontAlgn="b"/>
                      <a:r>
                        <a:rPr lang="en-US" sz="1200" u="none" strike="noStrike">
                          <a:effectLst/>
                        </a:rPr>
                        <a:t>Reserve Margin (%)</a:t>
                      </a:r>
                      <a:endParaRPr lang="en-US" sz="1200" b="1" i="0" u="none" strike="noStrike">
                        <a:solidFill>
                          <a:srgbClr val="000000"/>
                        </a:solidFill>
                        <a:effectLst/>
                        <a:latin typeface="Calibri"/>
                      </a:endParaRPr>
                    </a:p>
                  </a:txBody>
                  <a:tcPr marL="8318" marR="8318" marT="8318" marB="0" anchor="b"/>
                </a:tc>
                <a:tc>
                  <a:txBody>
                    <a:bodyPr/>
                    <a:lstStyle/>
                    <a:p>
                      <a:pPr algn="ctr" fontAlgn="ctr"/>
                      <a:r>
                        <a:rPr lang="en-US" sz="1400" u="none" strike="noStrike">
                          <a:effectLst/>
                        </a:rPr>
                        <a:t>13.52</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13.05</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13.91</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a:effectLst/>
                        </a:rPr>
                        <a:t>12.77</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13.69</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solidFill>
                            <a:srgbClr val="00B0F0"/>
                          </a:solidFill>
                          <a:effectLst/>
                        </a:rPr>
                        <a:t>9.07</a:t>
                      </a:r>
                      <a:endParaRPr lang="en-US" sz="1400" b="0" i="0" u="none" strike="noStrike" dirty="0">
                        <a:solidFill>
                          <a:srgbClr val="00B0F0"/>
                        </a:solidFill>
                        <a:effectLst/>
                        <a:latin typeface="Calibri"/>
                      </a:endParaRPr>
                    </a:p>
                  </a:txBody>
                  <a:tcPr marL="8318" marR="8318" marT="8318" marB="0" anchor="ctr"/>
                </a:tc>
                <a:tc>
                  <a:txBody>
                    <a:bodyPr/>
                    <a:lstStyle/>
                    <a:p>
                      <a:pPr algn="ctr" fontAlgn="ctr"/>
                      <a:r>
                        <a:rPr lang="en-US" sz="1400" u="none" strike="noStrike">
                          <a:effectLst/>
                        </a:rPr>
                        <a:t>14.6</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15.11</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solidFill>
                            <a:srgbClr val="FF0000"/>
                          </a:solidFill>
                          <a:effectLst/>
                        </a:rPr>
                        <a:t>15.71</a:t>
                      </a:r>
                      <a:endParaRPr lang="en-US" sz="1400" b="0" i="0" u="none" strike="noStrike" dirty="0">
                        <a:solidFill>
                          <a:srgbClr val="FF0000"/>
                        </a:solidFill>
                        <a:effectLst/>
                        <a:latin typeface="Calibri"/>
                      </a:endParaRPr>
                    </a:p>
                  </a:txBody>
                  <a:tcPr marL="8318" marR="8318" marT="8318" marB="0" anchor="ctr"/>
                </a:tc>
              </a:tr>
              <a:tr h="166367">
                <a:tc>
                  <a:txBody>
                    <a:bodyPr/>
                    <a:lstStyle/>
                    <a:p>
                      <a:pPr algn="l" fontAlgn="b"/>
                      <a:r>
                        <a:rPr lang="en-US" sz="1200" u="none" strike="noStrike" dirty="0" smtClean="0">
                          <a:effectLst/>
                        </a:rPr>
                        <a:t>Peak load</a:t>
                      </a:r>
                      <a:r>
                        <a:rPr lang="en-US" sz="1200" u="none" strike="noStrike" baseline="30000" dirty="0" smtClean="0">
                          <a:effectLst/>
                        </a:rPr>
                        <a:t>1</a:t>
                      </a:r>
                      <a:r>
                        <a:rPr lang="en-US" sz="1200" u="none" strike="noStrike" dirty="0" smtClean="0">
                          <a:effectLst/>
                        </a:rPr>
                        <a:t> </a:t>
                      </a:r>
                      <a:r>
                        <a:rPr lang="en-US" sz="1200" u="none" strike="noStrike" dirty="0">
                          <a:effectLst/>
                        </a:rPr>
                        <a:t>(GW)</a:t>
                      </a:r>
                      <a:endParaRPr lang="en-US" sz="1200" b="1" i="0" u="none" strike="noStrike" dirty="0">
                        <a:solidFill>
                          <a:srgbClr val="000000"/>
                        </a:solidFill>
                        <a:effectLst/>
                        <a:latin typeface="Calibri"/>
                      </a:endParaRPr>
                    </a:p>
                  </a:txBody>
                  <a:tcPr marL="8318" marR="8318" marT="8318" marB="0" anchor="b"/>
                </a:tc>
                <a:tc>
                  <a:txBody>
                    <a:bodyPr/>
                    <a:lstStyle/>
                    <a:p>
                      <a:pPr algn="ctr" fontAlgn="ctr"/>
                      <a:r>
                        <a:rPr lang="en-US" sz="1400" u="none" strike="noStrike">
                          <a:effectLst/>
                        </a:rPr>
                        <a:t>87</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solidFill>
                            <a:srgbClr val="FF0000"/>
                          </a:solidFill>
                          <a:effectLst/>
                        </a:rPr>
                        <a:t>95</a:t>
                      </a:r>
                      <a:endParaRPr lang="en-US" sz="1400" b="0" i="0" u="none" strike="noStrike" dirty="0">
                        <a:solidFill>
                          <a:srgbClr val="FF0000"/>
                        </a:solidFill>
                        <a:effectLst/>
                        <a:latin typeface="Calibri"/>
                      </a:endParaRPr>
                    </a:p>
                  </a:txBody>
                  <a:tcPr marL="8318" marR="8318" marT="8318" marB="0" anchor="ctr"/>
                </a:tc>
                <a:tc>
                  <a:txBody>
                    <a:bodyPr/>
                    <a:lstStyle/>
                    <a:p>
                      <a:pPr algn="ctr" fontAlgn="ctr"/>
                      <a:r>
                        <a:rPr lang="en-US" sz="1400" u="none" strike="noStrike">
                          <a:effectLst/>
                        </a:rPr>
                        <a:t>90</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87</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87</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solidFill>
                            <a:srgbClr val="00B0F0"/>
                          </a:solidFill>
                          <a:effectLst/>
                        </a:rPr>
                        <a:t>82</a:t>
                      </a:r>
                      <a:endParaRPr lang="en-US" sz="1400" b="0" i="0" u="none" strike="noStrike" dirty="0">
                        <a:solidFill>
                          <a:srgbClr val="00B0F0"/>
                        </a:solidFill>
                        <a:effectLst/>
                        <a:latin typeface="Calibri"/>
                      </a:endParaRPr>
                    </a:p>
                  </a:txBody>
                  <a:tcPr marL="8318" marR="8318" marT="8318" marB="0" anchor="ctr"/>
                </a:tc>
                <a:tc>
                  <a:txBody>
                    <a:bodyPr/>
                    <a:lstStyle/>
                    <a:p>
                      <a:pPr algn="ctr" fontAlgn="ctr"/>
                      <a:r>
                        <a:rPr lang="en-US" sz="1400" u="none" strike="noStrike" dirty="0">
                          <a:solidFill>
                            <a:srgbClr val="00B0F0"/>
                          </a:solidFill>
                          <a:effectLst/>
                        </a:rPr>
                        <a:t>82</a:t>
                      </a:r>
                      <a:endParaRPr lang="en-US" sz="1400" b="0" i="0" u="none" strike="noStrike" dirty="0">
                        <a:solidFill>
                          <a:srgbClr val="00B0F0"/>
                        </a:solidFill>
                        <a:effectLst/>
                        <a:latin typeface="Calibri"/>
                      </a:endParaRPr>
                    </a:p>
                  </a:txBody>
                  <a:tcPr marL="8318" marR="8318" marT="8318" marB="0" anchor="ctr"/>
                </a:tc>
                <a:tc>
                  <a:txBody>
                    <a:bodyPr/>
                    <a:lstStyle/>
                    <a:p>
                      <a:pPr algn="ctr" fontAlgn="ctr"/>
                      <a:r>
                        <a:rPr lang="en-US" sz="1400" u="none" strike="noStrike">
                          <a:effectLst/>
                        </a:rPr>
                        <a:t>93</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89</a:t>
                      </a:r>
                      <a:endParaRPr lang="en-US" sz="1400" b="0" i="0" u="none" strike="noStrike" dirty="0">
                        <a:solidFill>
                          <a:srgbClr val="000000"/>
                        </a:solidFill>
                        <a:effectLst/>
                        <a:latin typeface="Calibri"/>
                      </a:endParaRPr>
                    </a:p>
                  </a:txBody>
                  <a:tcPr marL="8318" marR="8318" marT="8318" marB="0" anchor="ctr"/>
                </a:tc>
              </a:tr>
              <a:tr h="166367">
                <a:tc>
                  <a:txBody>
                    <a:bodyPr/>
                    <a:lstStyle/>
                    <a:p>
                      <a:pPr algn="l" fontAlgn="b"/>
                      <a:r>
                        <a:rPr lang="en-US" sz="1200" u="none" strike="noStrike">
                          <a:effectLst/>
                        </a:rPr>
                        <a:t>Total energy (GWh)</a:t>
                      </a:r>
                      <a:endParaRPr lang="en-US" sz="1200" b="1" i="0" u="none" strike="noStrike">
                        <a:solidFill>
                          <a:srgbClr val="000000"/>
                        </a:solidFill>
                        <a:effectLst/>
                        <a:latin typeface="Calibri"/>
                      </a:endParaRPr>
                    </a:p>
                  </a:txBody>
                  <a:tcPr marL="8318" marR="8318" marT="8318" marB="0" anchor="b"/>
                </a:tc>
                <a:tc>
                  <a:txBody>
                    <a:bodyPr/>
                    <a:lstStyle/>
                    <a:p>
                      <a:pPr algn="ctr" fontAlgn="ctr"/>
                      <a:r>
                        <a:rPr lang="en-US" sz="1400" u="none" strike="noStrike" dirty="0">
                          <a:solidFill>
                            <a:srgbClr val="FF0000"/>
                          </a:solidFill>
                          <a:effectLst/>
                        </a:rPr>
                        <a:t>503</a:t>
                      </a:r>
                      <a:endParaRPr lang="en-US" sz="1400" b="0" i="0" u="none" strike="noStrike" dirty="0">
                        <a:solidFill>
                          <a:srgbClr val="FF0000"/>
                        </a:solidFill>
                        <a:effectLst/>
                        <a:latin typeface="Calibri"/>
                      </a:endParaRPr>
                    </a:p>
                  </a:txBody>
                  <a:tcPr marL="8318" marR="8318" marT="8318" marB="0" anchor="ctr"/>
                </a:tc>
                <a:tc>
                  <a:txBody>
                    <a:bodyPr/>
                    <a:lstStyle/>
                    <a:p>
                      <a:pPr algn="ctr" fontAlgn="ctr"/>
                      <a:r>
                        <a:rPr lang="en-US" sz="1400" u="none" strike="noStrike">
                          <a:effectLst/>
                        </a:rPr>
                        <a:t>489</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489</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476</a:t>
                      </a:r>
                      <a:endParaRPr lang="en-US" sz="1400" b="0" i="0" u="none" strike="noStrike">
                        <a:solidFill>
                          <a:srgbClr val="000000"/>
                        </a:solidFill>
                        <a:effectLst/>
                        <a:latin typeface="Calibri"/>
                      </a:endParaRPr>
                    </a:p>
                  </a:txBody>
                  <a:tcPr marL="8318" marR="8318" marT="8318" marB="0" anchor="ctr"/>
                </a:tc>
                <a:tc>
                  <a:txBody>
                    <a:bodyPr/>
                    <a:lstStyle/>
                    <a:p>
                      <a:pPr marL="0" algn="ctr" defTabSz="457200" rtl="0" eaLnBrk="1" fontAlgn="ctr" latinLnBrk="0" hangingPunct="1"/>
                      <a:r>
                        <a:rPr lang="en-US" sz="1400" u="none" strike="noStrike" kern="1200" dirty="0">
                          <a:solidFill>
                            <a:srgbClr val="FF0000"/>
                          </a:solidFill>
                          <a:effectLst/>
                          <a:latin typeface="+mn-lt"/>
                          <a:ea typeface="+mn-ea"/>
                          <a:cs typeface="+mn-cs"/>
                        </a:rPr>
                        <a:t>503</a:t>
                      </a:r>
                    </a:p>
                  </a:txBody>
                  <a:tcPr marL="8318" marR="8318" marT="8318" marB="0" anchor="ctr"/>
                </a:tc>
                <a:tc>
                  <a:txBody>
                    <a:bodyPr/>
                    <a:lstStyle/>
                    <a:p>
                      <a:pPr algn="ctr" fontAlgn="ctr"/>
                      <a:r>
                        <a:rPr lang="en-US" sz="1400" u="none" strike="noStrike" dirty="0">
                          <a:solidFill>
                            <a:srgbClr val="00B0F0"/>
                          </a:solidFill>
                          <a:effectLst/>
                        </a:rPr>
                        <a:t>438</a:t>
                      </a:r>
                      <a:endParaRPr lang="en-US" sz="1400" b="0" i="0" u="none" strike="noStrike" dirty="0">
                        <a:solidFill>
                          <a:srgbClr val="00B0F0"/>
                        </a:solidFill>
                        <a:effectLst/>
                        <a:latin typeface="Calibri"/>
                      </a:endParaRPr>
                    </a:p>
                  </a:txBody>
                  <a:tcPr marL="8318" marR="8318" marT="8318" marB="0" anchor="ctr"/>
                </a:tc>
                <a:tc>
                  <a:txBody>
                    <a:bodyPr/>
                    <a:lstStyle/>
                    <a:p>
                      <a:pPr algn="ctr" fontAlgn="ctr"/>
                      <a:r>
                        <a:rPr lang="en-US" sz="1400" u="none" strike="noStrike">
                          <a:effectLst/>
                        </a:rPr>
                        <a:t>448</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489</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489</a:t>
                      </a:r>
                      <a:endParaRPr lang="en-US" sz="1400" b="0" i="0" u="none" strike="noStrike" dirty="0">
                        <a:solidFill>
                          <a:srgbClr val="000000"/>
                        </a:solidFill>
                        <a:effectLst/>
                        <a:latin typeface="Calibri"/>
                      </a:endParaRPr>
                    </a:p>
                  </a:txBody>
                  <a:tcPr marL="8318" marR="8318" marT="8318" marB="0" anchor="ctr"/>
                </a:tc>
              </a:tr>
              <a:tr h="332733">
                <a:tc>
                  <a:txBody>
                    <a:bodyPr/>
                    <a:lstStyle/>
                    <a:p>
                      <a:pPr algn="l" fontAlgn="b"/>
                      <a:r>
                        <a:rPr lang="en-US" sz="1200" u="none" strike="noStrike">
                          <a:effectLst/>
                        </a:rPr>
                        <a:t>Natural Gas Price ($/MMbtu)</a:t>
                      </a:r>
                      <a:endParaRPr lang="en-US" sz="1200" b="1" i="0" u="none" strike="noStrike">
                        <a:solidFill>
                          <a:srgbClr val="000000"/>
                        </a:solidFill>
                        <a:effectLst/>
                        <a:latin typeface="Calibri"/>
                      </a:endParaRPr>
                    </a:p>
                  </a:txBody>
                  <a:tcPr marL="8318" marR="8318" marT="8318" marB="0" anchor="b"/>
                </a:tc>
                <a:tc>
                  <a:txBody>
                    <a:bodyPr/>
                    <a:lstStyle/>
                    <a:p>
                      <a:pPr algn="ctr" fontAlgn="ctr"/>
                      <a:r>
                        <a:rPr lang="en-US" sz="1400" u="none" strike="noStrike" dirty="0">
                          <a:solidFill>
                            <a:srgbClr val="FF0000"/>
                          </a:solidFill>
                          <a:effectLst/>
                        </a:rPr>
                        <a:t>7.85</a:t>
                      </a:r>
                      <a:endParaRPr lang="en-US" sz="1400" b="0" i="0" u="none" strike="noStrike" dirty="0">
                        <a:solidFill>
                          <a:srgbClr val="FF0000"/>
                        </a:solidFill>
                        <a:effectLst/>
                        <a:latin typeface="Calibri"/>
                      </a:endParaRPr>
                    </a:p>
                  </a:txBody>
                  <a:tcPr marL="8318" marR="8318" marT="8318" marB="0" anchor="ctr"/>
                </a:tc>
                <a:tc>
                  <a:txBody>
                    <a:bodyPr/>
                    <a:lstStyle/>
                    <a:p>
                      <a:pPr algn="ctr" fontAlgn="ctr"/>
                      <a:r>
                        <a:rPr lang="en-US" sz="1400" u="none" strike="noStrike" dirty="0">
                          <a:solidFill>
                            <a:srgbClr val="00B0F0"/>
                          </a:solidFill>
                          <a:effectLst/>
                        </a:rPr>
                        <a:t>6.35</a:t>
                      </a:r>
                      <a:endParaRPr lang="en-US" sz="1400" b="0" i="0" u="none" strike="noStrike" dirty="0">
                        <a:solidFill>
                          <a:srgbClr val="00B0F0"/>
                        </a:solidFill>
                        <a:effectLst/>
                        <a:latin typeface="Calibri"/>
                      </a:endParaRPr>
                    </a:p>
                  </a:txBody>
                  <a:tcPr marL="8318" marR="8318" marT="8318" marB="0" anchor="ctr"/>
                </a:tc>
                <a:tc>
                  <a:txBody>
                    <a:bodyPr/>
                    <a:lstStyle/>
                    <a:p>
                      <a:pPr algn="ctr" fontAlgn="ctr"/>
                      <a:r>
                        <a:rPr lang="en-US" sz="1400" u="none" strike="noStrike" dirty="0">
                          <a:solidFill>
                            <a:srgbClr val="00B0F0"/>
                          </a:solidFill>
                          <a:effectLst/>
                        </a:rPr>
                        <a:t>6.35</a:t>
                      </a:r>
                      <a:endParaRPr lang="en-US" sz="1400" b="0" i="0" u="none" strike="noStrike" dirty="0">
                        <a:solidFill>
                          <a:srgbClr val="00B0F0"/>
                        </a:solidFill>
                        <a:effectLst/>
                        <a:latin typeface="Calibri"/>
                      </a:endParaRPr>
                    </a:p>
                  </a:txBody>
                  <a:tcPr marL="8318" marR="8318" marT="8318" marB="0" anchor="ctr"/>
                </a:tc>
                <a:tc>
                  <a:txBody>
                    <a:bodyPr/>
                    <a:lstStyle/>
                    <a:p>
                      <a:pPr algn="ctr" fontAlgn="ctr"/>
                      <a:r>
                        <a:rPr lang="en-US" sz="1400" u="none" strike="noStrike" dirty="0">
                          <a:solidFill>
                            <a:srgbClr val="00B0F0"/>
                          </a:solidFill>
                          <a:effectLst/>
                        </a:rPr>
                        <a:t>6.35</a:t>
                      </a:r>
                      <a:endParaRPr lang="en-US" sz="1400" b="0" i="0" u="none" strike="noStrike" dirty="0">
                        <a:solidFill>
                          <a:srgbClr val="00B0F0"/>
                        </a:solidFill>
                        <a:effectLst/>
                        <a:latin typeface="Calibri"/>
                      </a:endParaRPr>
                    </a:p>
                  </a:txBody>
                  <a:tcPr marL="8318" marR="8318" marT="8318" marB="0" anchor="ctr"/>
                </a:tc>
                <a:tc>
                  <a:txBody>
                    <a:bodyPr/>
                    <a:lstStyle/>
                    <a:p>
                      <a:pPr marL="0" algn="ctr" defTabSz="457200" rtl="0" eaLnBrk="1" fontAlgn="ctr" latinLnBrk="0" hangingPunct="1"/>
                      <a:r>
                        <a:rPr lang="en-US" sz="1400" u="none" strike="noStrike" dirty="0">
                          <a:solidFill>
                            <a:srgbClr val="FF0000"/>
                          </a:solidFill>
                          <a:effectLst/>
                        </a:rPr>
                        <a:t>7</a:t>
                      </a:r>
                      <a:r>
                        <a:rPr lang="en-US" sz="1400" u="none" strike="noStrike" kern="1200" dirty="0">
                          <a:solidFill>
                            <a:srgbClr val="FF0000"/>
                          </a:solidFill>
                          <a:effectLst/>
                          <a:latin typeface="+mn-lt"/>
                          <a:ea typeface="+mn-ea"/>
                          <a:cs typeface="+mn-cs"/>
                        </a:rPr>
                        <a:t>.85</a:t>
                      </a:r>
                    </a:p>
                  </a:txBody>
                  <a:tcPr marL="8318" marR="8318" marT="8318" marB="0" anchor="ctr"/>
                </a:tc>
                <a:tc>
                  <a:txBody>
                    <a:bodyPr/>
                    <a:lstStyle/>
                    <a:p>
                      <a:pPr algn="ctr" fontAlgn="ctr"/>
                      <a:r>
                        <a:rPr lang="en-US" sz="1400" u="none" strike="noStrike">
                          <a:effectLst/>
                        </a:rPr>
                        <a:t>6.63</a:t>
                      </a:r>
                      <a:endParaRPr lang="en-US" sz="1400" b="0" i="0" u="none" strike="noStrike">
                        <a:solidFill>
                          <a:srgbClr val="000000"/>
                        </a:solidFill>
                        <a:effectLst/>
                        <a:latin typeface="Calibri"/>
                      </a:endParaRPr>
                    </a:p>
                  </a:txBody>
                  <a:tcPr marL="8318" marR="8318" marT="8318" marB="0" anchor="ctr"/>
                </a:tc>
                <a:tc>
                  <a:txBody>
                    <a:bodyPr/>
                    <a:lstStyle/>
                    <a:p>
                      <a:pPr marL="0" algn="ctr" defTabSz="457200" rtl="0" eaLnBrk="1" fontAlgn="ctr" latinLnBrk="0" hangingPunct="1"/>
                      <a:r>
                        <a:rPr lang="en-US" sz="1400" u="none" strike="noStrike" kern="1200" dirty="0">
                          <a:solidFill>
                            <a:srgbClr val="FF0000"/>
                          </a:solidFill>
                          <a:effectLst/>
                          <a:latin typeface="+mn-lt"/>
                          <a:ea typeface="+mn-ea"/>
                          <a:cs typeface="+mn-cs"/>
                        </a:rPr>
                        <a:t>7.85</a:t>
                      </a:r>
                    </a:p>
                  </a:txBody>
                  <a:tcPr marL="8318" marR="8318" marT="8318" marB="0" anchor="ctr"/>
                </a:tc>
                <a:tc>
                  <a:txBody>
                    <a:bodyPr/>
                    <a:lstStyle/>
                    <a:p>
                      <a:pPr marL="0" algn="ctr" defTabSz="457200" rtl="0" eaLnBrk="1" fontAlgn="ctr" latinLnBrk="0" hangingPunct="1"/>
                      <a:r>
                        <a:rPr lang="en-US" sz="1400" u="none" strike="noStrike" kern="1200" dirty="0">
                          <a:solidFill>
                            <a:srgbClr val="FF0000"/>
                          </a:solidFill>
                          <a:effectLst/>
                          <a:latin typeface="+mn-lt"/>
                          <a:ea typeface="+mn-ea"/>
                          <a:cs typeface="+mn-cs"/>
                        </a:rPr>
                        <a:t>7.85</a:t>
                      </a:r>
                    </a:p>
                  </a:txBody>
                  <a:tcPr marL="8318" marR="8318" marT="8318" marB="0" anchor="ctr"/>
                </a:tc>
                <a:tc>
                  <a:txBody>
                    <a:bodyPr/>
                    <a:lstStyle/>
                    <a:p>
                      <a:pPr algn="ctr" fontAlgn="ctr"/>
                      <a:r>
                        <a:rPr lang="en-US" sz="1400" u="none" strike="noStrike" dirty="0">
                          <a:effectLst/>
                        </a:rPr>
                        <a:t>9.85</a:t>
                      </a:r>
                      <a:endParaRPr lang="en-US" sz="1400" b="0" i="0" u="none" strike="noStrike" dirty="0">
                        <a:solidFill>
                          <a:srgbClr val="000000"/>
                        </a:solidFill>
                        <a:effectLst/>
                        <a:latin typeface="Calibri"/>
                      </a:endParaRPr>
                    </a:p>
                  </a:txBody>
                  <a:tcPr marL="8318" marR="8318" marT="8318" marB="0" anchor="ctr"/>
                </a:tc>
              </a:tr>
              <a:tr h="301123">
                <a:tc>
                  <a:txBody>
                    <a:bodyPr/>
                    <a:lstStyle/>
                    <a:p>
                      <a:pPr algn="l" fontAlgn="b"/>
                      <a:r>
                        <a:rPr lang="en-US" sz="1200" u="none" strike="noStrike">
                          <a:effectLst/>
                        </a:rPr>
                        <a:t>Renewable Tax Credits</a:t>
                      </a:r>
                      <a:endParaRPr lang="en-US" sz="1200" b="1" i="0" u="none" strike="noStrike">
                        <a:solidFill>
                          <a:srgbClr val="000000"/>
                        </a:solidFill>
                        <a:effectLst/>
                        <a:latin typeface="Calibri"/>
                      </a:endParaRPr>
                    </a:p>
                  </a:txBody>
                  <a:tcPr marL="8318" marR="8318" marT="8318" marB="0" anchor="b"/>
                </a:tc>
                <a:tc>
                  <a:txBody>
                    <a:bodyPr/>
                    <a:lstStyle/>
                    <a:p>
                      <a:pPr algn="ctr" fontAlgn="ctr"/>
                      <a:r>
                        <a:rPr lang="en-US" sz="1400" u="none" strike="noStrike">
                          <a:effectLst/>
                        </a:rPr>
                        <a:t>Yes</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No</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No</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No</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Yes</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Yes</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No</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No</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No</a:t>
                      </a:r>
                      <a:endParaRPr lang="en-US" sz="1400" b="0" i="0" u="none" strike="noStrike">
                        <a:solidFill>
                          <a:srgbClr val="000000"/>
                        </a:solidFill>
                        <a:effectLst/>
                        <a:latin typeface="Calibri"/>
                      </a:endParaRPr>
                    </a:p>
                  </a:txBody>
                  <a:tcPr marL="8318" marR="8318" marT="8318" marB="0" anchor="ctr"/>
                </a:tc>
              </a:tr>
              <a:tr h="296424">
                <a:tc>
                  <a:txBody>
                    <a:bodyPr/>
                    <a:lstStyle/>
                    <a:p>
                      <a:pPr algn="l" fontAlgn="b"/>
                      <a:r>
                        <a:rPr lang="en-US" sz="1200" u="none" strike="noStrike">
                          <a:effectLst/>
                        </a:rPr>
                        <a:t>DC Ties (MW)</a:t>
                      </a:r>
                      <a:endParaRPr lang="en-US" sz="1200" b="1" i="0" u="none" strike="noStrike">
                        <a:solidFill>
                          <a:srgbClr val="000000"/>
                        </a:solidFill>
                        <a:effectLst/>
                        <a:latin typeface="Calibri"/>
                      </a:endParaRPr>
                    </a:p>
                  </a:txBody>
                  <a:tcPr marL="8318" marR="8318" marT="8318" marB="0" anchor="b"/>
                </a:tc>
                <a:tc>
                  <a:txBody>
                    <a:bodyPr/>
                    <a:lstStyle/>
                    <a:p>
                      <a:pPr algn="ctr" fontAlgn="ctr"/>
                      <a:r>
                        <a:rPr lang="en-US" sz="1400" u="none" strike="noStrike" dirty="0">
                          <a:solidFill>
                            <a:srgbClr val="FF0000"/>
                          </a:solidFill>
                          <a:effectLst/>
                        </a:rPr>
                        <a:t>4120</a:t>
                      </a:r>
                      <a:endParaRPr lang="en-US" sz="1400" b="0" i="0" u="none" strike="noStrike" dirty="0">
                        <a:solidFill>
                          <a:srgbClr val="FF0000"/>
                        </a:solidFill>
                        <a:effectLst/>
                        <a:latin typeface="Calibri"/>
                      </a:endParaRPr>
                    </a:p>
                  </a:txBody>
                  <a:tcPr marL="8318" marR="8318" marT="8318" marB="0" anchor="ctr"/>
                </a:tc>
                <a:tc>
                  <a:txBody>
                    <a:bodyPr/>
                    <a:lstStyle/>
                    <a:p>
                      <a:pPr algn="ctr" fontAlgn="ctr"/>
                      <a:r>
                        <a:rPr lang="en-US" sz="1400" u="none" strike="noStrike" dirty="0">
                          <a:effectLst/>
                        </a:rPr>
                        <a:t>1120</a:t>
                      </a:r>
                      <a:endParaRPr lang="en-US" sz="1400" b="0" i="0" u="none" strike="noStrike" dirty="0">
                        <a:solidFill>
                          <a:srgbClr val="000000"/>
                        </a:solidFill>
                        <a:effectLst/>
                        <a:latin typeface="Calibri"/>
                      </a:endParaRPr>
                    </a:p>
                  </a:txBody>
                  <a:tcPr marL="8318" marR="8318" marT="8318" marB="0" anchor="ctr"/>
                </a:tc>
                <a:tc>
                  <a:txBody>
                    <a:bodyPr/>
                    <a:lstStyle/>
                    <a:p>
                      <a:pPr algn="ctr" fontAlgn="ctr"/>
                      <a:r>
                        <a:rPr lang="en-US" sz="1400" u="none" strike="noStrike">
                          <a:effectLst/>
                        </a:rPr>
                        <a:t>1120</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1120</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1120</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1120</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1120</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1120</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1120</a:t>
                      </a:r>
                      <a:endParaRPr lang="en-US" sz="1400" b="0" i="0" u="none" strike="noStrike">
                        <a:solidFill>
                          <a:srgbClr val="000000"/>
                        </a:solidFill>
                        <a:effectLst/>
                        <a:latin typeface="Calibri"/>
                      </a:endParaRPr>
                    </a:p>
                  </a:txBody>
                  <a:tcPr marL="8318" marR="8318" marT="8318" marB="0" anchor="ctr"/>
                </a:tc>
              </a:tr>
              <a:tr h="332733">
                <a:tc>
                  <a:txBody>
                    <a:bodyPr/>
                    <a:lstStyle/>
                    <a:p>
                      <a:pPr algn="l" fontAlgn="b"/>
                      <a:r>
                        <a:rPr lang="en-US" sz="1200" u="none" strike="noStrike" dirty="0">
                          <a:effectLst/>
                        </a:rPr>
                        <a:t>Reserve Margin Mandate (%)</a:t>
                      </a:r>
                      <a:endParaRPr lang="en-US" sz="1200" b="1" i="0" u="none" strike="noStrike" dirty="0">
                        <a:solidFill>
                          <a:srgbClr val="000000"/>
                        </a:solidFill>
                        <a:effectLst/>
                        <a:latin typeface="Calibri"/>
                      </a:endParaRPr>
                    </a:p>
                  </a:txBody>
                  <a:tcPr marL="8318" marR="8318" marT="8318" marB="0" anchor="b"/>
                </a:tc>
                <a:tc>
                  <a:txBody>
                    <a:bodyPr/>
                    <a:lstStyle/>
                    <a:p>
                      <a:pPr algn="ctr" fontAlgn="ctr"/>
                      <a:r>
                        <a:rPr lang="en-US" sz="1400" u="none" strike="noStrike">
                          <a:effectLst/>
                        </a:rPr>
                        <a:t>-</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13.75</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a:effectLst/>
                        </a:rPr>
                        <a:t>13.75</a:t>
                      </a:r>
                      <a:endParaRPr lang="en-US" sz="1400" b="0" i="0" u="none" strike="noStrike">
                        <a:solidFill>
                          <a:srgbClr val="000000"/>
                        </a:solidFill>
                        <a:effectLst/>
                        <a:latin typeface="Calibri"/>
                      </a:endParaRPr>
                    </a:p>
                  </a:txBody>
                  <a:tcPr marL="8318" marR="8318" marT="8318" marB="0" anchor="ctr"/>
                </a:tc>
                <a:tc>
                  <a:txBody>
                    <a:bodyPr/>
                    <a:lstStyle/>
                    <a:p>
                      <a:pPr algn="ctr" fontAlgn="ctr"/>
                      <a:r>
                        <a:rPr lang="en-US" sz="1400" u="none" strike="noStrike" dirty="0">
                          <a:effectLst/>
                        </a:rPr>
                        <a:t>-</a:t>
                      </a:r>
                      <a:endParaRPr lang="en-US" sz="1400" b="0" i="0" u="none" strike="noStrike" dirty="0">
                        <a:solidFill>
                          <a:srgbClr val="000000"/>
                        </a:solidFill>
                        <a:effectLst/>
                        <a:latin typeface="Calibri"/>
                      </a:endParaRPr>
                    </a:p>
                  </a:txBody>
                  <a:tcPr marL="8318" marR="8318" marT="8318" marB="0" anchor="ctr"/>
                </a:tc>
              </a:tr>
            </a:tbl>
          </a:graphicData>
        </a:graphic>
      </p:graphicFrame>
      <p:sp>
        <p:nvSpPr>
          <p:cNvPr id="5" name="TextBox 4"/>
          <p:cNvSpPr txBox="1"/>
          <p:nvPr/>
        </p:nvSpPr>
        <p:spPr>
          <a:xfrm>
            <a:off x="174478" y="5606534"/>
            <a:ext cx="3711722" cy="276999"/>
          </a:xfrm>
          <a:prstGeom prst="rect">
            <a:avLst/>
          </a:prstGeom>
          <a:noFill/>
        </p:spPr>
        <p:txBody>
          <a:bodyPr wrap="none" rtlCol="0">
            <a:spAutoFit/>
          </a:bodyPr>
          <a:lstStyle/>
          <a:p>
            <a:r>
              <a:rPr lang="en-US" sz="1200" dirty="0" smtClean="0"/>
              <a:t>1 – Coincidental ERCOT normal weather peak load </a:t>
            </a:r>
            <a:endParaRPr lang="en-US" sz="1200" dirty="0"/>
          </a:p>
        </p:txBody>
      </p:sp>
    </p:spTree>
    <p:extLst>
      <p:ext uri="{BB962C8B-B14F-4D97-AF65-F5344CB8AC3E}">
        <p14:creationId xmlns:p14="http://schemas.microsoft.com/office/powerpoint/2010/main" val="404546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015335"/>
            <a:ext cx="5867400" cy="461665"/>
          </a:xfrm>
        </p:spPr>
        <p:txBody>
          <a:bodyPr/>
          <a:lstStyle/>
          <a:p>
            <a:r>
              <a:rPr lang="en-US" sz="900" b="0" i="1" dirty="0" smtClean="0"/>
              <a:t>(</a:t>
            </a:r>
            <a:r>
              <a:rPr lang="en-US" sz="900" b="0" i="1" dirty="0"/>
              <a:t>a) Current Trends, (b) Global Recession, </a:t>
            </a:r>
            <a:r>
              <a:rPr lang="en-US" sz="900" b="0" i="1" dirty="0" smtClean="0"/>
              <a:t>(</a:t>
            </a:r>
            <a:r>
              <a:rPr lang="en-US" sz="900" b="0" i="1" dirty="0"/>
              <a:t>c) High Economic Growth, and (d) Stringent Environmental scenarios.</a:t>
            </a:r>
            <a:br>
              <a:rPr lang="en-US" sz="900" b="0" i="1" dirty="0"/>
            </a:br>
            <a:endParaRPr lang="en-US" sz="900" b="0" dirty="0"/>
          </a:p>
        </p:txBody>
      </p:sp>
      <p:pic>
        <p:nvPicPr>
          <p:cNvPr id="3" name="Picture 2" descr="F:\2014 Long-Term System Assessment\Heat Maps\Gen Siting\All_Scenarios_Gen_Siting.jpg"/>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19200" y="838200"/>
            <a:ext cx="6248400" cy="510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1"/>
          <p:cNvSpPr txBox="1">
            <a:spLocks/>
          </p:cNvSpPr>
          <p:nvPr/>
        </p:nvSpPr>
        <p:spPr bwMode="auto">
          <a:xfrm>
            <a:off x="379663" y="179143"/>
            <a:ext cx="845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457200" rtl="0" eaLnBrk="1" fontAlgn="base" hangingPunct="1">
              <a:spcBef>
                <a:spcPct val="0"/>
              </a:spcBef>
              <a:spcAft>
                <a:spcPct val="0"/>
              </a:spcAft>
              <a:defRPr sz="2400" b="1"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Arial" charset="0"/>
              </a:defRPr>
            </a:lvl2pPr>
            <a:lvl3pPr algn="ctr" defTabSz="457200" rtl="0" eaLnBrk="1" fontAlgn="base" hangingPunct="1">
              <a:spcBef>
                <a:spcPct val="0"/>
              </a:spcBef>
              <a:spcAft>
                <a:spcPct val="0"/>
              </a:spcAft>
              <a:defRPr sz="4400">
                <a:solidFill>
                  <a:schemeClr val="tx1"/>
                </a:solidFill>
                <a:latin typeface="Arial" charset="0"/>
              </a:defRPr>
            </a:lvl3pPr>
            <a:lvl4pPr algn="ctr" defTabSz="457200" rtl="0" eaLnBrk="1" fontAlgn="base" hangingPunct="1">
              <a:spcBef>
                <a:spcPct val="0"/>
              </a:spcBef>
              <a:spcAft>
                <a:spcPct val="0"/>
              </a:spcAft>
              <a:defRPr sz="4400">
                <a:solidFill>
                  <a:schemeClr val="tx1"/>
                </a:solidFill>
                <a:latin typeface="Arial" charset="0"/>
              </a:defRPr>
            </a:lvl4pPr>
            <a:lvl5pPr algn="ctr" defTabSz="457200" rtl="0" eaLnBrk="1" fontAlgn="base" hangingPunct="1">
              <a:spcBef>
                <a:spcPct val="0"/>
              </a:spcBef>
              <a:spcAft>
                <a:spcPct val="0"/>
              </a:spcAft>
              <a:defRPr sz="4400">
                <a:solidFill>
                  <a:schemeClr val="tx1"/>
                </a:solidFill>
                <a:latin typeface="Arial" charset="0"/>
              </a:defRPr>
            </a:lvl5pPr>
            <a:lvl6pPr marL="457200" algn="ctr" defTabSz="457200" rtl="0" eaLnBrk="1" fontAlgn="base" hangingPunct="1">
              <a:spcBef>
                <a:spcPct val="0"/>
              </a:spcBef>
              <a:spcAft>
                <a:spcPct val="0"/>
              </a:spcAft>
              <a:defRPr sz="4400">
                <a:solidFill>
                  <a:schemeClr val="tx1"/>
                </a:solidFill>
                <a:latin typeface="Arial" charset="0"/>
              </a:defRPr>
            </a:lvl6pPr>
            <a:lvl7pPr marL="914400" algn="ctr" defTabSz="457200" rtl="0" eaLnBrk="1" fontAlgn="base" hangingPunct="1">
              <a:spcBef>
                <a:spcPct val="0"/>
              </a:spcBef>
              <a:spcAft>
                <a:spcPct val="0"/>
              </a:spcAft>
              <a:defRPr sz="4400">
                <a:solidFill>
                  <a:schemeClr val="tx1"/>
                </a:solidFill>
                <a:latin typeface="Arial" charset="0"/>
              </a:defRPr>
            </a:lvl7pPr>
            <a:lvl8pPr marL="1371600" algn="ctr" defTabSz="457200" rtl="0" eaLnBrk="1" fontAlgn="base" hangingPunct="1">
              <a:spcBef>
                <a:spcPct val="0"/>
              </a:spcBef>
              <a:spcAft>
                <a:spcPct val="0"/>
              </a:spcAft>
              <a:defRPr sz="4400">
                <a:solidFill>
                  <a:schemeClr val="tx1"/>
                </a:solidFill>
                <a:latin typeface="Arial" charset="0"/>
              </a:defRPr>
            </a:lvl8pPr>
            <a:lvl9pPr marL="1828800" algn="ctr" defTabSz="457200" rtl="0" eaLnBrk="1" fontAlgn="base" hangingPunct="1">
              <a:spcBef>
                <a:spcPct val="0"/>
              </a:spcBef>
              <a:spcAft>
                <a:spcPct val="0"/>
              </a:spcAft>
              <a:defRPr sz="4400">
                <a:solidFill>
                  <a:schemeClr val="tx1"/>
                </a:solidFill>
                <a:latin typeface="Arial" charset="0"/>
              </a:defRPr>
            </a:lvl9pPr>
          </a:lstStyle>
          <a:p>
            <a:r>
              <a:rPr lang="en-US" dirty="0" smtClean="0"/>
              <a:t>Change in available generation by 2029</a:t>
            </a:r>
            <a:endParaRPr lang="en-US" dirty="0"/>
          </a:p>
        </p:txBody>
      </p:sp>
    </p:spTree>
    <p:extLst>
      <p:ext uri="{BB962C8B-B14F-4D97-AF65-F5344CB8AC3E}">
        <p14:creationId xmlns:p14="http://schemas.microsoft.com/office/powerpoint/2010/main" val="441292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015335"/>
            <a:ext cx="5867400" cy="461665"/>
          </a:xfrm>
        </p:spPr>
        <p:txBody>
          <a:bodyPr/>
          <a:lstStyle/>
          <a:p>
            <a:r>
              <a:rPr lang="en-US" sz="900" b="0" i="1" dirty="0" smtClean="0"/>
              <a:t>(</a:t>
            </a:r>
            <a:r>
              <a:rPr lang="en-US" sz="900" b="0" i="1" dirty="0"/>
              <a:t>a) Current Trends, (b) Global Recession, </a:t>
            </a:r>
            <a:r>
              <a:rPr lang="en-US" sz="900" b="0" i="1" dirty="0" smtClean="0"/>
              <a:t>(</a:t>
            </a:r>
            <a:r>
              <a:rPr lang="en-US" sz="900" b="0" i="1" dirty="0"/>
              <a:t>c) High Economic Growth, and (d) Stringent Environmental scenarios.</a:t>
            </a:r>
            <a:br>
              <a:rPr lang="en-US" sz="900" b="0" i="1" dirty="0"/>
            </a:br>
            <a:endParaRPr lang="en-US" sz="900" b="0" dirty="0"/>
          </a:p>
        </p:txBody>
      </p:sp>
      <p:sp>
        <p:nvSpPr>
          <p:cNvPr id="4" name="Title 1"/>
          <p:cNvSpPr txBox="1">
            <a:spLocks/>
          </p:cNvSpPr>
          <p:nvPr/>
        </p:nvSpPr>
        <p:spPr bwMode="auto">
          <a:xfrm>
            <a:off x="379663" y="179143"/>
            <a:ext cx="845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457200" rtl="0" eaLnBrk="1" fontAlgn="base" hangingPunct="1">
              <a:spcBef>
                <a:spcPct val="0"/>
              </a:spcBef>
              <a:spcAft>
                <a:spcPct val="0"/>
              </a:spcAft>
              <a:defRPr sz="2400" b="1"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Arial" charset="0"/>
              </a:defRPr>
            </a:lvl2pPr>
            <a:lvl3pPr algn="ctr" defTabSz="457200" rtl="0" eaLnBrk="1" fontAlgn="base" hangingPunct="1">
              <a:spcBef>
                <a:spcPct val="0"/>
              </a:spcBef>
              <a:spcAft>
                <a:spcPct val="0"/>
              </a:spcAft>
              <a:defRPr sz="4400">
                <a:solidFill>
                  <a:schemeClr val="tx1"/>
                </a:solidFill>
                <a:latin typeface="Arial" charset="0"/>
              </a:defRPr>
            </a:lvl3pPr>
            <a:lvl4pPr algn="ctr" defTabSz="457200" rtl="0" eaLnBrk="1" fontAlgn="base" hangingPunct="1">
              <a:spcBef>
                <a:spcPct val="0"/>
              </a:spcBef>
              <a:spcAft>
                <a:spcPct val="0"/>
              </a:spcAft>
              <a:defRPr sz="4400">
                <a:solidFill>
                  <a:schemeClr val="tx1"/>
                </a:solidFill>
                <a:latin typeface="Arial" charset="0"/>
              </a:defRPr>
            </a:lvl4pPr>
            <a:lvl5pPr algn="ctr" defTabSz="457200" rtl="0" eaLnBrk="1" fontAlgn="base" hangingPunct="1">
              <a:spcBef>
                <a:spcPct val="0"/>
              </a:spcBef>
              <a:spcAft>
                <a:spcPct val="0"/>
              </a:spcAft>
              <a:defRPr sz="4400">
                <a:solidFill>
                  <a:schemeClr val="tx1"/>
                </a:solidFill>
                <a:latin typeface="Arial" charset="0"/>
              </a:defRPr>
            </a:lvl5pPr>
            <a:lvl6pPr marL="457200" algn="ctr" defTabSz="457200" rtl="0" eaLnBrk="1" fontAlgn="base" hangingPunct="1">
              <a:spcBef>
                <a:spcPct val="0"/>
              </a:spcBef>
              <a:spcAft>
                <a:spcPct val="0"/>
              </a:spcAft>
              <a:defRPr sz="4400">
                <a:solidFill>
                  <a:schemeClr val="tx1"/>
                </a:solidFill>
                <a:latin typeface="Arial" charset="0"/>
              </a:defRPr>
            </a:lvl6pPr>
            <a:lvl7pPr marL="914400" algn="ctr" defTabSz="457200" rtl="0" eaLnBrk="1" fontAlgn="base" hangingPunct="1">
              <a:spcBef>
                <a:spcPct val="0"/>
              </a:spcBef>
              <a:spcAft>
                <a:spcPct val="0"/>
              </a:spcAft>
              <a:defRPr sz="4400">
                <a:solidFill>
                  <a:schemeClr val="tx1"/>
                </a:solidFill>
                <a:latin typeface="Arial" charset="0"/>
              </a:defRPr>
            </a:lvl7pPr>
            <a:lvl8pPr marL="1371600" algn="ctr" defTabSz="457200" rtl="0" eaLnBrk="1" fontAlgn="base" hangingPunct="1">
              <a:spcBef>
                <a:spcPct val="0"/>
              </a:spcBef>
              <a:spcAft>
                <a:spcPct val="0"/>
              </a:spcAft>
              <a:defRPr sz="4400">
                <a:solidFill>
                  <a:schemeClr val="tx1"/>
                </a:solidFill>
                <a:latin typeface="Arial" charset="0"/>
              </a:defRPr>
            </a:lvl8pPr>
            <a:lvl9pPr marL="1828800" algn="ctr" defTabSz="457200" rtl="0" eaLnBrk="1" fontAlgn="base" hangingPunct="1">
              <a:spcBef>
                <a:spcPct val="0"/>
              </a:spcBef>
              <a:spcAft>
                <a:spcPct val="0"/>
              </a:spcAft>
              <a:defRPr sz="4400">
                <a:solidFill>
                  <a:schemeClr val="tx1"/>
                </a:solidFill>
                <a:latin typeface="Arial" charset="0"/>
              </a:defRPr>
            </a:lvl9pPr>
          </a:lstStyle>
          <a:p>
            <a:r>
              <a:rPr lang="en-US" dirty="0" smtClean="0"/>
              <a:t>Load growth rates by 2029</a:t>
            </a:r>
            <a:endParaRPr lang="en-US" dirty="0"/>
          </a:p>
        </p:txBody>
      </p:sp>
      <p:pic>
        <p:nvPicPr>
          <p:cNvPr id="5" name="Picture 4" descr="F:\2014 Long-Term System Assessment\Heat Maps\Load Adjusted CAGR\All_Scenarios_Load_CAGR.jpg"/>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66800" y="838201"/>
            <a:ext cx="6553200" cy="502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28180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Reliability Projects from 2014 LTSA</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58883974"/>
              </p:ext>
            </p:extLst>
          </p:nvPr>
        </p:nvGraphicFramePr>
        <p:xfrm>
          <a:off x="838200" y="1142998"/>
          <a:ext cx="7315200" cy="4608021"/>
        </p:xfrm>
        <a:graphic>
          <a:graphicData uri="http://schemas.openxmlformats.org/drawingml/2006/table">
            <a:tbl>
              <a:tblPr firstRow="1" firstCol="1" bandRow="1">
                <a:tableStyleId>{5C22544A-7EE6-4342-B048-85BDC9FD1C3A}</a:tableStyleId>
              </a:tblPr>
              <a:tblGrid>
                <a:gridCol w="586153"/>
                <a:gridCol w="844061"/>
                <a:gridCol w="1828799"/>
                <a:gridCol w="492370"/>
                <a:gridCol w="492370"/>
                <a:gridCol w="492370"/>
                <a:gridCol w="492370"/>
                <a:gridCol w="492370"/>
                <a:gridCol w="515815"/>
                <a:gridCol w="539261"/>
                <a:gridCol w="539261"/>
              </a:tblGrid>
              <a:tr h="796684">
                <a:tc rowSpan="2">
                  <a:txBody>
                    <a:bodyPr/>
                    <a:lstStyle/>
                    <a:p>
                      <a:pPr marL="0" marR="0" algn="ctr">
                        <a:lnSpc>
                          <a:spcPct val="150000"/>
                        </a:lnSpc>
                        <a:spcBef>
                          <a:spcPts val="0"/>
                        </a:spcBef>
                        <a:spcAft>
                          <a:spcPts val="0"/>
                        </a:spcAft>
                      </a:pPr>
                      <a:r>
                        <a:rPr lang="en-US" sz="1050" dirty="0">
                          <a:effectLst/>
                        </a:rPr>
                        <a:t>Index</a:t>
                      </a:r>
                      <a:endParaRPr lang="en-US" sz="1200" dirty="0">
                        <a:effectLst/>
                        <a:latin typeface="Tahoma"/>
                        <a:ea typeface="Calibri"/>
                        <a:cs typeface="Times New Roman"/>
                      </a:endParaRPr>
                    </a:p>
                  </a:txBody>
                  <a:tcPr marL="68580" marR="68580" marT="0" marB="0" anchor="ctr"/>
                </a:tc>
                <a:tc rowSpan="2">
                  <a:txBody>
                    <a:bodyPr/>
                    <a:lstStyle/>
                    <a:p>
                      <a:pPr marL="0" marR="0" algn="ctr">
                        <a:lnSpc>
                          <a:spcPct val="150000"/>
                        </a:lnSpc>
                        <a:spcBef>
                          <a:spcPts val="0"/>
                        </a:spcBef>
                        <a:spcAft>
                          <a:spcPts val="0"/>
                        </a:spcAft>
                      </a:pPr>
                      <a:r>
                        <a:rPr lang="en-US" sz="1050" dirty="0">
                          <a:effectLst/>
                        </a:rPr>
                        <a:t>Weather Zone</a:t>
                      </a:r>
                      <a:endParaRPr lang="en-US" sz="1200" dirty="0">
                        <a:effectLst/>
                        <a:latin typeface="Tahoma"/>
                        <a:ea typeface="Calibri"/>
                        <a:cs typeface="Times New Roman"/>
                      </a:endParaRPr>
                    </a:p>
                  </a:txBody>
                  <a:tcPr marL="68580" marR="68580" marT="0" marB="0" anchor="ctr"/>
                </a:tc>
                <a:tc rowSpan="2">
                  <a:txBody>
                    <a:bodyPr/>
                    <a:lstStyle/>
                    <a:p>
                      <a:pPr marL="0" marR="0" algn="ctr">
                        <a:lnSpc>
                          <a:spcPct val="150000"/>
                        </a:lnSpc>
                        <a:spcBef>
                          <a:spcPts val="0"/>
                        </a:spcBef>
                        <a:spcAft>
                          <a:spcPts val="0"/>
                        </a:spcAft>
                      </a:pPr>
                      <a:r>
                        <a:rPr lang="en-US" sz="1050" dirty="0">
                          <a:effectLst/>
                        </a:rPr>
                        <a:t>Project </a:t>
                      </a:r>
                      <a:r>
                        <a:rPr lang="en-US" sz="1050" dirty="0" smtClean="0">
                          <a:effectLst/>
                        </a:rPr>
                        <a:t>Name (Conceptual)</a:t>
                      </a:r>
                      <a:endParaRPr lang="en-US" sz="1200" dirty="0">
                        <a:effectLst/>
                        <a:latin typeface="Tahoma"/>
                        <a:ea typeface="Calibri"/>
                        <a:cs typeface="Times New Roman"/>
                      </a:endParaRPr>
                    </a:p>
                  </a:txBody>
                  <a:tcPr marL="68580" marR="68580" marT="0" marB="0" anchor="ctr"/>
                </a:tc>
                <a:tc gridSpan="2">
                  <a:txBody>
                    <a:bodyPr/>
                    <a:lstStyle/>
                    <a:p>
                      <a:pPr marL="0" marR="0" algn="ctr">
                        <a:lnSpc>
                          <a:spcPct val="150000"/>
                        </a:lnSpc>
                        <a:spcBef>
                          <a:spcPts val="0"/>
                        </a:spcBef>
                        <a:spcAft>
                          <a:spcPts val="0"/>
                        </a:spcAft>
                      </a:pPr>
                      <a:r>
                        <a:rPr lang="en-US" sz="1050">
                          <a:effectLst/>
                        </a:rPr>
                        <a:t>Current Trends</a:t>
                      </a:r>
                      <a:endParaRPr lang="en-US" sz="1200">
                        <a:effectLst/>
                        <a:latin typeface="Tahoma"/>
                        <a:ea typeface="Calibri"/>
                        <a:cs typeface="Times New Roman"/>
                      </a:endParaRPr>
                    </a:p>
                  </a:txBody>
                  <a:tcPr marL="68580" marR="68580" marT="0" marB="0"/>
                </a:tc>
                <a:tc hMerge="1">
                  <a:txBody>
                    <a:bodyPr/>
                    <a:lstStyle/>
                    <a:p>
                      <a:endParaRPr lang="en-US"/>
                    </a:p>
                  </a:txBody>
                  <a:tcPr/>
                </a:tc>
                <a:tc gridSpan="2">
                  <a:txBody>
                    <a:bodyPr/>
                    <a:lstStyle/>
                    <a:p>
                      <a:pPr marL="0" marR="0" algn="ctr">
                        <a:lnSpc>
                          <a:spcPct val="150000"/>
                        </a:lnSpc>
                        <a:spcBef>
                          <a:spcPts val="0"/>
                        </a:spcBef>
                        <a:spcAft>
                          <a:spcPts val="0"/>
                        </a:spcAft>
                      </a:pPr>
                      <a:r>
                        <a:rPr lang="en-US" sz="1050">
                          <a:effectLst/>
                        </a:rPr>
                        <a:t>Global Recession</a:t>
                      </a:r>
                      <a:endParaRPr lang="en-US" sz="1200">
                        <a:effectLst/>
                        <a:latin typeface="Tahoma"/>
                        <a:ea typeface="Calibri"/>
                        <a:cs typeface="Times New Roman"/>
                      </a:endParaRPr>
                    </a:p>
                  </a:txBody>
                  <a:tcPr marL="68580" marR="68580" marT="0" marB="0"/>
                </a:tc>
                <a:tc hMerge="1">
                  <a:txBody>
                    <a:bodyPr/>
                    <a:lstStyle/>
                    <a:p>
                      <a:endParaRPr lang="en-US"/>
                    </a:p>
                  </a:txBody>
                  <a:tcPr/>
                </a:tc>
                <a:tc gridSpan="2">
                  <a:txBody>
                    <a:bodyPr/>
                    <a:lstStyle/>
                    <a:p>
                      <a:pPr marL="0" marR="0" algn="ctr">
                        <a:lnSpc>
                          <a:spcPct val="150000"/>
                        </a:lnSpc>
                        <a:spcBef>
                          <a:spcPts val="0"/>
                        </a:spcBef>
                        <a:spcAft>
                          <a:spcPts val="0"/>
                        </a:spcAft>
                      </a:pPr>
                      <a:r>
                        <a:rPr lang="en-US" sz="1050">
                          <a:effectLst/>
                        </a:rPr>
                        <a:t>High Economic Growth</a:t>
                      </a:r>
                      <a:endParaRPr lang="en-US" sz="1200">
                        <a:effectLst/>
                        <a:latin typeface="Tahoma"/>
                        <a:ea typeface="Calibri"/>
                        <a:cs typeface="Times New Roman"/>
                      </a:endParaRPr>
                    </a:p>
                  </a:txBody>
                  <a:tcPr marL="68580" marR="68580" marT="0" marB="0"/>
                </a:tc>
                <a:tc hMerge="1">
                  <a:txBody>
                    <a:bodyPr/>
                    <a:lstStyle/>
                    <a:p>
                      <a:endParaRPr lang="en-US"/>
                    </a:p>
                  </a:txBody>
                  <a:tcPr/>
                </a:tc>
                <a:tc gridSpan="2">
                  <a:txBody>
                    <a:bodyPr/>
                    <a:lstStyle/>
                    <a:p>
                      <a:pPr marL="0" marR="0" algn="ctr">
                        <a:lnSpc>
                          <a:spcPct val="150000"/>
                        </a:lnSpc>
                        <a:spcBef>
                          <a:spcPts val="0"/>
                        </a:spcBef>
                        <a:spcAft>
                          <a:spcPts val="0"/>
                        </a:spcAft>
                      </a:pPr>
                      <a:r>
                        <a:rPr lang="en-US" sz="1050" dirty="0">
                          <a:effectLst/>
                        </a:rPr>
                        <a:t>Stringent </a:t>
                      </a:r>
                      <a:r>
                        <a:rPr lang="en-US" sz="1050" dirty="0" smtClean="0">
                          <a:effectLst/>
                        </a:rPr>
                        <a:t>Environmental</a:t>
                      </a:r>
                      <a:endParaRPr lang="en-US" sz="1200" dirty="0">
                        <a:effectLst/>
                        <a:latin typeface="Tahoma"/>
                        <a:ea typeface="Calibri"/>
                        <a:cs typeface="Times New Roman"/>
                      </a:endParaRPr>
                    </a:p>
                  </a:txBody>
                  <a:tcPr marL="68580" marR="68580" marT="0" marB="0"/>
                </a:tc>
                <a:tc hMerge="1">
                  <a:txBody>
                    <a:bodyPr/>
                    <a:lstStyle/>
                    <a:p>
                      <a:endParaRPr lang="en-US"/>
                    </a:p>
                  </a:txBody>
                  <a:tcPr/>
                </a:tc>
              </a:tr>
              <a:tr h="51949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n-US" sz="1050" b="1">
                          <a:solidFill>
                            <a:schemeClr val="bg1"/>
                          </a:solidFill>
                          <a:effectLst/>
                        </a:rPr>
                        <a:t>2024</a:t>
                      </a:r>
                      <a:endParaRPr lang="en-US" sz="1200" b="1">
                        <a:solidFill>
                          <a:schemeClr val="bg1"/>
                        </a:solidFill>
                        <a:effectLst/>
                        <a:latin typeface="Tahoma"/>
                        <a:ea typeface="Calibri"/>
                        <a:cs typeface="Times New Roman"/>
                      </a:endParaRPr>
                    </a:p>
                  </a:txBody>
                  <a:tcPr marL="68580" marR="68580" marT="0" marB="0" anchor="ctr">
                    <a:solidFill>
                      <a:schemeClr val="accent1"/>
                    </a:solidFill>
                  </a:tcPr>
                </a:tc>
                <a:tc>
                  <a:txBody>
                    <a:bodyPr/>
                    <a:lstStyle/>
                    <a:p>
                      <a:pPr marL="0" marR="0" algn="ctr">
                        <a:lnSpc>
                          <a:spcPct val="150000"/>
                        </a:lnSpc>
                        <a:spcBef>
                          <a:spcPts val="0"/>
                        </a:spcBef>
                        <a:spcAft>
                          <a:spcPts val="0"/>
                        </a:spcAft>
                      </a:pPr>
                      <a:r>
                        <a:rPr lang="en-US" sz="1050" b="1" dirty="0">
                          <a:solidFill>
                            <a:schemeClr val="bg1"/>
                          </a:solidFill>
                          <a:effectLst/>
                        </a:rPr>
                        <a:t>2029</a:t>
                      </a:r>
                      <a:endParaRPr lang="en-US" sz="1200" b="1" dirty="0">
                        <a:solidFill>
                          <a:schemeClr val="bg1"/>
                        </a:solidFill>
                        <a:effectLst/>
                        <a:latin typeface="Tahoma"/>
                        <a:ea typeface="Calibri"/>
                        <a:cs typeface="Times New Roman"/>
                      </a:endParaRPr>
                    </a:p>
                  </a:txBody>
                  <a:tcPr marL="68580" marR="68580" marT="0" marB="0" anchor="ctr">
                    <a:solidFill>
                      <a:schemeClr val="accent1"/>
                    </a:solidFill>
                  </a:tcPr>
                </a:tc>
                <a:tc>
                  <a:txBody>
                    <a:bodyPr/>
                    <a:lstStyle/>
                    <a:p>
                      <a:pPr marL="0" marR="0" algn="ctr">
                        <a:lnSpc>
                          <a:spcPct val="150000"/>
                        </a:lnSpc>
                        <a:spcBef>
                          <a:spcPts val="0"/>
                        </a:spcBef>
                        <a:spcAft>
                          <a:spcPts val="0"/>
                        </a:spcAft>
                      </a:pPr>
                      <a:r>
                        <a:rPr lang="en-US" sz="1050" b="1">
                          <a:solidFill>
                            <a:schemeClr val="bg1"/>
                          </a:solidFill>
                          <a:effectLst/>
                        </a:rPr>
                        <a:t>2024</a:t>
                      </a:r>
                      <a:endParaRPr lang="en-US" sz="1200" b="1">
                        <a:solidFill>
                          <a:schemeClr val="bg1"/>
                        </a:solidFill>
                        <a:effectLst/>
                        <a:latin typeface="Tahoma"/>
                        <a:ea typeface="Calibri"/>
                        <a:cs typeface="Times New Roman"/>
                      </a:endParaRPr>
                    </a:p>
                  </a:txBody>
                  <a:tcPr marL="68580" marR="68580" marT="0" marB="0" anchor="ctr">
                    <a:solidFill>
                      <a:schemeClr val="accent1"/>
                    </a:solidFill>
                  </a:tcPr>
                </a:tc>
                <a:tc>
                  <a:txBody>
                    <a:bodyPr/>
                    <a:lstStyle/>
                    <a:p>
                      <a:pPr marL="0" marR="0" algn="ctr">
                        <a:lnSpc>
                          <a:spcPct val="150000"/>
                        </a:lnSpc>
                        <a:spcBef>
                          <a:spcPts val="0"/>
                        </a:spcBef>
                        <a:spcAft>
                          <a:spcPts val="0"/>
                        </a:spcAft>
                      </a:pPr>
                      <a:r>
                        <a:rPr lang="en-US" sz="1050" b="1">
                          <a:solidFill>
                            <a:schemeClr val="bg1"/>
                          </a:solidFill>
                          <a:effectLst/>
                        </a:rPr>
                        <a:t>2029</a:t>
                      </a:r>
                      <a:endParaRPr lang="en-US" sz="1200" b="1">
                        <a:solidFill>
                          <a:schemeClr val="bg1"/>
                        </a:solidFill>
                        <a:effectLst/>
                        <a:latin typeface="Tahoma"/>
                        <a:ea typeface="Calibri"/>
                        <a:cs typeface="Times New Roman"/>
                      </a:endParaRPr>
                    </a:p>
                  </a:txBody>
                  <a:tcPr marL="68580" marR="68580" marT="0" marB="0" anchor="ctr">
                    <a:solidFill>
                      <a:schemeClr val="accent1"/>
                    </a:solidFill>
                  </a:tcPr>
                </a:tc>
                <a:tc>
                  <a:txBody>
                    <a:bodyPr/>
                    <a:lstStyle/>
                    <a:p>
                      <a:pPr marL="0" marR="0" algn="ctr">
                        <a:lnSpc>
                          <a:spcPct val="150000"/>
                        </a:lnSpc>
                        <a:spcBef>
                          <a:spcPts val="0"/>
                        </a:spcBef>
                        <a:spcAft>
                          <a:spcPts val="0"/>
                        </a:spcAft>
                      </a:pPr>
                      <a:r>
                        <a:rPr lang="en-US" sz="1050" b="1">
                          <a:solidFill>
                            <a:schemeClr val="bg1"/>
                          </a:solidFill>
                          <a:effectLst/>
                        </a:rPr>
                        <a:t>2024</a:t>
                      </a:r>
                      <a:endParaRPr lang="en-US" sz="1200" b="1">
                        <a:solidFill>
                          <a:schemeClr val="bg1"/>
                        </a:solidFill>
                        <a:effectLst/>
                        <a:latin typeface="Tahoma"/>
                        <a:ea typeface="Calibri"/>
                        <a:cs typeface="Times New Roman"/>
                      </a:endParaRPr>
                    </a:p>
                  </a:txBody>
                  <a:tcPr marL="68580" marR="68580" marT="0" marB="0" anchor="ctr">
                    <a:solidFill>
                      <a:schemeClr val="accent1"/>
                    </a:solidFill>
                  </a:tcPr>
                </a:tc>
                <a:tc>
                  <a:txBody>
                    <a:bodyPr/>
                    <a:lstStyle/>
                    <a:p>
                      <a:pPr marL="0" marR="0" algn="ctr">
                        <a:lnSpc>
                          <a:spcPct val="150000"/>
                        </a:lnSpc>
                        <a:spcBef>
                          <a:spcPts val="0"/>
                        </a:spcBef>
                        <a:spcAft>
                          <a:spcPts val="0"/>
                        </a:spcAft>
                      </a:pPr>
                      <a:r>
                        <a:rPr lang="en-US" sz="1050" b="1">
                          <a:solidFill>
                            <a:schemeClr val="bg1"/>
                          </a:solidFill>
                          <a:effectLst/>
                        </a:rPr>
                        <a:t>2029</a:t>
                      </a:r>
                      <a:endParaRPr lang="en-US" sz="1200" b="1">
                        <a:solidFill>
                          <a:schemeClr val="bg1"/>
                        </a:solidFill>
                        <a:effectLst/>
                        <a:latin typeface="Tahoma"/>
                        <a:ea typeface="Calibri"/>
                        <a:cs typeface="Times New Roman"/>
                      </a:endParaRPr>
                    </a:p>
                  </a:txBody>
                  <a:tcPr marL="68580" marR="68580" marT="0" marB="0" anchor="ctr">
                    <a:solidFill>
                      <a:schemeClr val="accent1"/>
                    </a:solidFill>
                  </a:tcPr>
                </a:tc>
                <a:tc>
                  <a:txBody>
                    <a:bodyPr/>
                    <a:lstStyle/>
                    <a:p>
                      <a:pPr marL="0" marR="0" algn="ctr">
                        <a:lnSpc>
                          <a:spcPct val="150000"/>
                        </a:lnSpc>
                        <a:spcBef>
                          <a:spcPts val="0"/>
                        </a:spcBef>
                        <a:spcAft>
                          <a:spcPts val="0"/>
                        </a:spcAft>
                      </a:pPr>
                      <a:r>
                        <a:rPr lang="en-US" sz="1050" b="1">
                          <a:solidFill>
                            <a:schemeClr val="bg1"/>
                          </a:solidFill>
                          <a:effectLst/>
                        </a:rPr>
                        <a:t>2024</a:t>
                      </a:r>
                      <a:endParaRPr lang="en-US" sz="1200" b="1">
                        <a:solidFill>
                          <a:schemeClr val="bg1"/>
                        </a:solidFill>
                        <a:effectLst/>
                        <a:latin typeface="Tahoma"/>
                        <a:ea typeface="Calibri"/>
                        <a:cs typeface="Times New Roman"/>
                      </a:endParaRPr>
                    </a:p>
                  </a:txBody>
                  <a:tcPr marL="68580" marR="68580" marT="0" marB="0" anchor="ctr">
                    <a:solidFill>
                      <a:schemeClr val="accent1"/>
                    </a:solidFill>
                  </a:tcPr>
                </a:tc>
                <a:tc>
                  <a:txBody>
                    <a:bodyPr/>
                    <a:lstStyle/>
                    <a:p>
                      <a:pPr marL="0" marR="0" algn="ctr">
                        <a:lnSpc>
                          <a:spcPct val="150000"/>
                        </a:lnSpc>
                        <a:spcBef>
                          <a:spcPts val="0"/>
                        </a:spcBef>
                        <a:spcAft>
                          <a:spcPts val="0"/>
                        </a:spcAft>
                      </a:pPr>
                      <a:r>
                        <a:rPr lang="en-US" sz="1050" b="1" dirty="0">
                          <a:solidFill>
                            <a:schemeClr val="bg1"/>
                          </a:solidFill>
                          <a:effectLst/>
                        </a:rPr>
                        <a:t>2029</a:t>
                      </a:r>
                      <a:endParaRPr lang="en-US" sz="1200" b="1" dirty="0">
                        <a:solidFill>
                          <a:schemeClr val="bg1"/>
                        </a:solidFill>
                        <a:effectLst/>
                        <a:latin typeface="Tahoma"/>
                        <a:ea typeface="Calibri"/>
                        <a:cs typeface="Times New Roman"/>
                      </a:endParaRPr>
                    </a:p>
                  </a:txBody>
                  <a:tcPr marL="68580" marR="68580" marT="0" marB="0" anchor="ctr">
                    <a:solidFill>
                      <a:schemeClr val="accent1"/>
                    </a:solidFill>
                  </a:tcPr>
                </a:tc>
              </a:tr>
              <a:tr h="519497">
                <a:tc>
                  <a:txBody>
                    <a:bodyPr/>
                    <a:lstStyle/>
                    <a:p>
                      <a:pPr marL="0" marR="0" algn="ctr">
                        <a:lnSpc>
                          <a:spcPct val="150000"/>
                        </a:lnSpc>
                        <a:spcBef>
                          <a:spcPts val="0"/>
                        </a:spcBef>
                        <a:spcAft>
                          <a:spcPts val="0"/>
                        </a:spcAft>
                      </a:pPr>
                      <a:r>
                        <a:rPr lang="en-US" sz="1000">
                          <a:effectLst/>
                        </a:rPr>
                        <a:t>1</a:t>
                      </a:r>
                      <a:endParaRPr lang="en-US" sz="1100">
                        <a:effectLst/>
                        <a:latin typeface="Tahoma"/>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1200">
                          <a:effectLst/>
                        </a:rPr>
                        <a:t>North Central</a:t>
                      </a:r>
                      <a:endParaRPr lang="en-US" sz="1600">
                        <a:effectLst/>
                        <a:latin typeface="Tahoma"/>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1200" dirty="0">
                          <a:effectLst/>
                        </a:rPr>
                        <a:t>West Roanoke project</a:t>
                      </a:r>
                      <a:endParaRPr lang="en-US" sz="1600" dirty="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nchor="ctr"/>
                </a:tc>
                <a:tc>
                  <a:txBody>
                    <a:bodyPr/>
                    <a:lstStyle/>
                    <a:p>
                      <a:endParaRPr lang="en-US" sz="1100" dirty="0">
                        <a:effectLst/>
                        <a:latin typeface="Calibri"/>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r>
              <a:tr h="519497">
                <a:tc>
                  <a:txBody>
                    <a:bodyPr/>
                    <a:lstStyle/>
                    <a:p>
                      <a:pPr marL="0" marR="0" algn="ctr">
                        <a:lnSpc>
                          <a:spcPct val="150000"/>
                        </a:lnSpc>
                        <a:spcBef>
                          <a:spcPts val="0"/>
                        </a:spcBef>
                        <a:spcAft>
                          <a:spcPts val="0"/>
                        </a:spcAft>
                      </a:pPr>
                      <a:r>
                        <a:rPr lang="en-US" sz="1000">
                          <a:effectLst/>
                        </a:rPr>
                        <a:t>2</a:t>
                      </a:r>
                      <a:endParaRPr lang="en-US" sz="1100">
                        <a:effectLst/>
                        <a:latin typeface="Tahoma"/>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1200">
                          <a:effectLst/>
                        </a:rPr>
                        <a:t>North Central</a:t>
                      </a:r>
                      <a:endParaRPr lang="en-US" sz="1600">
                        <a:effectLst/>
                        <a:latin typeface="Tahoma"/>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1200" dirty="0" err="1">
                          <a:effectLst/>
                        </a:rPr>
                        <a:t>Rockhill</a:t>
                      </a:r>
                      <a:r>
                        <a:rPr lang="en-US" sz="1200" dirty="0">
                          <a:effectLst/>
                        </a:rPr>
                        <a:t> project</a:t>
                      </a:r>
                      <a:endParaRPr lang="en-US" sz="1600" dirty="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r>
              <a:tr h="519497">
                <a:tc>
                  <a:txBody>
                    <a:bodyPr/>
                    <a:lstStyle/>
                    <a:p>
                      <a:pPr marL="0" marR="0" algn="ctr">
                        <a:lnSpc>
                          <a:spcPct val="150000"/>
                        </a:lnSpc>
                        <a:spcBef>
                          <a:spcPts val="0"/>
                        </a:spcBef>
                        <a:spcAft>
                          <a:spcPts val="0"/>
                        </a:spcAft>
                      </a:pPr>
                      <a:r>
                        <a:rPr lang="en-US" sz="1000">
                          <a:effectLst/>
                        </a:rPr>
                        <a:t>3</a:t>
                      </a:r>
                      <a:endParaRPr lang="en-US" sz="1100">
                        <a:effectLst/>
                        <a:latin typeface="Tahoma"/>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1200">
                          <a:effectLst/>
                        </a:rPr>
                        <a:t>North Central</a:t>
                      </a:r>
                      <a:endParaRPr lang="en-US" sz="1600">
                        <a:effectLst/>
                        <a:latin typeface="Tahoma"/>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1200" dirty="0">
                          <a:effectLst/>
                        </a:rPr>
                        <a:t>Fort Worth project</a:t>
                      </a:r>
                      <a:endParaRPr lang="en-US" sz="1600" dirty="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nchor="ctr"/>
                </a:tc>
                <a:tc>
                  <a:txBody>
                    <a:bodyPr/>
                    <a:lstStyle/>
                    <a:p>
                      <a:endParaRPr lang="en-US" sz="1100" dirty="0">
                        <a:effectLst/>
                        <a:latin typeface="Calibri"/>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nchor="ctr"/>
                </a:tc>
                <a:tc>
                  <a:txBody>
                    <a:bodyPr/>
                    <a:lstStyle/>
                    <a:p>
                      <a:endParaRPr lang="en-US" sz="1100" dirty="0">
                        <a:effectLst/>
                        <a:latin typeface="Calibri"/>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nchor="ctr"/>
                </a:tc>
                <a:tc>
                  <a:txBody>
                    <a:bodyPr/>
                    <a:lstStyle/>
                    <a:p>
                      <a:endParaRPr lang="en-US" sz="1100" dirty="0">
                        <a:effectLst/>
                        <a:latin typeface="Calibri"/>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tc>
                <a:tc>
                  <a:txBody>
                    <a:bodyPr/>
                    <a:lstStyle/>
                    <a:p>
                      <a:endParaRPr lang="en-US" sz="1100" dirty="0">
                        <a:effectLst/>
                        <a:latin typeface="Calibri"/>
                      </a:endParaRPr>
                    </a:p>
                  </a:txBody>
                  <a:tcPr marL="68580" marR="68580" marT="0" marB="0" anchor="ctr">
                    <a:solidFill>
                      <a:srgbClr val="C00000"/>
                    </a:solidFill>
                  </a:tcPr>
                </a:tc>
              </a:tr>
              <a:tr h="519497">
                <a:tc>
                  <a:txBody>
                    <a:bodyPr/>
                    <a:lstStyle/>
                    <a:p>
                      <a:pPr marL="0" marR="0" algn="ctr">
                        <a:lnSpc>
                          <a:spcPct val="150000"/>
                        </a:lnSpc>
                        <a:spcBef>
                          <a:spcPts val="0"/>
                        </a:spcBef>
                        <a:spcAft>
                          <a:spcPts val="0"/>
                        </a:spcAft>
                      </a:pPr>
                      <a:r>
                        <a:rPr lang="en-US" sz="1000">
                          <a:effectLst/>
                        </a:rPr>
                        <a:t>4</a:t>
                      </a:r>
                      <a:endParaRPr lang="en-US" sz="1100">
                        <a:effectLst/>
                        <a:latin typeface="Tahoma"/>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1200" dirty="0">
                          <a:effectLst/>
                        </a:rPr>
                        <a:t>North Central</a:t>
                      </a:r>
                      <a:endParaRPr lang="en-US" sz="1600" dirty="0">
                        <a:effectLst/>
                        <a:latin typeface="Tahoma"/>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1200">
                          <a:effectLst/>
                        </a:rPr>
                        <a:t>Nevada project</a:t>
                      </a:r>
                      <a:endParaRPr lang="en-US" sz="16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nchor="ctr"/>
                </a:tc>
                <a:tc>
                  <a:txBody>
                    <a:bodyPr/>
                    <a:lstStyle/>
                    <a:p>
                      <a:endParaRPr lang="en-US" sz="1100" dirty="0">
                        <a:effectLst/>
                        <a:latin typeface="Calibri"/>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tc>
                <a:tc>
                  <a:txBody>
                    <a:bodyPr/>
                    <a:lstStyle/>
                    <a:p>
                      <a:endParaRPr lang="en-US" sz="1100" dirty="0">
                        <a:effectLst/>
                        <a:latin typeface="Calibri"/>
                      </a:endParaRPr>
                    </a:p>
                  </a:txBody>
                  <a:tcPr marL="68580" marR="68580" marT="0" marB="0" anchor="ctr">
                    <a:solidFill>
                      <a:srgbClr val="C00000"/>
                    </a:solidFill>
                  </a:tcPr>
                </a:tc>
              </a:tr>
              <a:tr h="519497">
                <a:tc>
                  <a:txBody>
                    <a:bodyPr/>
                    <a:lstStyle/>
                    <a:p>
                      <a:pPr marL="0" marR="0" algn="ctr">
                        <a:lnSpc>
                          <a:spcPct val="150000"/>
                        </a:lnSpc>
                        <a:spcBef>
                          <a:spcPts val="0"/>
                        </a:spcBef>
                        <a:spcAft>
                          <a:spcPts val="0"/>
                        </a:spcAft>
                      </a:pPr>
                      <a:r>
                        <a:rPr lang="en-US" sz="1000">
                          <a:effectLst/>
                        </a:rPr>
                        <a:t>5</a:t>
                      </a:r>
                      <a:endParaRPr lang="en-US" sz="1100">
                        <a:effectLst/>
                        <a:latin typeface="Tahoma"/>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1200">
                          <a:effectLst/>
                        </a:rPr>
                        <a:t>West</a:t>
                      </a:r>
                      <a:endParaRPr lang="en-US" sz="1600">
                        <a:effectLst/>
                      </a:endParaRPr>
                    </a:p>
                    <a:p>
                      <a:pPr marL="0" marR="0" algn="l">
                        <a:lnSpc>
                          <a:spcPct val="150000"/>
                        </a:lnSpc>
                        <a:spcBef>
                          <a:spcPts val="0"/>
                        </a:spcBef>
                        <a:spcAft>
                          <a:spcPts val="0"/>
                        </a:spcAft>
                      </a:pPr>
                      <a:r>
                        <a:rPr lang="en-US" sz="1200">
                          <a:effectLst/>
                        </a:rPr>
                        <a:t>South</a:t>
                      </a:r>
                      <a:endParaRPr lang="en-US" sz="1600">
                        <a:effectLst/>
                        <a:latin typeface="Tahoma"/>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1200">
                          <a:effectLst/>
                        </a:rPr>
                        <a:t>Hamilton - Lobo 345-kV line</a:t>
                      </a:r>
                      <a:endParaRPr lang="en-US" sz="16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nchor="ctr">
                    <a:solidFill>
                      <a:srgbClr val="C00000"/>
                    </a:solidFill>
                  </a:tcPr>
                </a:tc>
              </a:tr>
              <a:tr h="519497">
                <a:tc>
                  <a:txBody>
                    <a:bodyPr/>
                    <a:lstStyle/>
                    <a:p>
                      <a:pPr marL="0" marR="0" algn="ctr">
                        <a:lnSpc>
                          <a:spcPct val="150000"/>
                        </a:lnSpc>
                        <a:spcBef>
                          <a:spcPts val="0"/>
                        </a:spcBef>
                        <a:spcAft>
                          <a:spcPts val="0"/>
                        </a:spcAft>
                      </a:pPr>
                      <a:r>
                        <a:rPr lang="en-US" sz="1000">
                          <a:effectLst/>
                        </a:rPr>
                        <a:t>6</a:t>
                      </a:r>
                      <a:endParaRPr lang="en-US" sz="1100">
                        <a:effectLst/>
                        <a:latin typeface="Tahoma"/>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1200">
                          <a:effectLst/>
                        </a:rPr>
                        <a:t>South</a:t>
                      </a:r>
                      <a:endParaRPr lang="en-US" sz="1600">
                        <a:effectLst/>
                        <a:latin typeface="Tahoma"/>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1200" dirty="0">
                          <a:effectLst/>
                        </a:rPr>
                        <a:t>New 345-kV path from La Palma to Loma Alta </a:t>
                      </a:r>
                      <a:endParaRPr lang="en-US" sz="1600" dirty="0">
                        <a:effectLst/>
                        <a:latin typeface="Tahoma"/>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000">
                          <a:effectLst/>
                        </a:rPr>
                        <a:t> </a:t>
                      </a:r>
                      <a:endParaRPr lang="en-US" sz="1100">
                        <a:effectLst/>
                        <a:latin typeface="Tahoma"/>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solidFill>
                      <a:srgbClr val="C00000"/>
                    </a:solidFill>
                  </a:tcPr>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000" dirty="0">
                          <a:effectLst/>
                        </a:rPr>
                        <a:t> </a:t>
                      </a:r>
                      <a:endParaRPr lang="en-US" sz="1100" dirty="0">
                        <a:effectLst/>
                        <a:latin typeface="Tahoma"/>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347723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Significant </a:t>
            </a:r>
            <a:r>
              <a:rPr lang="en-US" dirty="0" smtClean="0"/>
              <a:t>Congestion from </a:t>
            </a:r>
            <a:r>
              <a:rPr lang="en-US" dirty="0"/>
              <a:t>2014 LTSA</a:t>
            </a:r>
          </a:p>
        </p:txBody>
      </p:sp>
      <p:graphicFrame>
        <p:nvGraphicFramePr>
          <p:cNvPr id="3" name="Table 2"/>
          <p:cNvGraphicFramePr>
            <a:graphicFrameLocks noGrp="1"/>
          </p:cNvGraphicFramePr>
          <p:nvPr>
            <p:extLst>
              <p:ext uri="{D42A27DB-BD31-4B8C-83A1-F6EECF244321}">
                <p14:modId xmlns:p14="http://schemas.microsoft.com/office/powerpoint/2010/main" val="3050141206"/>
              </p:ext>
            </p:extLst>
          </p:nvPr>
        </p:nvGraphicFramePr>
        <p:xfrm>
          <a:off x="381000" y="649896"/>
          <a:ext cx="6553200" cy="5264207"/>
        </p:xfrm>
        <a:graphic>
          <a:graphicData uri="http://schemas.openxmlformats.org/drawingml/2006/table">
            <a:tbl>
              <a:tblPr firstRow="1" firstCol="1" bandRow="1">
                <a:tableStyleId>{5C22544A-7EE6-4342-B048-85BDC9FD1C3A}</a:tableStyleId>
              </a:tblPr>
              <a:tblGrid>
                <a:gridCol w="2175314"/>
                <a:gridCol w="541032"/>
                <a:gridCol w="541032"/>
                <a:gridCol w="568293"/>
                <a:gridCol w="568293"/>
                <a:gridCol w="539634"/>
                <a:gridCol w="487207"/>
                <a:gridCol w="539634"/>
                <a:gridCol w="592761"/>
              </a:tblGrid>
              <a:tr h="493312">
                <a:tc>
                  <a:txBody>
                    <a:bodyPr/>
                    <a:lstStyle/>
                    <a:p>
                      <a:pPr marL="0" marR="0" algn="ctr">
                        <a:lnSpc>
                          <a:spcPct val="150000"/>
                        </a:lnSpc>
                        <a:spcBef>
                          <a:spcPts val="0"/>
                        </a:spcBef>
                        <a:spcAft>
                          <a:spcPts val="0"/>
                        </a:spcAft>
                      </a:pPr>
                      <a:r>
                        <a:rPr lang="en-US" sz="900" dirty="0">
                          <a:effectLst/>
                        </a:rPr>
                        <a:t>Scenario</a:t>
                      </a:r>
                      <a:endParaRPr lang="en-US" sz="1000" dirty="0">
                        <a:effectLst/>
                        <a:latin typeface="Tahoma"/>
                        <a:ea typeface="Calibri"/>
                        <a:cs typeface="Times New Roman"/>
                      </a:endParaRPr>
                    </a:p>
                  </a:txBody>
                  <a:tcPr marL="43089" marR="43089" marT="0" marB="0" anchor="ctr"/>
                </a:tc>
                <a:tc gridSpan="2">
                  <a:txBody>
                    <a:bodyPr/>
                    <a:lstStyle/>
                    <a:p>
                      <a:pPr marL="0" marR="0" algn="ctr">
                        <a:lnSpc>
                          <a:spcPct val="150000"/>
                        </a:lnSpc>
                        <a:spcBef>
                          <a:spcPts val="0"/>
                        </a:spcBef>
                        <a:spcAft>
                          <a:spcPts val="0"/>
                        </a:spcAft>
                      </a:pPr>
                      <a:r>
                        <a:rPr lang="en-US" sz="900" dirty="0">
                          <a:effectLst/>
                        </a:rPr>
                        <a:t>Current Trends</a:t>
                      </a:r>
                      <a:endParaRPr lang="en-US" sz="1000" dirty="0">
                        <a:effectLst/>
                        <a:latin typeface="Tahoma"/>
                        <a:ea typeface="Calibri"/>
                        <a:cs typeface="Times New Roman"/>
                      </a:endParaRPr>
                    </a:p>
                  </a:txBody>
                  <a:tcPr marL="43089" marR="43089" marT="0" marB="0" anchor="ctr"/>
                </a:tc>
                <a:tc hMerge="1">
                  <a:txBody>
                    <a:bodyPr/>
                    <a:lstStyle/>
                    <a:p>
                      <a:endParaRPr lang="en-US"/>
                    </a:p>
                  </a:txBody>
                  <a:tcPr/>
                </a:tc>
                <a:tc gridSpan="2">
                  <a:txBody>
                    <a:bodyPr/>
                    <a:lstStyle/>
                    <a:p>
                      <a:pPr marL="0" marR="0" algn="ctr">
                        <a:lnSpc>
                          <a:spcPct val="150000"/>
                        </a:lnSpc>
                        <a:spcBef>
                          <a:spcPts val="0"/>
                        </a:spcBef>
                        <a:spcAft>
                          <a:spcPts val="0"/>
                        </a:spcAft>
                      </a:pPr>
                      <a:r>
                        <a:rPr lang="en-US" sz="900">
                          <a:effectLst/>
                        </a:rPr>
                        <a:t>Global Recession</a:t>
                      </a:r>
                      <a:endParaRPr lang="en-US" sz="1000">
                        <a:effectLst/>
                        <a:latin typeface="Tahoma"/>
                        <a:ea typeface="Calibri"/>
                        <a:cs typeface="Times New Roman"/>
                      </a:endParaRPr>
                    </a:p>
                  </a:txBody>
                  <a:tcPr marL="43089" marR="43089" marT="0" marB="0" anchor="ctr"/>
                </a:tc>
                <a:tc hMerge="1">
                  <a:txBody>
                    <a:bodyPr/>
                    <a:lstStyle/>
                    <a:p>
                      <a:endParaRPr lang="en-US"/>
                    </a:p>
                  </a:txBody>
                  <a:tcPr/>
                </a:tc>
                <a:tc gridSpan="2">
                  <a:txBody>
                    <a:bodyPr/>
                    <a:lstStyle/>
                    <a:p>
                      <a:pPr marL="0" marR="0" algn="ctr">
                        <a:lnSpc>
                          <a:spcPct val="150000"/>
                        </a:lnSpc>
                        <a:spcBef>
                          <a:spcPts val="0"/>
                        </a:spcBef>
                        <a:spcAft>
                          <a:spcPts val="0"/>
                        </a:spcAft>
                      </a:pPr>
                      <a:r>
                        <a:rPr lang="en-US" sz="900">
                          <a:effectLst/>
                        </a:rPr>
                        <a:t>High Economic Growth</a:t>
                      </a:r>
                      <a:endParaRPr lang="en-US" sz="1000">
                        <a:effectLst/>
                        <a:latin typeface="Tahoma"/>
                        <a:ea typeface="Calibri"/>
                        <a:cs typeface="Times New Roman"/>
                      </a:endParaRPr>
                    </a:p>
                  </a:txBody>
                  <a:tcPr marL="43089" marR="43089" marT="0" marB="0" anchor="ctr"/>
                </a:tc>
                <a:tc hMerge="1">
                  <a:txBody>
                    <a:bodyPr/>
                    <a:lstStyle/>
                    <a:p>
                      <a:endParaRPr lang="en-US"/>
                    </a:p>
                  </a:txBody>
                  <a:tcPr/>
                </a:tc>
                <a:tc gridSpan="2">
                  <a:txBody>
                    <a:bodyPr/>
                    <a:lstStyle/>
                    <a:p>
                      <a:pPr marL="0" marR="0" algn="ctr">
                        <a:lnSpc>
                          <a:spcPct val="150000"/>
                        </a:lnSpc>
                        <a:spcBef>
                          <a:spcPts val="0"/>
                        </a:spcBef>
                        <a:spcAft>
                          <a:spcPts val="0"/>
                        </a:spcAft>
                      </a:pPr>
                      <a:r>
                        <a:rPr lang="en-US" sz="900" dirty="0">
                          <a:effectLst/>
                        </a:rPr>
                        <a:t>Stringent Environmental</a:t>
                      </a:r>
                      <a:endParaRPr lang="en-US" sz="1000" dirty="0">
                        <a:effectLst/>
                        <a:latin typeface="Tahoma"/>
                        <a:ea typeface="Calibri"/>
                        <a:cs typeface="Times New Roman"/>
                      </a:endParaRPr>
                    </a:p>
                  </a:txBody>
                  <a:tcPr marL="43089" marR="43089" marT="0" marB="0" anchor="ctr"/>
                </a:tc>
                <a:tc hMerge="1">
                  <a:txBody>
                    <a:bodyPr/>
                    <a:lstStyle/>
                    <a:p>
                      <a:endParaRPr lang="en-US"/>
                    </a:p>
                  </a:txBody>
                  <a:tcPr/>
                </a:tc>
              </a:tr>
              <a:tr h="262642">
                <a:tc>
                  <a:txBody>
                    <a:bodyPr/>
                    <a:lstStyle/>
                    <a:p>
                      <a:pPr marL="0" marR="0" algn="ctr">
                        <a:lnSpc>
                          <a:spcPct val="150000"/>
                        </a:lnSpc>
                        <a:spcBef>
                          <a:spcPts val="0"/>
                        </a:spcBef>
                        <a:spcAft>
                          <a:spcPts val="0"/>
                        </a:spcAft>
                      </a:pPr>
                      <a:r>
                        <a:rPr lang="en-US" sz="900">
                          <a:effectLst/>
                        </a:rPr>
                        <a:t>Constrained element</a:t>
                      </a:r>
                      <a:endParaRPr lang="en-US" sz="1000">
                        <a:effectLst/>
                        <a:latin typeface="Tahoma"/>
                        <a:ea typeface="Calibri"/>
                        <a:cs typeface="Times New Roman"/>
                      </a:endParaRPr>
                    </a:p>
                  </a:txBody>
                  <a:tcPr marL="43089" marR="43089" marT="0" marB="0" anchor="ctr"/>
                </a:tc>
                <a:tc>
                  <a:txBody>
                    <a:bodyPr/>
                    <a:lstStyle/>
                    <a:p>
                      <a:pPr marL="0" marR="0" algn="ctr" defTabSz="457200" rtl="0" eaLnBrk="1" latinLnBrk="0" hangingPunct="1">
                        <a:lnSpc>
                          <a:spcPct val="150000"/>
                        </a:lnSpc>
                        <a:spcBef>
                          <a:spcPts val="0"/>
                        </a:spcBef>
                        <a:spcAft>
                          <a:spcPts val="0"/>
                        </a:spcAft>
                      </a:pPr>
                      <a:r>
                        <a:rPr lang="en-US" sz="900" b="1" kern="1200" dirty="0">
                          <a:solidFill>
                            <a:schemeClr val="lt1"/>
                          </a:solidFill>
                          <a:effectLst/>
                          <a:latin typeface="+mn-lt"/>
                          <a:ea typeface="+mn-ea"/>
                          <a:cs typeface="+mn-cs"/>
                        </a:rPr>
                        <a:t>2024</a:t>
                      </a:r>
                    </a:p>
                  </a:txBody>
                  <a:tcPr marL="43089" marR="43089" marT="0" marB="0" anchor="ctr">
                    <a:solidFill>
                      <a:schemeClr val="accent1"/>
                    </a:solidFill>
                  </a:tcPr>
                </a:tc>
                <a:tc>
                  <a:txBody>
                    <a:bodyPr/>
                    <a:lstStyle/>
                    <a:p>
                      <a:pPr marL="0" marR="0" algn="ctr" defTabSz="457200" rtl="0" eaLnBrk="1" latinLnBrk="0" hangingPunct="1">
                        <a:lnSpc>
                          <a:spcPct val="150000"/>
                        </a:lnSpc>
                        <a:spcBef>
                          <a:spcPts val="0"/>
                        </a:spcBef>
                        <a:spcAft>
                          <a:spcPts val="0"/>
                        </a:spcAft>
                      </a:pPr>
                      <a:r>
                        <a:rPr lang="en-US" sz="900" b="1" kern="1200" dirty="0">
                          <a:solidFill>
                            <a:schemeClr val="lt1"/>
                          </a:solidFill>
                          <a:effectLst/>
                          <a:latin typeface="+mn-lt"/>
                          <a:ea typeface="+mn-ea"/>
                          <a:cs typeface="+mn-cs"/>
                        </a:rPr>
                        <a:t>2029</a:t>
                      </a:r>
                    </a:p>
                  </a:txBody>
                  <a:tcPr marL="43089" marR="43089" marT="0" marB="0" anchor="ctr">
                    <a:solidFill>
                      <a:schemeClr val="accent1"/>
                    </a:solidFill>
                  </a:tcPr>
                </a:tc>
                <a:tc>
                  <a:txBody>
                    <a:bodyPr/>
                    <a:lstStyle/>
                    <a:p>
                      <a:pPr marL="0" marR="0" algn="ctr" defTabSz="457200" rtl="0" eaLnBrk="1" latinLnBrk="0" hangingPunct="1">
                        <a:lnSpc>
                          <a:spcPct val="150000"/>
                        </a:lnSpc>
                        <a:spcBef>
                          <a:spcPts val="0"/>
                        </a:spcBef>
                        <a:spcAft>
                          <a:spcPts val="0"/>
                        </a:spcAft>
                      </a:pPr>
                      <a:r>
                        <a:rPr lang="en-US" sz="900" b="1" kern="1200" dirty="0">
                          <a:solidFill>
                            <a:schemeClr val="lt1"/>
                          </a:solidFill>
                          <a:effectLst/>
                          <a:latin typeface="+mn-lt"/>
                          <a:ea typeface="+mn-ea"/>
                          <a:cs typeface="+mn-cs"/>
                        </a:rPr>
                        <a:t>2024</a:t>
                      </a:r>
                    </a:p>
                  </a:txBody>
                  <a:tcPr marL="43089" marR="43089" marT="0" marB="0" anchor="ctr">
                    <a:solidFill>
                      <a:schemeClr val="accent1"/>
                    </a:solidFill>
                  </a:tcPr>
                </a:tc>
                <a:tc>
                  <a:txBody>
                    <a:bodyPr/>
                    <a:lstStyle/>
                    <a:p>
                      <a:pPr marL="0" marR="0" algn="ctr" defTabSz="457200" rtl="0" eaLnBrk="1" latinLnBrk="0" hangingPunct="1">
                        <a:lnSpc>
                          <a:spcPct val="150000"/>
                        </a:lnSpc>
                        <a:spcBef>
                          <a:spcPts val="0"/>
                        </a:spcBef>
                        <a:spcAft>
                          <a:spcPts val="0"/>
                        </a:spcAft>
                      </a:pPr>
                      <a:r>
                        <a:rPr lang="en-US" sz="900" b="1" kern="1200" dirty="0">
                          <a:solidFill>
                            <a:schemeClr val="lt1"/>
                          </a:solidFill>
                          <a:effectLst/>
                          <a:latin typeface="+mn-lt"/>
                          <a:ea typeface="+mn-ea"/>
                          <a:cs typeface="+mn-cs"/>
                        </a:rPr>
                        <a:t>2029</a:t>
                      </a:r>
                    </a:p>
                  </a:txBody>
                  <a:tcPr marL="43089" marR="43089" marT="0" marB="0" anchor="ctr">
                    <a:solidFill>
                      <a:schemeClr val="accent1"/>
                    </a:solidFill>
                  </a:tcPr>
                </a:tc>
                <a:tc>
                  <a:txBody>
                    <a:bodyPr/>
                    <a:lstStyle/>
                    <a:p>
                      <a:pPr marL="0" marR="0" algn="ctr" defTabSz="457200" rtl="0" eaLnBrk="1" latinLnBrk="0" hangingPunct="1">
                        <a:lnSpc>
                          <a:spcPct val="150000"/>
                        </a:lnSpc>
                        <a:spcBef>
                          <a:spcPts val="0"/>
                        </a:spcBef>
                        <a:spcAft>
                          <a:spcPts val="0"/>
                        </a:spcAft>
                      </a:pPr>
                      <a:r>
                        <a:rPr lang="en-US" sz="900" b="1" kern="1200">
                          <a:solidFill>
                            <a:schemeClr val="lt1"/>
                          </a:solidFill>
                          <a:effectLst/>
                          <a:latin typeface="+mn-lt"/>
                          <a:ea typeface="+mn-ea"/>
                          <a:cs typeface="+mn-cs"/>
                        </a:rPr>
                        <a:t>2024</a:t>
                      </a:r>
                    </a:p>
                  </a:txBody>
                  <a:tcPr marL="43089" marR="43089" marT="0" marB="0" anchor="ctr">
                    <a:solidFill>
                      <a:schemeClr val="accent1"/>
                    </a:solidFill>
                  </a:tcPr>
                </a:tc>
                <a:tc>
                  <a:txBody>
                    <a:bodyPr/>
                    <a:lstStyle/>
                    <a:p>
                      <a:pPr marL="0" marR="0" algn="ctr" defTabSz="457200" rtl="0" eaLnBrk="1" latinLnBrk="0" hangingPunct="1">
                        <a:lnSpc>
                          <a:spcPct val="150000"/>
                        </a:lnSpc>
                        <a:spcBef>
                          <a:spcPts val="0"/>
                        </a:spcBef>
                        <a:spcAft>
                          <a:spcPts val="0"/>
                        </a:spcAft>
                      </a:pPr>
                      <a:r>
                        <a:rPr lang="en-US" sz="900" b="1" kern="1200" dirty="0">
                          <a:solidFill>
                            <a:schemeClr val="lt1"/>
                          </a:solidFill>
                          <a:effectLst/>
                          <a:latin typeface="+mn-lt"/>
                          <a:ea typeface="+mn-ea"/>
                          <a:cs typeface="+mn-cs"/>
                        </a:rPr>
                        <a:t>2029</a:t>
                      </a:r>
                    </a:p>
                  </a:txBody>
                  <a:tcPr marL="43089" marR="43089" marT="0" marB="0" anchor="ctr">
                    <a:solidFill>
                      <a:schemeClr val="accent1"/>
                    </a:solidFill>
                  </a:tcPr>
                </a:tc>
                <a:tc>
                  <a:txBody>
                    <a:bodyPr/>
                    <a:lstStyle/>
                    <a:p>
                      <a:pPr marL="0" marR="0" algn="ctr" defTabSz="457200" rtl="0" eaLnBrk="1" latinLnBrk="0" hangingPunct="1">
                        <a:lnSpc>
                          <a:spcPct val="150000"/>
                        </a:lnSpc>
                        <a:spcBef>
                          <a:spcPts val="0"/>
                        </a:spcBef>
                        <a:spcAft>
                          <a:spcPts val="0"/>
                        </a:spcAft>
                      </a:pPr>
                      <a:r>
                        <a:rPr lang="en-US" sz="900" b="1" kern="1200" dirty="0">
                          <a:solidFill>
                            <a:schemeClr val="lt1"/>
                          </a:solidFill>
                          <a:effectLst/>
                          <a:latin typeface="+mn-lt"/>
                          <a:ea typeface="+mn-ea"/>
                          <a:cs typeface="+mn-cs"/>
                        </a:rPr>
                        <a:t>2024</a:t>
                      </a:r>
                    </a:p>
                  </a:txBody>
                  <a:tcPr marL="43089" marR="43089" marT="0" marB="0" anchor="ctr">
                    <a:solidFill>
                      <a:schemeClr val="accent1"/>
                    </a:solidFill>
                  </a:tcPr>
                </a:tc>
                <a:tc>
                  <a:txBody>
                    <a:bodyPr/>
                    <a:lstStyle/>
                    <a:p>
                      <a:pPr marL="0" marR="0" algn="ctr" defTabSz="457200" rtl="0" eaLnBrk="1" latinLnBrk="0" hangingPunct="1">
                        <a:lnSpc>
                          <a:spcPct val="150000"/>
                        </a:lnSpc>
                        <a:spcBef>
                          <a:spcPts val="0"/>
                        </a:spcBef>
                        <a:spcAft>
                          <a:spcPts val="0"/>
                        </a:spcAft>
                      </a:pPr>
                      <a:r>
                        <a:rPr lang="en-US" sz="900" b="1" kern="1200" dirty="0">
                          <a:solidFill>
                            <a:schemeClr val="lt1"/>
                          </a:solidFill>
                          <a:effectLst/>
                          <a:latin typeface="+mn-lt"/>
                          <a:ea typeface="+mn-ea"/>
                          <a:cs typeface="+mn-cs"/>
                        </a:rPr>
                        <a:t>2029</a:t>
                      </a:r>
                    </a:p>
                  </a:txBody>
                  <a:tcPr marL="43089" marR="43089" marT="0" marB="0" anchor="ctr">
                    <a:solidFill>
                      <a:schemeClr val="accent1"/>
                    </a:solidFill>
                  </a:tcPr>
                </a:tc>
              </a:tr>
              <a:tr h="282741">
                <a:tc>
                  <a:txBody>
                    <a:bodyPr/>
                    <a:lstStyle/>
                    <a:p>
                      <a:pPr marL="0" marR="0" algn="l">
                        <a:lnSpc>
                          <a:spcPct val="150000"/>
                        </a:lnSpc>
                        <a:spcBef>
                          <a:spcPts val="0"/>
                        </a:spcBef>
                        <a:spcAft>
                          <a:spcPts val="0"/>
                        </a:spcAft>
                      </a:pPr>
                      <a:r>
                        <a:rPr lang="en-US" sz="900">
                          <a:effectLst/>
                        </a:rPr>
                        <a:t>Zenith - TH Wharton</a:t>
                      </a:r>
                      <a:endParaRPr lang="en-US" sz="100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0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0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r>
              <a:tr h="328874">
                <a:tc>
                  <a:txBody>
                    <a:bodyPr/>
                    <a:lstStyle/>
                    <a:p>
                      <a:pPr marL="0" marR="0" algn="l">
                        <a:lnSpc>
                          <a:spcPct val="150000"/>
                        </a:lnSpc>
                        <a:spcBef>
                          <a:spcPts val="0"/>
                        </a:spcBef>
                        <a:spcAft>
                          <a:spcPts val="0"/>
                        </a:spcAft>
                      </a:pPr>
                      <a:r>
                        <a:rPr lang="en-US" sz="900">
                          <a:effectLst/>
                        </a:rPr>
                        <a:t>Kiamichi Energy Facility - Kiowa Switch</a:t>
                      </a:r>
                      <a:endParaRPr lang="en-US" sz="100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0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r>
              <a:tr h="282741">
                <a:tc>
                  <a:txBody>
                    <a:bodyPr/>
                    <a:lstStyle/>
                    <a:p>
                      <a:pPr marL="0" marR="0" algn="l">
                        <a:lnSpc>
                          <a:spcPct val="150000"/>
                        </a:lnSpc>
                        <a:spcBef>
                          <a:spcPts val="0"/>
                        </a:spcBef>
                        <a:spcAft>
                          <a:spcPts val="0"/>
                        </a:spcAft>
                      </a:pPr>
                      <a:r>
                        <a:rPr lang="en-US" sz="900">
                          <a:effectLst/>
                        </a:rPr>
                        <a:t>Big Brown SES - Jewett</a:t>
                      </a:r>
                      <a:endParaRPr lang="en-US" sz="100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0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0000"/>
                    </a:solidFill>
                  </a:tcPr>
                </a:tc>
              </a:tr>
              <a:tr h="282741">
                <a:tc>
                  <a:txBody>
                    <a:bodyPr/>
                    <a:lstStyle/>
                    <a:p>
                      <a:pPr marL="0" marR="0" algn="l">
                        <a:lnSpc>
                          <a:spcPct val="150000"/>
                        </a:lnSpc>
                        <a:spcBef>
                          <a:spcPts val="0"/>
                        </a:spcBef>
                        <a:spcAft>
                          <a:spcPts val="0"/>
                        </a:spcAft>
                      </a:pPr>
                      <a:r>
                        <a:rPr lang="en-US" sz="900">
                          <a:effectLst/>
                        </a:rPr>
                        <a:t>Hutto Transformer</a:t>
                      </a:r>
                      <a:endParaRPr lang="en-US" sz="100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r>
              <a:tr h="282741">
                <a:tc>
                  <a:txBody>
                    <a:bodyPr/>
                    <a:lstStyle/>
                    <a:p>
                      <a:pPr marL="0" marR="0" algn="l">
                        <a:lnSpc>
                          <a:spcPct val="150000"/>
                        </a:lnSpc>
                        <a:spcBef>
                          <a:spcPts val="0"/>
                        </a:spcBef>
                        <a:spcAft>
                          <a:spcPts val="0"/>
                        </a:spcAft>
                      </a:pPr>
                      <a:r>
                        <a:rPr lang="en-US" sz="900">
                          <a:effectLst/>
                        </a:rPr>
                        <a:t>Panhandle Interface</a:t>
                      </a:r>
                      <a:endParaRPr lang="en-US" sz="100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0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0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00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0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0000"/>
                    </a:solidFill>
                  </a:tcPr>
                </a:tc>
              </a:tr>
              <a:tr h="282741">
                <a:tc>
                  <a:txBody>
                    <a:bodyPr/>
                    <a:lstStyle/>
                    <a:p>
                      <a:pPr marL="0" marR="0" algn="l">
                        <a:lnSpc>
                          <a:spcPct val="150000"/>
                        </a:lnSpc>
                        <a:spcBef>
                          <a:spcPts val="0"/>
                        </a:spcBef>
                        <a:spcAft>
                          <a:spcPts val="0"/>
                        </a:spcAft>
                      </a:pPr>
                      <a:r>
                        <a:rPr lang="en-US" sz="900">
                          <a:effectLst/>
                        </a:rPr>
                        <a:t>Kendall - Highway 46</a:t>
                      </a:r>
                      <a:endParaRPr lang="en-US" sz="100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c>
                  <a:txBody>
                    <a:bodyPr/>
                    <a:lstStyle/>
                    <a:p>
                      <a:pPr marL="0" marR="0" algn="ctr" defTabSz="457200" rtl="0" eaLnBrk="1" latinLnBrk="0" hangingPunct="1">
                        <a:lnSpc>
                          <a:spcPct val="150000"/>
                        </a:lnSpc>
                        <a:spcBef>
                          <a:spcPts val="0"/>
                        </a:spcBef>
                        <a:spcAft>
                          <a:spcPts val="0"/>
                        </a:spcAft>
                      </a:pPr>
                      <a:r>
                        <a:rPr lang="en-US" sz="1100" kern="1200">
                          <a:solidFill>
                            <a:srgbClr val="000000"/>
                          </a:solidFill>
                          <a:effectLst/>
                          <a:latin typeface="Calibri"/>
                          <a:ea typeface="Times New Roman"/>
                          <a:cs typeface="Times New Roman"/>
                        </a:rPr>
                        <a:t> </a:t>
                      </a:r>
                    </a:p>
                  </a:txBody>
                  <a:tcPr marL="68580" marR="68580" marT="0" marB="0" anchor="ctr">
                    <a:solidFill>
                      <a:srgbClr val="FF0000"/>
                    </a:solidFill>
                  </a:tcPr>
                </a:tc>
                <a:tc>
                  <a:txBody>
                    <a:bodyPr/>
                    <a:lstStyle/>
                    <a:p>
                      <a:pPr marL="0" marR="0" algn="ctr" defTabSz="457200" rtl="0" eaLnBrk="1" latinLnBrk="0" hangingPunct="1">
                        <a:lnSpc>
                          <a:spcPct val="150000"/>
                        </a:lnSpc>
                        <a:spcBef>
                          <a:spcPts val="0"/>
                        </a:spcBef>
                        <a:spcAft>
                          <a:spcPts val="0"/>
                        </a:spcAft>
                      </a:pPr>
                      <a:r>
                        <a:rPr lang="en-US" sz="1100" kern="1200">
                          <a:solidFill>
                            <a:srgbClr val="000000"/>
                          </a:solidFill>
                          <a:effectLst/>
                          <a:latin typeface="Calibri"/>
                          <a:ea typeface="Times New Roman"/>
                          <a:cs typeface="Times New Roman"/>
                        </a:rPr>
                        <a:t> </a:t>
                      </a:r>
                    </a:p>
                  </a:txBody>
                  <a:tcPr marL="68580" marR="68580" marT="0" marB="0" anchor="ctr">
                    <a:solidFill>
                      <a:srgbClr val="FF0000"/>
                    </a:solidFill>
                  </a:tcPr>
                </a:tc>
                <a:tc>
                  <a:txBody>
                    <a:bodyPr/>
                    <a:lstStyle/>
                    <a:p>
                      <a:pPr marL="0" marR="0" algn="ctr" defTabSz="457200" rtl="0" eaLnBrk="1" latinLnBrk="0" hangingPunct="1">
                        <a:lnSpc>
                          <a:spcPct val="150000"/>
                        </a:lnSpc>
                        <a:spcBef>
                          <a:spcPts val="0"/>
                        </a:spcBef>
                        <a:spcAft>
                          <a:spcPts val="0"/>
                        </a:spcAft>
                      </a:pPr>
                      <a:r>
                        <a:rPr lang="en-US" sz="1100" kern="1200" dirty="0">
                          <a:solidFill>
                            <a:srgbClr val="000000"/>
                          </a:solidFill>
                          <a:effectLst/>
                          <a:latin typeface="Calibri"/>
                          <a:ea typeface="Times New Roman"/>
                          <a:cs typeface="Times New Roman"/>
                        </a:rPr>
                        <a:t> </a:t>
                      </a:r>
                    </a:p>
                  </a:txBody>
                  <a:tcPr marL="68580" marR="68580" marT="0" marB="0" anchor="ctr">
                    <a:solidFill>
                      <a:srgbClr val="FF0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tc>
              </a:tr>
              <a:tr h="282741">
                <a:tc>
                  <a:txBody>
                    <a:bodyPr/>
                    <a:lstStyle/>
                    <a:p>
                      <a:pPr marL="0" marR="0" algn="l">
                        <a:lnSpc>
                          <a:spcPct val="150000"/>
                        </a:lnSpc>
                        <a:spcBef>
                          <a:spcPts val="0"/>
                        </a:spcBef>
                        <a:spcAft>
                          <a:spcPts val="0"/>
                        </a:spcAft>
                      </a:pPr>
                      <a:r>
                        <a:rPr lang="en-US" sz="900">
                          <a:effectLst/>
                        </a:rPr>
                        <a:t>Kendall Transformer</a:t>
                      </a:r>
                      <a:endParaRPr lang="en-US" sz="100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r>
              <a:tr h="282741">
                <a:tc>
                  <a:txBody>
                    <a:bodyPr/>
                    <a:lstStyle/>
                    <a:p>
                      <a:pPr marL="0" marR="0" algn="l">
                        <a:lnSpc>
                          <a:spcPct val="150000"/>
                        </a:lnSpc>
                        <a:spcBef>
                          <a:spcPts val="0"/>
                        </a:spcBef>
                        <a:spcAft>
                          <a:spcPts val="0"/>
                        </a:spcAft>
                      </a:pPr>
                      <a:r>
                        <a:rPr lang="en-US" sz="900">
                          <a:effectLst/>
                        </a:rPr>
                        <a:t>Bracken - Highway 46</a:t>
                      </a:r>
                      <a:endParaRPr lang="en-US" sz="100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r>
              <a:tr h="328874">
                <a:tc>
                  <a:txBody>
                    <a:bodyPr/>
                    <a:lstStyle/>
                    <a:p>
                      <a:pPr marL="0" marR="0" algn="l">
                        <a:lnSpc>
                          <a:spcPct val="150000"/>
                        </a:lnSpc>
                        <a:spcBef>
                          <a:spcPts val="0"/>
                        </a:spcBef>
                        <a:spcAft>
                          <a:spcPts val="0"/>
                        </a:spcAft>
                      </a:pPr>
                      <a:r>
                        <a:rPr lang="en-US" sz="900">
                          <a:effectLst/>
                        </a:rPr>
                        <a:t>Calaveras - Pawnee Switching Station</a:t>
                      </a:r>
                      <a:endParaRPr lang="en-US" sz="100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0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00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r>
              <a:tr h="282741">
                <a:tc>
                  <a:txBody>
                    <a:bodyPr/>
                    <a:lstStyle/>
                    <a:p>
                      <a:pPr marL="0" marR="0" algn="l">
                        <a:lnSpc>
                          <a:spcPct val="150000"/>
                        </a:lnSpc>
                        <a:spcBef>
                          <a:spcPts val="0"/>
                        </a:spcBef>
                        <a:spcAft>
                          <a:spcPts val="0"/>
                        </a:spcAft>
                      </a:pPr>
                      <a:r>
                        <a:rPr lang="en-US" sz="900">
                          <a:effectLst/>
                        </a:rPr>
                        <a:t>San Miguel Transformer</a:t>
                      </a:r>
                      <a:endParaRPr lang="en-US" sz="100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r>
              <a:tr h="328874">
                <a:tc>
                  <a:txBody>
                    <a:bodyPr/>
                    <a:lstStyle/>
                    <a:p>
                      <a:pPr marL="0" marR="0" algn="l">
                        <a:lnSpc>
                          <a:spcPct val="150000"/>
                        </a:lnSpc>
                        <a:spcBef>
                          <a:spcPts val="0"/>
                        </a:spcBef>
                        <a:spcAft>
                          <a:spcPts val="0"/>
                        </a:spcAft>
                      </a:pPr>
                      <a:r>
                        <a:rPr lang="en-US" sz="900" dirty="0">
                          <a:effectLst/>
                        </a:rPr>
                        <a:t>Richland Chambers - Big Brown SES</a:t>
                      </a:r>
                      <a:endParaRPr lang="en-US" sz="1000" dirty="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r>
              <a:tr h="282741">
                <a:tc>
                  <a:txBody>
                    <a:bodyPr/>
                    <a:lstStyle/>
                    <a:p>
                      <a:pPr marL="0" marR="0" algn="l">
                        <a:lnSpc>
                          <a:spcPct val="150000"/>
                        </a:lnSpc>
                        <a:spcBef>
                          <a:spcPts val="0"/>
                        </a:spcBef>
                        <a:spcAft>
                          <a:spcPts val="0"/>
                        </a:spcAft>
                      </a:pPr>
                      <a:r>
                        <a:rPr lang="en-US" sz="900">
                          <a:effectLst/>
                        </a:rPr>
                        <a:t>Austrop - Sandow Switch</a:t>
                      </a:r>
                      <a:endParaRPr lang="en-US" sz="100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r>
              <a:tr h="282741">
                <a:tc>
                  <a:txBody>
                    <a:bodyPr/>
                    <a:lstStyle/>
                    <a:p>
                      <a:pPr marL="0" marR="0" algn="l">
                        <a:lnSpc>
                          <a:spcPct val="150000"/>
                        </a:lnSpc>
                        <a:spcBef>
                          <a:spcPts val="0"/>
                        </a:spcBef>
                        <a:spcAft>
                          <a:spcPts val="0"/>
                        </a:spcAft>
                      </a:pPr>
                      <a:r>
                        <a:rPr lang="en-US" sz="900">
                          <a:effectLst/>
                        </a:rPr>
                        <a:t>Oklaunion - Riley</a:t>
                      </a:r>
                      <a:endParaRPr lang="en-US" sz="100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r>
              <a:tr h="282741">
                <a:tc>
                  <a:txBody>
                    <a:bodyPr/>
                    <a:lstStyle/>
                    <a:p>
                      <a:pPr marL="0" marR="0" algn="l">
                        <a:lnSpc>
                          <a:spcPct val="150000"/>
                        </a:lnSpc>
                        <a:spcBef>
                          <a:spcPts val="0"/>
                        </a:spcBef>
                        <a:spcAft>
                          <a:spcPts val="0"/>
                        </a:spcAft>
                      </a:pPr>
                      <a:r>
                        <a:rPr lang="en-US" sz="900">
                          <a:effectLst/>
                        </a:rPr>
                        <a:t>Gilleland Transformer</a:t>
                      </a:r>
                      <a:endParaRPr lang="en-US" sz="100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r>
              <a:tr h="328874">
                <a:tc>
                  <a:txBody>
                    <a:bodyPr/>
                    <a:lstStyle/>
                    <a:p>
                      <a:pPr marL="0" marR="0" algn="l">
                        <a:lnSpc>
                          <a:spcPct val="150000"/>
                        </a:lnSpc>
                        <a:spcBef>
                          <a:spcPts val="0"/>
                        </a:spcBef>
                        <a:spcAft>
                          <a:spcPts val="0"/>
                        </a:spcAft>
                      </a:pPr>
                      <a:r>
                        <a:rPr lang="en-US" sz="900">
                          <a:effectLst/>
                        </a:rPr>
                        <a:t>Morgan Creek SES - Tonkawa Switch</a:t>
                      </a:r>
                      <a:endParaRPr lang="en-US" sz="1000">
                        <a:effectLst/>
                        <a:latin typeface="Tahoma"/>
                        <a:ea typeface="Calibri"/>
                        <a:cs typeface="Times New Roman"/>
                      </a:endParaRPr>
                    </a:p>
                  </a:txBody>
                  <a:tcPr marL="43089" marR="43089"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FF00"/>
                    </a:solidFill>
                  </a:tcPr>
                </a:tc>
                <a:tc>
                  <a:txBody>
                    <a:bodyPr/>
                    <a:lstStyle/>
                    <a:p>
                      <a:pPr marL="0" marR="0" algn="ctr">
                        <a:lnSpc>
                          <a:spcPct val="150000"/>
                        </a:lnSpc>
                        <a:spcBef>
                          <a:spcPts val="0"/>
                        </a:spcBef>
                        <a:spcAft>
                          <a:spcPts val="0"/>
                        </a:spcAft>
                      </a:pPr>
                      <a:r>
                        <a:rPr lang="en-US" sz="1100">
                          <a:solidFill>
                            <a:srgbClr val="000000"/>
                          </a:solidFill>
                          <a:effectLst/>
                          <a:latin typeface="Calibri"/>
                          <a:ea typeface="Times New Roman"/>
                          <a:cs typeface="Times New Roman"/>
                        </a:rPr>
                        <a:t> </a:t>
                      </a:r>
                      <a:endParaRPr lang="en-US" sz="1100">
                        <a:effectLst/>
                        <a:latin typeface="Tahoma"/>
                        <a:ea typeface="Calibri"/>
                        <a:cs typeface="Times New Roman"/>
                      </a:endParaRPr>
                    </a:p>
                  </a:txBody>
                  <a:tcPr marL="68580" marR="68580" marT="0" marB="0" anchor="ctr">
                    <a:solidFill>
                      <a:srgbClr val="FFC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C000"/>
                    </a:solidFill>
                  </a:tcPr>
                </a:tc>
                <a:tc>
                  <a:txBody>
                    <a:bodyPr/>
                    <a:lstStyle/>
                    <a:p>
                      <a:pPr marL="0" marR="0" algn="ctr">
                        <a:lnSpc>
                          <a:spcPct val="150000"/>
                        </a:lnSpc>
                        <a:spcBef>
                          <a:spcPts val="0"/>
                        </a:spcBef>
                        <a:spcAft>
                          <a:spcPts val="0"/>
                        </a:spcAft>
                      </a:pPr>
                      <a:r>
                        <a:rPr lang="en-US" sz="1100" dirty="0">
                          <a:solidFill>
                            <a:srgbClr val="000000"/>
                          </a:solidFill>
                          <a:effectLst/>
                          <a:latin typeface="Calibri"/>
                          <a:ea typeface="Times New Roman"/>
                          <a:cs typeface="Times New Roman"/>
                        </a:rPr>
                        <a:t> </a:t>
                      </a:r>
                      <a:endParaRPr lang="en-US" sz="1100" dirty="0">
                        <a:effectLst/>
                        <a:latin typeface="Tahoma"/>
                        <a:ea typeface="Calibri"/>
                        <a:cs typeface="Times New Roman"/>
                      </a:endParaRPr>
                    </a:p>
                  </a:txBody>
                  <a:tcPr marL="68580" marR="68580" marT="0" marB="0" anchor="ctr">
                    <a:solidFill>
                      <a:srgbClr val="FF00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98476458"/>
              </p:ext>
            </p:extLst>
          </p:nvPr>
        </p:nvGraphicFramePr>
        <p:xfrm>
          <a:off x="7315200" y="2362200"/>
          <a:ext cx="1235710" cy="1341120"/>
        </p:xfrm>
        <a:graphic>
          <a:graphicData uri="http://schemas.openxmlformats.org/drawingml/2006/table">
            <a:tbl>
              <a:tblPr firstRow="1" bandRow="1">
                <a:tableStyleId>{5C22544A-7EE6-4342-B048-85BDC9FD1C3A}</a:tableStyleId>
              </a:tblPr>
              <a:tblGrid>
                <a:gridCol w="465455"/>
                <a:gridCol w="770255"/>
              </a:tblGrid>
              <a:tr h="228600">
                <a:tc>
                  <a:txBody>
                    <a:bodyPr/>
                    <a:lstStyle/>
                    <a:p>
                      <a:r>
                        <a:rPr lang="en-US" sz="800" b="1" dirty="0" smtClean="0"/>
                        <a:t>Code</a:t>
                      </a:r>
                      <a:endParaRPr lang="en-US" sz="800" b="1" dirty="0"/>
                    </a:p>
                  </a:txBody>
                  <a:tcPr/>
                </a:tc>
                <a:tc>
                  <a:txBody>
                    <a:bodyPr/>
                    <a:lstStyle/>
                    <a:p>
                      <a:r>
                        <a:rPr lang="en-US" sz="800" b="1" dirty="0" smtClean="0"/>
                        <a:t>Congestion</a:t>
                      </a:r>
                      <a:endParaRPr lang="en-US" sz="800" b="1" dirty="0"/>
                    </a:p>
                  </a:txBody>
                  <a:tcPr/>
                </a:tc>
              </a:tr>
              <a:tr h="370840">
                <a:tc>
                  <a:txBody>
                    <a:bodyPr/>
                    <a:lstStyle/>
                    <a:p>
                      <a:endParaRPr lang="en-US" sz="800" dirty="0"/>
                    </a:p>
                  </a:txBody>
                  <a:tcPr>
                    <a:solidFill>
                      <a:srgbClr val="FF0000"/>
                    </a:solidFill>
                  </a:tcPr>
                </a:tc>
                <a:tc>
                  <a:txBody>
                    <a:bodyPr/>
                    <a:lstStyle/>
                    <a:p>
                      <a:pPr algn="ctr"/>
                      <a:r>
                        <a:rPr lang="en-US" sz="800" b="1" dirty="0" smtClean="0"/>
                        <a:t>High</a:t>
                      </a:r>
                      <a:endParaRPr lang="en-US" sz="800" b="1" dirty="0"/>
                    </a:p>
                  </a:txBody>
                  <a:tcPr anchor="ctr"/>
                </a:tc>
              </a:tr>
              <a:tr h="370840">
                <a:tc>
                  <a:txBody>
                    <a:bodyPr/>
                    <a:lstStyle/>
                    <a:p>
                      <a:endParaRPr lang="en-US" sz="800" dirty="0"/>
                    </a:p>
                  </a:txBody>
                  <a:tcPr>
                    <a:solidFill>
                      <a:srgbClr val="FFC000"/>
                    </a:solidFill>
                  </a:tcPr>
                </a:tc>
                <a:tc>
                  <a:txBody>
                    <a:bodyPr/>
                    <a:lstStyle/>
                    <a:p>
                      <a:pPr algn="ctr"/>
                      <a:r>
                        <a:rPr lang="en-US" sz="800" b="1" dirty="0" smtClean="0"/>
                        <a:t>Medium</a:t>
                      </a:r>
                      <a:endParaRPr lang="en-US" sz="800" b="1" dirty="0"/>
                    </a:p>
                  </a:txBody>
                  <a:tcPr anchor="ctr"/>
                </a:tc>
              </a:tr>
              <a:tr h="370840">
                <a:tc>
                  <a:txBody>
                    <a:bodyPr/>
                    <a:lstStyle/>
                    <a:p>
                      <a:endParaRPr lang="en-US" sz="800" dirty="0"/>
                    </a:p>
                  </a:txBody>
                  <a:tcPr>
                    <a:solidFill>
                      <a:srgbClr val="FFFF00"/>
                    </a:solidFill>
                  </a:tcPr>
                </a:tc>
                <a:tc>
                  <a:txBody>
                    <a:bodyPr/>
                    <a:lstStyle/>
                    <a:p>
                      <a:pPr algn="ctr"/>
                      <a:r>
                        <a:rPr lang="en-US" sz="800" b="1" dirty="0" smtClean="0"/>
                        <a:t>Low</a:t>
                      </a:r>
                      <a:endParaRPr lang="en-US" sz="800" b="1" dirty="0"/>
                    </a:p>
                  </a:txBody>
                  <a:tcPr anchor="ctr"/>
                </a:tc>
              </a:tr>
            </a:tbl>
          </a:graphicData>
        </a:graphic>
      </p:graphicFrame>
    </p:spTree>
    <p:extLst>
      <p:ext uri="{BB962C8B-B14F-4D97-AF65-F5344CB8AC3E}">
        <p14:creationId xmlns:p14="http://schemas.microsoft.com/office/powerpoint/2010/main" val="4120526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Drivers used in 2014 LTSA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79774111"/>
              </p:ext>
            </p:extLst>
          </p:nvPr>
        </p:nvGraphicFramePr>
        <p:xfrm>
          <a:off x="381000" y="914400"/>
          <a:ext cx="8229600" cy="4727975"/>
        </p:xfrm>
        <a:graphic>
          <a:graphicData uri="http://schemas.openxmlformats.org/drawingml/2006/table">
            <a:tbl>
              <a:tblPr firstRow="1" bandRow="1">
                <a:tableStyleId>{5C22544A-7EE6-4342-B048-85BDC9FD1C3A}</a:tableStyleId>
              </a:tblPr>
              <a:tblGrid>
                <a:gridCol w="2003729"/>
                <a:gridCol w="6225871"/>
              </a:tblGrid>
              <a:tr h="712481">
                <a:tc>
                  <a:txBody>
                    <a:bodyPr/>
                    <a:lstStyle/>
                    <a:p>
                      <a:r>
                        <a:rPr lang="en-US" sz="1400" dirty="0" smtClean="0"/>
                        <a:t>Drivers</a:t>
                      </a:r>
                      <a:endParaRPr lang="en-US" sz="1400" dirty="0"/>
                    </a:p>
                  </a:txBody>
                  <a:tcPr marL="329181" marR="329181" marT="146301" marB="146301"/>
                </a:tc>
                <a:tc>
                  <a:txBody>
                    <a:bodyPr/>
                    <a:lstStyle/>
                    <a:p>
                      <a:r>
                        <a:rPr lang="en-US" sz="1400" dirty="0" smtClean="0"/>
                        <a:t>Brief Description</a:t>
                      </a:r>
                      <a:endParaRPr lang="en-US" sz="1400" dirty="0"/>
                    </a:p>
                  </a:txBody>
                  <a:tcPr marL="329181" marR="329181" marT="146301" marB="146301"/>
                </a:tc>
              </a:tr>
              <a:tr h="956484">
                <a:tc>
                  <a:txBody>
                    <a:bodyPr/>
                    <a:lstStyle/>
                    <a:p>
                      <a:r>
                        <a:rPr lang="en-US" sz="1400" b="1" dirty="0" smtClean="0"/>
                        <a:t>Transmission</a:t>
                      </a:r>
                      <a:r>
                        <a:rPr lang="en-US" sz="1400" b="1" baseline="0" dirty="0" smtClean="0"/>
                        <a:t> Regulation and Policies</a:t>
                      </a:r>
                      <a:endParaRPr lang="en-US" sz="1400" b="1" dirty="0"/>
                    </a:p>
                  </a:txBody>
                  <a:tcPr marL="329181" marR="329181" marT="146301" marB="146301"/>
                </a:tc>
                <a:tc>
                  <a:txBody>
                    <a:bodyPr/>
                    <a:lstStyle/>
                    <a:p>
                      <a:r>
                        <a:rPr lang="en-US" sz="1400" dirty="0" smtClean="0"/>
                        <a:t>New policies around transmission build-out, interconnections to neighboring region</a:t>
                      </a:r>
                      <a:r>
                        <a:rPr lang="en-US" sz="1400" baseline="0" dirty="0" smtClean="0"/>
                        <a:t> and </a:t>
                      </a:r>
                      <a:r>
                        <a:rPr lang="en-US" sz="1400" dirty="0" smtClean="0"/>
                        <a:t>cost recovery</a:t>
                      </a:r>
                      <a:endParaRPr lang="en-US" sz="1400" dirty="0"/>
                    </a:p>
                  </a:txBody>
                  <a:tcPr marL="329181" marR="329181" marT="146301" marB="146301"/>
                </a:tc>
              </a:tr>
              <a:tr h="956484">
                <a:tc>
                  <a:txBody>
                    <a:bodyPr/>
                    <a:lstStyle/>
                    <a:p>
                      <a:r>
                        <a:rPr lang="en-US" sz="1400" b="1" dirty="0" smtClean="0"/>
                        <a:t>Generation</a:t>
                      </a:r>
                      <a:r>
                        <a:rPr lang="en-US" sz="1400" b="1" baseline="0" dirty="0" smtClean="0"/>
                        <a:t> Resource Adequacy Standards</a:t>
                      </a:r>
                      <a:endParaRPr lang="en-US" sz="1400" b="1" dirty="0"/>
                    </a:p>
                  </a:txBody>
                  <a:tcPr marL="329181" marR="329181" marT="146301" marB="146301"/>
                </a:tc>
                <a:tc>
                  <a:txBody>
                    <a:bodyPr/>
                    <a:lstStyle/>
                    <a:p>
                      <a:r>
                        <a:rPr lang="en-US" sz="1400" dirty="0" smtClean="0"/>
                        <a:t>Economically-</a:t>
                      </a:r>
                      <a:r>
                        <a:rPr lang="en-US" sz="1400" baseline="0" dirty="0" smtClean="0"/>
                        <a:t>determined versus mandated reserve margins and flexible resource requirements</a:t>
                      </a:r>
                      <a:endParaRPr lang="en-US" sz="1400" dirty="0"/>
                    </a:p>
                  </a:txBody>
                  <a:tcPr marL="329181" marR="329181" marT="146301" marB="146301"/>
                </a:tc>
              </a:tr>
              <a:tr h="956484">
                <a:tc>
                  <a:txBody>
                    <a:bodyPr/>
                    <a:lstStyle/>
                    <a:p>
                      <a:r>
                        <a:rPr lang="en-US" sz="1400" b="1" baseline="0" dirty="0" smtClean="0"/>
                        <a:t>End-Use/New Markets</a:t>
                      </a:r>
                      <a:endParaRPr lang="en-US" sz="1400" b="1" dirty="0"/>
                    </a:p>
                  </a:txBody>
                  <a:tcPr marL="329181" marR="329181" marT="146301" marB="14630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t>End use technologies, efficiency standards and incentives, demand-response, changes in consumer choices, DG growth, increase interest in microgrids</a:t>
                      </a:r>
                      <a:endParaRPr lang="en-US" sz="1400" dirty="0" smtClean="0"/>
                    </a:p>
                  </a:txBody>
                  <a:tcPr marL="329181" marR="329181" marT="146301" marB="146301"/>
                </a:tc>
              </a:tr>
              <a:tr h="956484">
                <a:tc>
                  <a:txBody>
                    <a:bodyPr/>
                    <a:lstStyle/>
                    <a:p>
                      <a:r>
                        <a:rPr lang="en-US" sz="1400" b="1" dirty="0" smtClean="0"/>
                        <a:t>Weather and Water Conditions</a:t>
                      </a:r>
                      <a:endParaRPr lang="en-US" sz="1400" b="1" dirty="0"/>
                    </a:p>
                  </a:txBody>
                  <a:tcPr marL="329181" marR="329181" marT="146301" marB="14630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May affect</a:t>
                      </a:r>
                      <a:r>
                        <a:rPr lang="en-US" sz="1400" baseline="0" dirty="0" smtClean="0"/>
                        <a:t> load growth, environmental regulations and policies, technology mix, average summer temperatures, frequency of extreme weather events, water costs</a:t>
                      </a:r>
                      <a:endParaRPr lang="en-US" sz="1400" dirty="0" smtClean="0"/>
                    </a:p>
                  </a:txBody>
                  <a:tcPr marL="329181" marR="329181" marT="146301" marB="146301"/>
                </a:tc>
              </a:tr>
            </a:tbl>
          </a:graphicData>
        </a:graphic>
      </p:graphicFrame>
    </p:spTree>
    <p:extLst>
      <p:ext uri="{BB962C8B-B14F-4D97-AF65-F5344CB8AC3E}">
        <p14:creationId xmlns:p14="http://schemas.microsoft.com/office/powerpoint/2010/main" val="3872840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8458200" cy="461665"/>
          </a:xfrm>
        </p:spPr>
        <p:txBody>
          <a:bodyPr/>
          <a:lstStyle/>
          <a:p>
            <a:r>
              <a:rPr lang="en-US" dirty="0" smtClean="0"/>
              <a:t>The 2014 LTSA Scenarios</a:t>
            </a:r>
            <a:endParaRPr lang="en-US" dirty="0"/>
          </a:p>
        </p:txBody>
      </p:sp>
      <p:sp>
        <p:nvSpPr>
          <p:cNvPr id="3" name="Content Placeholder 7"/>
          <p:cNvSpPr txBox="1">
            <a:spLocks/>
          </p:cNvSpPr>
          <p:nvPr/>
        </p:nvSpPr>
        <p:spPr>
          <a:xfrm>
            <a:off x="457200" y="838200"/>
            <a:ext cx="8382000" cy="5113644"/>
          </a:xfrm>
          <a:prstGeom prst="rect">
            <a:avLst/>
          </a:prstGeom>
          <a:noFill/>
        </p:spPr>
        <p:txBody>
          <a:bodyPr wrap="square" numCol="1" rtlCol="0">
            <a:spAutoFit/>
          </a:bodyPr>
          <a:lstStyle>
            <a:defPPr>
              <a:defRPr lang="en-US"/>
            </a:defPPr>
            <a:lvl1pPr marL="285750" indent="-285750">
              <a:lnSpc>
                <a:spcPct val="150000"/>
              </a:lnSpc>
              <a:buFont typeface="Wingdings" panose="05000000000000000000" pitchFamily="2" charset="2"/>
              <a:buChar char="v"/>
              <a:defRPr sz="2000"/>
            </a:lvl1pPr>
          </a:lstStyle>
          <a:p>
            <a:r>
              <a:rPr lang="en-US" dirty="0" smtClean="0"/>
              <a:t>Current Trends</a:t>
            </a:r>
          </a:p>
          <a:p>
            <a:r>
              <a:rPr lang="en-US" dirty="0" smtClean="0"/>
              <a:t>High Economic Growth</a:t>
            </a:r>
          </a:p>
          <a:p>
            <a:r>
              <a:rPr lang="en-US" dirty="0" smtClean="0"/>
              <a:t>Stringent Environmental Regulations/Solar Mandate</a:t>
            </a:r>
          </a:p>
          <a:p>
            <a:r>
              <a:rPr lang="en-US" dirty="0" smtClean="0"/>
              <a:t>Global Recession</a:t>
            </a:r>
          </a:p>
          <a:p>
            <a:r>
              <a:rPr lang="en-US" dirty="0" smtClean="0"/>
              <a:t>High Natural Gas Prices</a:t>
            </a:r>
          </a:p>
          <a:p>
            <a:r>
              <a:rPr lang="en-US" dirty="0" smtClean="0"/>
              <a:t>Low Global Oil Prices</a:t>
            </a:r>
          </a:p>
          <a:p>
            <a:r>
              <a:rPr lang="en-US" dirty="0" smtClean="0"/>
              <a:t>Water Stress</a:t>
            </a:r>
          </a:p>
          <a:p>
            <a:r>
              <a:rPr lang="en-US" dirty="0" smtClean="0"/>
              <a:t>High System Resiliency</a:t>
            </a:r>
          </a:p>
          <a:p>
            <a:r>
              <a:rPr lang="en-US" dirty="0" smtClean="0"/>
              <a:t>LNG Export Growth</a:t>
            </a:r>
          </a:p>
          <a:p>
            <a:r>
              <a:rPr lang="en-US" dirty="0" smtClean="0"/>
              <a:t>High Efficiency/Distributed Generation</a:t>
            </a:r>
          </a:p>
          <a:p>
            <a:endParaRPr lang="en-US" dirty="0"/>
          </a:p>
        </p:txBody>
      </p:sp>
    </p:spTree>
    <p:extLst>
      <p:ext uri="{BB962C8B-B14F-4D97-AF65-F5344CB8AC3E}">
        <p14:creationId xmlns:p14="http://schemas.microsoft.com/office/powerpoint/2010/main" val="134843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893063"/>
            <a:ext cx="2786743" cy="194657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Economic Growth</a:t>
            </a:r>
          </a:p>
          <a:p>
            <a:pPr marL="117445" indent="-117445">
              <a:buFont typeface="Arial" pitchFamily="34" charset="0"/>
              <a:buChar char="•"/>
              <a:defRPr/>
            </a:pPr>
            <a:r>
              <a:rPr lang="en-US" sz="900" dirty="0">
                <a:solidFill>
                  <a:prstClr val="black"/>
                </a:solidFill>
              </a:rPr>
              <a:t>Migration to TX along I-35 corridor</a:t>
            </a:r>
          </a:p>
          <a:p>
            <a:pPr marL="117445" indent="-117445">
              <a:buFont typeface="Arial" pitchFamily="34" charset="0"/>
              <a:buChar char="•"/>
              <a:defRPr/>
            </a:pPr>
            <a:r>
              <a:rPr lang="en-US" sz="900" dirty="0">
                <a:solidFill>
                  <a:prstClr val="black"/>
                </a:solidFill>
              </a:rPr>
              <a:t>Growth in south Texas</a:t>
            </a:r>
            <a:endParaRPr lang="en-US" sz="900" dirty="0">
              <a:solidFill>
                <a:srgbClr val="FF0000"/>
              </a:solidFill>
            </a:endParaRPr>
          </a:p>
          <a:p>
            <a:pPr marL="117445" indent="-117445">
              <a:buFont typeface="Arial" pitchFamily="34" charset="0"/>
              <a:buChar char="•"/>
              <a:defRPr/>
            </a:pPr>
            <a:r>
              <a:rPr lang="en-US" sz="900" dirty="0">
                <a:solidFill>
                  <a:prstClr val="black"/>
                </a:solidFill>
              </a:rPr>
              <a:t>Industrial growth in Houston, I-35, Midland/Odessa, Valley</a:t>
            </a:r>
          </a:p>
          <a:p>
            <a:pPr marL="117445" indent="-117445">
              <a:buFont typeface="Arial" pitchFamily="34" charset="0"/>
              <a:buChar char="•"/>
              <a:defRPr/>
            </a:pPr>
            <a:r>
              <a:rPr lang="en-US" sz="900" dirty="0">
                <a:solidFill>
                  <a:prstClr val="black"/>
                </a:solidFill>
              </a:rPr>
              <a:t>~1.5% load growth – high growth in near term then tapering off in long-term </a:t>
            </a:r>
          </a:p>
          <a:p>
            <a:pPr marL="117445" indent="-117445">
              <a:buFont typeface="Arial" pitchFamily="34" charset="0"/>
              <a:buChar char="•"/>
              <a:defRPr/>
            </a:pPr>
            <a:r>
              <a:rPr lang="en-US" sz="900" dirty="0">
                <a:solidFill>
                  <a:prstClr val="black"/>
                </a:solidFill>
              </a:rPr>
              <a:t>LNG growth based on permits existing – needs review</a:t>
            </a:r>
          </a:p>
          <a:p>
            <a:pPr marL="117445" indent="-117445">
              <a:buFont typeface="Arial" pitchFamily="34" charset="0"/>
              <a:buChar char="•"/>
              <a:defRPr/>
            </a:pPr>
            <a:r>
              <a:rPr lang="en-US" sz="900" dirty="0">
                <a:solidFill>
                  <a:schemeClr val="tx1"/>
                </a:solidFill>
              </a:rPr>
              <a:t>Oil production rates follow trend in recent EIA projections  for Texas</a:t>
            </a:r>
          </a:p>
        </p:txBody>
      </p:sp>
      <p:sp>
        <p:nvSpPr>
          <p:cNvPr id="3" name="Rounded Rectangle 2"/>
          <p:cNvSpPr/>
          <p:nvPr/>
        </p:nvSpPr>
        <p:spPr>
          <a:xfrm>
            <a:off x="6248400" y="5208984"/>
            <a:ext cx="2777671" cy="1371600"/>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Weather / Water</a:t>
            </a:r>
          </a:p>
          <a:p>
            <a:pPr marL="119033" indent="-119033">
              <a:buFont typeface="Arial" pitchFamily="34" charset="0"/>
              <a:buChar char="•"/>
              <a:defRPr/>
            </a:pPr>
            <a:r>
              <a:rPr lang="en-US" sz="1000" dirty="0">
                <a:solidFill>
                  <a:schemeClr val="tx1"/>
                </a:solidFill>
              </a:rPr>
              <a:t>No drought situation, but water supply continues to be a concern to existing and new generators.  </a:t>
            </a:r>
          </a:p>
          <a:p>
            <a:pPr marL="119033" indent="-119033">
              <a:buFont typeface="Arial" pitchFamily="34" charset="0"/>
              <a:buChar char="•"/>
              <a:defRPr/>
            </a:pPr>
            <a:r>
              <a:rPr lang="en-US" sz="1000" dirty="0">
                <a:solidFill>
                  <a:schemeClr val="tx1"/>
                </a:solidFill>
              </a:rPr>
              <a:t>No specific increase in electricity consumption due to drought conditions.</a:t>
            </a:r>
            <a:endParaRPr lang="en-US" sz="1300" b="1" dirty="0">
              <a:solidFill>
                <a:schemeClr val="tx1"/>
              </a:solidFill>
            </a:endParaRPr>
          </a:p>
        </p:txBody>
      </p:sp>
      <p:sp>
        <p:nvSpPr>
          <p:cNvPr id="6" name="Rounded Rectangle 5"/>
          <p:cNvSpPr/>
          <p:nvPr/>
        </p:nvSpPr>
        <p:spPr>
          <a:xfrm>
            <a:off x="6248400" y="893063"/>
            <a:ext cx="2777671" cy="1371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Transmission Regulation /Policy</a:t>
            </a:r>
          </a:p>
          <a:p>
            <a:pPr marL="117445" indent="-117445">
              <a:buFont typeface="Arial" pitchFamily="34" charset="0"/>
              <a:buChar char="•"/>
              <a:defRPr/>
            </a:pPr>
            <a:r>
              <a:rPr lang="en-US" sz="1000" dirty="0">
                <a:solidFill>
                  <a:prstClr val="black"/>
                </a:solidFill>
              </a:rPr>
              <a:t>Policy set to reduce  constraints</a:t>
            </a:r>
          </a:p>
          <a:p>
            <a:pPr marL="117445" indent="-117445">
              <a:buFont typeface="Arial" pitchFamily="34" charset="0"/>
              <a:buChar char="•"/>
              <a:defRPr/>
            </a:pPr>
            <a:r>
              <a:rPr lang="en-US" sz="1000" dirty="0">
                <a:solidFill>
                  <a:prstClr val="black"/>
                </a:solidFill>
              </a:rPr>
              <a:t>Increased DC-tie capacity with neighboring region </a:t>
            </a:r>
          </a:p>
          <a:p>
            <a:pPr marL="117445" indent="-117445">
              <a:buFont typeface="Arial" pitchFamily="34" charset="0"/>
              <a:buChar char="•"/>
              <a:defRPr/>
            </a:pPr>
            <a:r>
              <a:rPr lang="en-US" sz="1000" dirty="0">
                <a:solidFill>
                  <a:prstClr val="black"/>
                </a:solidFill>
              </a:rPr>
              <a:t>Higher reliability </a:t>
            </a:r>
            <a:r>
              <a:rPr lang="en-US" sz="1000" dirty="0">
                <a:solidFill>
                  <a:schemeClr val="tx1"/>
                </a:solidFill>
              </a:rPr>
              <a:t>standards are set by NERC</a:t>
            </a:r>
            <a:r>
              <a:rPr lang="en-US" sz="1000" dirty="0">
                <a:solidFill>
                  <a:srgbClr val="0070C0"/>
                </a:solidFill>
              </a:rPr>
              <a:t> </a:t>
            </a:r>
            <a:r>
              <a:rPr lang="en-US" sz="1000" dirty="0">
                <a:solidFill>
                  <a:prstClr val="black"/>
                </a:solidFill>
              </a:rPr>
              <a:t>to avoid load shedding</a:t>
            </a:r>
          </a:p>
          <a:p>
            <a:pPr marL="117445" indent="-117445">
              <a:buFont typeface="Arial" pitchFamily="34" charset="0"/>
              <a:buChar char="•"/>
              <a:defRPr/>
            </a:pPr>
            <a:endParaRPr lang="en-US" sz="1200" dirty="0">
              <a:solidFill>
                <a:prstClr val="black"/>
              </a:solidFill>
            </a:endParaRPr>
          </a:p>
        </p:txBody>
      </p:sp>
      <p:sp>
        <p:nvSpPr>
          <p:cNvPr id="7" name="Rounded Rectangle 6"/>
          <p:cNvSpPr/>
          <p:nvPr/>
        </p:nvSpPr>
        <p:spPr>
          <a:xfrm>
            <a:off x="6248400" y="3748181"/>
            <a:ext cx="2777671" cy="1371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400" b="1" dirty="0">
                <a:solidFill>
                  <a:prstClr val="black"/>
                </a:solidFill>
              </a:rPr>
              <a:t>End-Use</a:t>
            </a:r>
            <a:endParaRPr lang="en-US" sz="1300" b="1" dirty="0">
              <a:solidFill>
                <a:prstClr val="black"/>
              </a:solidFill>
            </a:endParaRPr>
          </a:p>
          <a:p>
            <a:pPr marL="119033" indent="-119033">
              <a:buFont typeface="Arial" pitchFamily="34" charset="0"/>
              <a:buChar char="•"/>
              <a:defRPr/>
            </a:pPr>
            <a:r>
              <a:rPr lang="en-US" sz="1000" dirty="0">
                <a:solidFill>
                  <a:prstClr val="black"/>
                </a:solidFill>
              </a:rPr>
              <a:t>Increased need for ancillary services</a:t>
            </a:r>
          </a:p>
          <a:p>
            <a:pPr marL="119033" indent="-119033">
              <a:buFont typeface="Arial" pitchFamily="34" charset="0"/>
              <a:buChar char="•"/>
              <a:defRPr/>
            </a:pPr>
            <a:r>
              <a:rPr lang="en-US" sz="1000" dirty="0">
                <a:solidFill>
                  <a:prstClr val="black"/>
                </a:solidFill>
              </a:rPr>
              <a:t>Increase penetration of demand response</a:t>
            </a:r>
          </a:p>
          <a:p>
            <a:pPr marL="119033" indent="-119033">
              <a:buFont typeface="Arial" pitchFamily="34" charset="0"/>
              <a:buChar char="•"/>
              <a:defRPr/>
            </a:pPr>
            <a:r>
              <a:rPr lang="en-US" sz="1000" dirty="0">
                <a:solidFill>
                  <a:prstClr val="black"/>
                </a:solidFill>
              </a:rPr>
              <a:t>Increasing distributed generation</a:t>
            </a:r>
            <a:endParaRPr lang="en-US" sz="1000" dirty="0">
              <a:solidFill>
                <a:srgbClr val="0070C0"/>
              </a:solidFill>
            </a:endParaRPr>
          </a:p>
        </p:txBody>
      </p:sp>
      <p:sp>
        <p:nvSpPr>
          <p:cNvPr id="9" name="Rounded Rectangle 8"/>
          <p:cNvSpPr/>
          <p:nvPr/>
        </p:nvSpPr>
        <p:spPr>
          <a:xfrm>
            <a:off x="6248400" y="2353866"/>
            <a:ext cx="2777671" cy="130730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Generation Resource Adequacy</a:t>
            </a:r>
          </a:p>
          <a:p>
            <a:pPr marL="117445" indent="-117445">
              <a:buFont typeface="Arial" pitchFamily="34" charset="0"/>
              <a:buChar char="•"/>
              <a:defRPr/>
            </a:pPr>
            <a:r>
              <a:rPr lang="en-US" sz="1000" dirty="0">
                <a:solidFill>
                  <a:prstClr val="black"/>
                </a:solidFill>
              </a:rPr>
              <a:t>No reserve margin set for ERCOT</a:t>
            </a:r>
          </a:p>
          <a:p>
            <a:pPr marL="117445" indent="-117445">
              <a:buFont typeface="Arial" pitchFamily="34" charset="0"/>
              <a:buChar char="•"/>
              <a:defRPr/>
            </a:pPr>
            <a:r>
              <a:rPr lang="en-US" sz="1000" dirty="0">
                <a:solidFill>
                  <a:prstClr val="black"/>
                </a:solidFill>
              </a:rPr>
              <a:t>Maintain energy-only market</a:t>
            </a:r>
          </a:p>
          <a:p>
            <a:pPr marL="117445" indent="-117445">
              <a:buFont typeface="Arial" pitchFamily="34" charset="0"/>
              <a:buChar char="•"/>
              <a:defRPr/>
            </a:pPr>
            <a:r>
              <a:rPr lang="en-US" sz="1000" dirty="0">
                <a:solidFill>
                  <a:prstClr val="black"/>
                </a:solidFill>
              </a:rPr>
              <a:t>Economic retirements continues based on economics</a:t>
            </a:r>
          </a:p>
          <a:p>
            <a:pPr marL="117445" indent="-117445">
              <a:buFont typeface="Arial" pitchFamily="34" charset="0"/>
              <a:buChar char="•"/>
              <a:defRPr/>
            </a:pPr>
            <a:endParaRPr lang="en-US" sz="1200" dirty="0">
              <a:solidFill>
                <a:prstClr val="black"/>
              </a:solidFill>
            </a:endParaRPr>
          </a:p>
          <a:p>
            <a:pPr marL="117445" indent="-117445">
              <a:buFont typeface="Arial" pitchFamily="34" charset="0"/>
              <a:buChar char="•"/>
              <a:defRPr/>
            </a:pPr>
            <a:endParaRPr lang="en-US" sz="1200" dirty="0">
              <a:solidFill>
                <a:prstClr val="black"/>
              </a:solidFill>
            </a:endParaRPr>
          </a:p>
        </p:txBody>
      </p:sp>
      <p:sp>
        <p:nvSpPr>
          <p:cNvPr id="4" name="Rounded Rectangle 3"/>
          <p:cNvSpPr/>
          <p:nvPr/>
        </p:nvSpPr>
        <p:spPr>
          <a:xfrm>
            <a:off x="108857" y="2895600"/>
            <a:ext cx="2786743" cy="111621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Environmental Regulation</a:t>
            </a:r>
          </a:p>
          <a:p>
            <a:pPr marL="117445" indent="-117445">
              <a:buFont typeface="Arial" pitchFamily="34" charset="0"/>
              <a:buChar char="•"/>
              <a:defRPr/>
            </a:pPr>
            <a:r>
              <a:rPr lang="en-US" sz="900" dirty="0">
                <a:solidFill>
                  <a:prstClr val="black"/>
                </a:solidFill>
              </a:rPr>
              <a:t>MATS and 316B are implemented </a:t>
            </a:r>
            <a:r>
              <a:rPr lang="en-US" sz="900" dirty="0">
                <a:solidFill>
                  <a:schemeClr val="tx1"/>
                </a:solidFill>
              </a:rPr>
              <a:t>by 2016</a:t>
            </a:r>
          </a:p>
          <a:p>
            <a:pPr marL="117445" indent="-117445">
              <a:buFont typeface="Arial" pitchFamily="34" charset="0"/>
              <a:buChar char="•"/>
              <a:defRPr/>
            </a:pPr>
            <a:r>
              <a:rPr lang="en-US" sz="900" dirty="0">
                <a:solidFill>
                  <a:prstClr val="black"/>
                </a:solidFill>
              </a:rPr>
              <a:t>CSAPR Hybrid </a:t>
            </a:r>
          </a:p>
          <a:p>
            <a:pPr marL="117445" indent="-117445">
              <a:buFont typeface="Arial" pitchFamily="34" charset="0"/>
              <a:buChar char="•"/>
              <a:defRPr/>
            </a:pPr>
            <a:r>
              <a:rPr lang="en-US" sz="900" dirty="0">
                <a:solidFill>
                  <a:prstClr val="black"/>
                </a:solidFill>
              </a:rPr>
              <a:t>Greenhouse gas regulation set with flexibility</a:t>
            </a:r>
          </a:p>
          <a:p>
            <a:pPr marL="117445" indent="-117445">
              <a:buFont typeface="Arial" pitchFamily="34" charset="0"/>
              <a:buChar char="•"/>
              <a:defRPr/>
            </a:pPr>
            <a:r>
              <a:rPr lang="en-US" sz="900" dirty="0">
                <a:solidFill>
                  <a:prstClr val="black"/>
                </a:solidFill>
              </a:rPr>
              <a:t>No other major changes in environmental regulations</a:t>
            </a:r>
            <a:endParaRPr lang="en-US" sz="1000" dirty="0">
              <a:solidFill>
                <a:prstClr val="black"/>
              </a:solidFill>
            </a:endParaRPr>
          </a:p>
        </p:txBody>
      </p:sp>
      <p:sp>
        <p:nvSpPr>
          <p:cNvPr id="23" name="Rounded Rectangle 22"/>
          <p:cNvSpPr/>
          <p:nvPr/>
        </p:nvSpPr>
        <p:spPr>
          <a:xfrm>
            <a:off x="2986089" y="928688"/>
            <a:ext cx="3178175" cy="350529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Story:</a:t>
            </a:r>
          </a:p>
          <a:p>
            <a:pPr>
              <a:defRPr/>
            </a:pPr>
            <a:r>
              <a:rPr lang="en-US" sz="1000" dirty="0">
                <a:solidFill>
                  <a:schemeClr val="tx1"/>
                </a:solidFill>
              </a:rPr>
              <a:t>Same old, same old. The recent population and economic growth in Texas continues in the near future, fueled largely by the continued growth of the oil and gas sector and the relative robust Texas economy compared to the rest of the U.S. World oil prices high enough to keep increasing oil production in the short-term, keeping domestic natural gas prices relatively low. With low gas prices, several LNG export terminals are built between 2014 and 2024. Modest wind growth continues based on economics without production tax credits.  Capital costs for solar continues to decline at a slower rate than recent history. No required reserve margin is set for ERCOT and the environmental regulations continues to be moderate, with no explicit federal carbon tax or required national cap and trade, but greenhouse gas emissions become regulated beyond 2016.</a:t>
            </a:r>
          </a:p>
        </p:txBody>
      </p:sp>
      <p:sp>
        <p:nvSpPr>
          <p:cNvPr id="25" name="Rounded Rectangle 24"/>
          <p:cNvSpPr/>
          <p:nvPr/>
        </p:nvSpPr>
        <p:spPr>
          <a:xfrm>
            <a:off x="2986089" y="4563070"/>
            <a:ext cx="3178175" cy="192821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schemeClr val="tx1"/>
                </a:solidFill>
              </a:rPr>
              <a:t>Implications for ERCOT:</a:t>
            </a:r>
          </a:p>
          <a:p>
            <a:pPr marL="166649" indent="-166649">
              <a:buFont typeface="Arial" panose="020B0604020202020204" pitchFamily="34" charset="0"/>
              <a:buChar char="•"/>
              <a:defRPr/>
            </a:pPr>
            <a:r>
              <a:rPr lang="en-US" sz="1000" dirty="0">
                <a:solidFill>
                  <a:schemeClr val="tx1"/>
                </a:solidFill>
              </a:rPr>
              <a:t>Continued modest economic and therefore load growth in Texas.</a:t>
            </a:r>
          </a:p>
          <a:p>
            <a:pPr marL="166649" indent="-166649">
              <a:buFont typeface="Arial" panose="020B0604020202020204" pitchFamily="34" charset="0"/>
              <a:buChar char="•"/>
              <a:defRPr/>
            </a:pPr>
            <a:r>
              <a:rPr lang="en-US" sz="1000" dirty="0">
                <a:solidFill>
                  <a:schemeClr val="tx1"/>
                </a:solidFill>
              </a:rPr>
              <a:t>Growth in oil production and population across the state leads to new transmission needs</a:t>
            </a:r>
          </a:p>
          <a:p>
            <a:pPr marL="166649" indent="-166649">
              <a:buFont typeface="Arial" panose="020B0604020202020204" pitchFamily="34" charset="0"/>
              <a:buChar char="•"/>
              <a:defRPr/>
            </a:pPr>
            <a:r>
              <a:rPr lang="en-US" sz="1000" dirty="0">
                <a:solidFill>
                  <a:schemeClr val="tx1"/>
                </a:solidFill>
              </a:rPr>
              <a:t>Continued increased renewables leading to reliability (inertia) issues</a:t>
            </a:r>
          </a:p>
          <a:p>
            <a:pPr marL="166649" indent="-166649">
              <a:buFont typeface="Arial" panose="020B0604020202020204" pitchFamily="34" charset="0"/>
              <a:buChar char="•"/>
              <a:defRPr/>
            </a:pPr>
            <a:r>
              <a:rPr lang="en-US" sz="1000" dirty="0">
                <a:solidFill>
                  <a:schemeClr val="tx1"/>
                </a:solidFill>
              </a:rPr>
              <a:t>No major generation retirements triggered by stringent environmental regulations.</a:t>
            </a:r>
          </a:p>
          <a:p>
            <a:pPr>
              <a:defRPr/>
            </a:pPr>
            <a:r>
              <a:rPr lang="en-US" sz="1000" dirty="0">
                <a:solidFill>
                  <a:srgbClr val="0070C0"/>
                </a:solidFill>
              </a:rPr>
              <a:t> </a:t>
            </a:r>
          </a:p>
          <a:p>
            <a:pPr marL="166649" indent="-166649">
              <a:buFont typeface="Arial" panose="020B0604020202020204" pitchFamily="34" charset="0"/>
              <a:buChar char="•"/>
              <a:defRPr/>
            </a:pPr>
            <a:endParaRPr lang="en-US" sz="1200" dirty="0">
              <a:solidFill>
                <a:prstClr val="black"/>
              </a:solidFill>
            </a:endParaRPr>
          </a:p>
        </p:txBody>
      </p:sp>
      <p:sp>
        <p:nvSpPr>
          <p:cNvPr id="27" name="TextBox 26"/>
          <p:cNvSpPr txBox="1"/>
          <p:nvPr/>
        </p:nvSpPr>
        <p:spPr>
          <a:xfrm>
            <a:off x="108857" y="152401"/>
            <a:ext cx="8917214" cy="442415"/>
          </a:xfrm>
          <a:prstGeom prst="rect">
            <a:avLst/>
          </a:prstGeom>
          <a:noFill/>
          <a:ln>
            <a:solidFill>
              <a:schemeClr val="accent1">
                <a:shade val="50000"/>
              </a:schemeClr>
            </a:solidFill>
          </a:ln>
        </p:spPr>
        <p:txBody>
          <a:bodyPr wrap="square" lIns="57136" tIns="28568" rIns="57136" bIns="28568">
            <a:spAutoFit/>
          </a:bodyPr>
          <a:lstStyle/>
          <a:p>
            <a:pPr>
              <a:defRPr/>
            </a:pPr>
            <a:r>
              <a:rPr lang="en-US" sz="2500" dirty="0">
                <a:solidFill>
                  <a:prstClr val="black"/>
                </a:solidFill>
                <a:latin typeface="Calibri"/>
              </a:rPr>
              <a:t>1. Scenario: Current Trends</a:t>
            </a:r>
          </a:p>
        </p:txBody>
      </p:sp>
      <p:sp>
        <p:nvSpPr>
          <p:cNvPr id="8" name="Rounded Rectangle 7"/>
          <p:cNvSpPr/>
          <p:nvPr/>
        </p:nvSpPr>
        <p:spPr>
          <a:xfrm>
            <a:off x="119970" y="4038600"/>
            <a:ext cx="2786743" cy="1856184"/>
          </a:xfrm>
          <a:prstGeom prst="roundRect">
            <a:avLst>
              <a:gd name="adj" fmla="val 1731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400" b="1" dirty="0">
                <a:solidFill>
                  <a:prstClr val="black"/>
                </a:solidFill>
              </a:rPr>
              <a:t>Alternative Generation</a:t>
            </a:r>
          </a:p>
          <a:p>
            <a:pPr marL="117445" indent="-117445">
              <a:buFont typeface="Arial" pitchFamily="34" charset="0"/>
              <a:buChar char="•"/>
              <a:defRPr/>
            </a:pPr>
            <a:r>
              <a:rPr lang="en-US" sz="900" dirty="0">
                <a:solidFill>
                  <a:prstClr val="black"/>
                </a:solidFill>
              </a:rPr>
              <a:t>Solar: 1000 MW / year </a:t>
            </a:r>
          </a:p>
          <a:p>
            <a:pPr marL="117445" indent="-117445">
              <a:buFont typeface="Arial" pitchFamily="34" charset="0"/>
              <a:buChar char="•"/>
              <a:defRPr/>
            </a:pPr>
            <a:r>
              <a:rPr lang="en-US" sz="900" dirty="0">
                <a:solidFill>
                  <a:schemeClr val="tx1"/>
                </a:solidFill>
              </a:rPr>
              <a:t>Wind capacity addition limit: </a:t>
            </a:r>
            <a:r>
              <a:rPr lang="en-US" sz="900" dirty="0">
                <a:solidFill>
                  <a:prstClr val="black"/>
                </a:solidFill>
              </a:rPr>
              <a:t>3,000 MW/yr</a:t>
            </a:r>
          </a:p>
          <a:p>
            <a:pPr marL="117445" indent="-117445">
              <a:buFont typeface="Arial" pitchFamily="34" charset="0"/>
              <a:buChar char="•"/>
              <a:defRPr/>
            </a:pPr>
            <a:r>
              <a:rPr lang="en-US" sz="900" dirty="0">
                <a:solidFill>
                  <a:prstClr val="black"/>
                </a:solidFill>
              </a:rPr>
              <a:t>Capacity factor wind – rely on historical data from ERCOT</a:t>
            </a:r>
          </a:p>
          <a:p>
            <a:pPr marL="117445" indent="-117445">
              <a:buFont typeface="Arial" pitchFamily="34" charset="0"/>
              <a:buChar char="•"/>
              <a:defRPr/>
            </a:pPr>
            <a:r>
              <a:rPr lang="en-US" sz="900" dirty="0">
                <a:solidFill>
                  <a:prstClr val="black"/>
                </a:solidFill>
              </a:rPr>
              <a:t>Capital cost wind ~$2,000/kW</a:t>
            </a:r>
          </a:p>
          <a:p>
            <a:pPr marL="117445" indent="-117445">
              <a:buFont typeface="Arial" pitchFamily="34" charset="0"/>
              <a:buChar char="•"/>
              <a:defRPr/>
            </a:pPr>
            <a:r>
              <a:rPr lang="en-US" sz="900" dirty="0">
                <a:solidFill>
                  <a:prstClr val="black"/>
                </a:solidFill>
              </a:rPr>
              <a:t>Capital cost solar ~4.4% reduction/year</a:t>
            </a:r>
          </a:p>
          <a:p>
            <a:pPr marL="117445" indent="-117445">
              <a:buFont typeface="Arial" pitchFamily="34" charset="0"/>
              <a:buChar char="•"/>
              <a:defRPr/>
            </a:pPr>
            <a:r>
              <a:rPr lang="en-US" sz="900" dirty="0">
                <a:solidFill>
                  <a:prstClr val="black"/>
                </a:solidFill>
              </a:rPr>
              <a:t>Overall </a:t>
            </a:r>
            <a:r>
              <a:rPr lang="en-US" sz="900" dirty="0">
                <a:solidFill>
                  <a:schemeClr val="tx1"/>
                </a:solidFill>
              </a:rPr>
              <a:t>renewable </a:t>
            </a:r>
            <a:r>
              <a:rPr lang="en-US" sz="900" dirty="0">
                <a:solidFill>
                  <a:prstClr val="black"/>
                </a:solidFill>
              </a:rPr>
              <a:t>growth driven by economic entry</a:t>
            </a:r>
          </a:p>
          <a:p>
            <a:pPr marL="117445" indent="-117445">
              <a:buFont typeface="Arial" pitchFamily="34" charset="0"/>
              <a:buChar char="•"/>
              <a:defRPr/>
            </a:pPr>
            <a:r>
              <a:rPr lang="en-US" sz="900" dirty="0">
                <a:solidFill>
                  <a:prstClr val="black"/>
                </a:solidFill>
              </a:rPr>
              <a:t>No production tax credit beyond 2013</a:t>
            </a:r>
          </a:p>
          <a:p>
            <a:pPr marL="117445" indent="-117445">
              <a:buFont typeface="Arial" pitchFamily="34" charset="0"/>
              <a:buChar char="•"/>
              <a:defRPr/>
            </a:pPr>
            <a:r>
              <a:rPr lang="en-US" sz="900" dirty="0">
                <a:solidFill>
                  <a:prstClr val="black"/>
                </a:solidFill>
              </a:rPr>
              <a:t>No change to existing investment tax credit policy</a:t>
            </a:r>
            <a:endParaRPr lang="en-US" sz="1200" dirty="0">
              <a:solidFill>
                <a:prstClr val="black"/>
              </a:solidFill>
            </a:endParaRPr>
          </a:p>
        </p:txBody>
      </p:sp>
      <p:sp>
        <p:nvSpPr>
          <p:cNvPr id="13" name="Rounded Rectangle 12"/>
          <p:cNvSpPr/>
          <p:nvPr/>
        </p:nvSpPr>
        <p:spPr>
          <a:xfrm>
            <a:off x="108857" y="5949585"/>
            <a:ext cx="2786744" cy="60361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sz="1300" b="1" dirty="0">
                <a:solidFill>
                  <a:prstClr val="black"/>
                </a:solidFill>
              </a:rPr>
              <a:t>Gas/Oil Prices</a:t>
            </a:r>
          </a:p>
          <a:p>
            <a:pPr marL="117445" indent="-117445">
              <a:buFont typeface="Arial" pitchFamily="34" charset="0"/>
              <a:buChar char="•"/>
              <a:defRPr/>
            </a:pPr>
            <a:r>
              <a:rPr lang="en-US" sz="900" dirty="0">
                <a:solidFill>
                  <a:prstClr val="black"/>
                </a:solidFill>
              </a:rPr>
              <a:t>EIA reference case or best available gas and oil price forecasts</a:t>
            </a:r>
          </a:p>
        </p:txBody>
      </p:sp>
    </p:spTree>
    <p:extLst>
      <p:ext uri="{BB962C8B-B14F-4D97-AF65-F5344CB8AC3E}">
        <p14:creationId xmlns:p14="http://schemas.microsoft.com/office/powerpoint/2010/main" val="651263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400">
              <a:defRPr/>
            </a:pPr>
            <a:r>
              <a:rPr lang="en-US" sz="2500" b="0" dirty="0" smtClean="0">
                <a:solidFill>
                  <a:prstClr val="black"/>
                </a:solidFill>
                <a:latin typeface="Calibri"/>
                <a:ea typeface="+mn-ea"/>
                <a:cs typeface="+mn-cs"/>
              </a:rPr>
              <a:t>Current Trends Scenario Highlights</a:t>
            </a:r>
            <a:endParaRPr lang="en-US" sz="2500" b="0" dirty="0">
              <a:solidFill>
                <a:prstClr val="black"/>
              </a:solidFill>
              <a:latin typeface="Calibri"/>
              <a:ea typeface="+mn-ea"/>
              <a:cs typeface="+mn-cs"/>
            </a:endParaRPr>
          </a:p>
        </p:txBody>
      </p:sp>
      <p:sp>
        <p:nvSpPr>
          <p:cNvPr id="5" name="TextBox 4"/>
          <p:cNvSpPr txBox="1"/>
          <p:nvPr/>
        </p:nvSpPr>
        <p:spPr>
          <a:xfrm>
            <a:off x="533400" y="838200"/>
            <a:ext cx="7620000" cy="449353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smtClean="0"/>
              <a:t>Conditions existing today will generally continue into the future</a:t>
            </a:r>
          </a:p>
          <a:p>
            <a:pPr marL="285750" indent="-285750">
              <a:spcBef>
                <a:spcPts val="1200"/>
              </a:spcBef>
              <a:buFont typeface="Arial" panose="020B0604020202020204" pitchFamily="34" charset="0"/>
              <a:buChar char="•"/>
            </a:pPr>
            <a:r>
              <a:rPr lang="en-US" dirty="0" smtClean="0"/>
              <a:t>ERCOT’s basecase load forecast with the addition of small amounts LNG</a:t>
            </a:r>
          </a:p>
          <a:p>
            <a:pPr marL="285750" indent="-285750">
              <a:spcBef>
                <a:spcPts val="1200"/>
              </a:spcBef>
              <a:buFont typeface="Arial" panose="020B0604020202020204" pitchFamily="34" charset="0"/>
              <a:buChar char="•"/>
            </a:pPr>
            <a:r>
              <a:rPr lang="en-US" dirty="0" smtClean="0"/>
              <a:t>Natural gas prices increase slowly but are generally considered low</a:t>
            </a:r>
          </a:p>
          <a:p>
            <a:pPr marL="285750" indent="-285750">
              <a:spcBef>
                <a:spcPts val="1200"/>
              </a:spcBef>
              <a:buFont typeface="Arial" panose="020B0604020202020204" pitchFamily="34" charset="0"/>
              <a:buChar char="•"/>
            </a:pPr>
            <a:r>
              <a:rPr lang="en-US" dirty="0" smtClean="0"/>
              <a:t>No major changes to environmental regulations</a:t>
            </a:r>
          </a:p>
          <a:p>
            <a:pPr marL="285750" indent="-285750">
              <a:spcBef>
                <a:spcPts val="1200"/>
              </a:spcBef>
              <a:buFont typeface="Arial" panose="020B0604020202020204" pitchFamily="34" charset="0"/>
              <a:buChar char="•"/>
            </a:pPr>
            <a:r>
              <a:rPr lang="en-US" dirty="0" smtClean="0"/>
              <a:t>Trends in capital cost for new resources are increasing at GDP with the exception of Solar PV which is declining thru the planning period</a:t>
            </a:r>
          </a:p>
          <a:p>
            <a:pPr marL="285750" indent="-285750">
              <a:spcBef>
                <a:spcPts val="1200"/>
              </a:spcBef>
              <a:buFont typeface="Arial" panose="020B0604020202020204" pitchFamily="34" charset="0"/>
              <a:buChar char="•"/>
            </a:pPr>
            <a:r>
              <a:rPr lang="en-US" dirty="0" smtClean="0"/>
              <a:t>Modest increase in penetration of demand response</a:t>
            </a:r>
          </a:p>
          <a:p>
            <a:pPr marL="285750" indent="-285750">
              <a:spcBef>
                <a:spcPts val="1200"/>
              </a:spcBef>
              <a:buFont typeface="Arial" panose="020B0604020202020204" pitchFamily="34" charset="0"/>
              <a:buChar char="•"/>
            </a:pPr>
            <a:r>
              <a:rPr lang="en-US" dirty="0" smtClean="0"/>
              <a:t>No specified reserve margin, generator additions for conventional and renewable resources are by economics only</a:t>
            </a:r>
          </a:p>
          <a:p>
            <a:pPr marL="285750" indent="-285750">
              <a:spcBef>
                <a:spcPts val="1200"/>
              </a:spcBef>
              <a:buFont typeface="Arial" panose="020B0604020202020204" pitchFamily="34" charset="0"/>
              <a:buChar char="•"/>
            </a:pPr>
            <a:r>
              <a:rPr lang="en-US" dirty="0" smtClean="0"/>
              <a:t>No PTC</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09045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066800"/>
            <a:ext cx="6553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545068"/>
            <a:ext cx="3531801" cy="369332"/>
          </a:xfrm>
          <a:prstGeom prst="rect">
            <a:avLst/>
          </a:prstGeom>
          <a:noFill/>
        </p:spPr>
        <p:txBody>
          <a:bodyPr wrap="none" rtlCol="0">
            <a:spAutoFit/>
          </a:bodyPr>
          <a:lstStyle/>
          <a:p>
            <a:r>
              <a:rPr lang="en-US" dirty="0" smtClean="0"/>
              <a:t>Current Trends Scenario Results</a:t>
            </a:r>
            <a:endParaRPr lang="en-US" dirty="0"/>
          </a:p>
        </p:txBody>
      </p:sp>
    </p:spTree>
    <p:extLst>
      <p:ext uri="{BB962C8B-B14F-4D97-AF65-F5344CB8AC3E}">
        <p14:creationId xmlns:p14="http://schemas.microsoft.com/office/powerpoint/2010/main" val="4243989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884133"/>
            <a:ext cx="2786743" cy="13716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Economic Conditions</a:t>
            </a:r>
          </a:p>
          <a:p>
            <a:pPr marL="117445" indent="-117445">
              <a:buFont typeface="Arial" pitchFamily="34" charset="0"/>
              <a:buChar char="•"/>
              <a:defRPr/>
            </a:pPr>
            <a:r>
              <a:rPr lang="en-US" sz="900" dirty="0">
                <a:solidFill>
                  <a:prstClr val="black"/>
                </a:solidFill>
              </a:rPr>
              <a:t>Net population growth in Texas ~1%</a:t>
            </a:r>
          </a:p>
          <a:p>
            <a:pPr marL="117445" indent="-117445">
              <a:buFont typeface="Arial" pitchFamily="34" charset="0"/>
              <a:buChar char="•"/>
              <a:defRPr/>
            </a:pPr>
            <a:r>
              <a:rPr lang="en-US" sz="900" dirty="0">
                <a:solidFill>
                  <a:prstClr val="black"/>
                </a:solidFill>
              </a:rPr>
              <a:t>Urbanization with growth concentrated in the major cities</a:t>
            </a:r>
          </a:p>
          <a:p>
            <a:pPr marL="117445" indent="-117445">
              <a:buFont typeface="Arial" pitchFamily="34" charset="0"/>
              <a:buChar char="•"/>
              <a:defRPr/>
            </a:pPr>
            <a:r>
              <a:rPr lang="en-US" sz="900" dirty="0">
                <a:solidFill>
                  <a:schemeClr val="tx1"/>
                </a:solidFill>
              </a:rPr>
              <a:t>No industrial growth</a:t>
            </a:r>
          </a:p>
          <a:p>
            <a:pPr marL="117445" indent="-117445">
              <a:buFont typeface="Arial" pitchFamily="34" charset="0"/>
              <a:buChar char="•"/>
              <a:defRPr/>
            </a:pPr>
            <a:r>
              <a:rPr lang="en-US" sz="900" dirty="0">
                <a:solidFill>
                  <a:prstClr val="black"/>
                </a:solidFill>
              </a:rPr>
              <a:t>Capital for new generation difficult to obtain</a:t>
            </a:r>
          </a:p>
          <a:p>
            <a:pPr marL="117445" indent="-117445">
              <a:buFont typeface="Arial" pitchFamily="34" charset="0"/>
              <a:buChar char="•"/>
              <a:defRPr/>
            </a:pPr>
            <a:r>
              <a:rPr lang="en-US" sz="900" dirty="0">
                <a:solidFill>
                  <a:schemeClr val="tx1"/>
                </a:solidFill>
              </a:rPr>
              <a:t>Little to no GDP growth or net load growth</a:t>
            </a:r>
            <a:endParaRPr lang="en-US" sz="1200" dirty="0">
              <a:solidFill>
                <a:schemeClr val="tx1"/>
              </a:solidFill>
            </a:endParaRPr>
          </a:p>
          <a:p>
            <a:pPr lvl="1">
              <a:defRPr/>
            </a:pPr>
            <a:endParaRPr lang="en-US" dirty="0">
              <a:solidFill>
                <a:prstClr val="black"/>
              </a:solidFill>
            </a:endParaRPr>
          </a:p>
          <a:p>
            <a:pPr marL="117445" indent="-117445">
              <a:buFont typeface="Arial" pitchFamily="34" charset="0"/>
              <a:buChar char="•"/>
              <a:defRPr/>
            </a:pPr>
            <a:endParaRPr lang="en-US" dirty="0">
              <a:solidFill>
                <a:prstClr val="black"/>
              </a:solidFill>
            </a:endParaRPr>
          </a:p>
        </p:txBody>
      </p:sp>
      <p:sp>
        <p:nvSpPr>
          <p:cNvPr id="3" name="Rounded Rectangle 2"/>
          <p:cNvSpPr/>
          <p:nvPr/>
        </p:nvSpPr>
        <p:spPr>
          <a:xfrm>
            <a:off x="6248400" y="5110758"/>
            <a:ext cx="2777671" cy="1371600"/>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Weather / Water</a:t>
            </a:r>
          </a:p>
          <a:p>
            <a:pPr marL="119033" indent="-119033">
              <a:buFont typeface="Arial" pitchFamily="34" charset="0"/>
              <a:buChar char="•"/>
              <a:defRPr/>
            </a:pPr>
            <a:r>
              <a:rPr lang="en-US" sz="900" dirty="0">
                <a:solidFill>
                  <a:schemeClr val="tx1"/>
                </a:solidFill>
              </a:rPr>
              <a:t>Same as under Current Trends – no drought conditions, but limited water supply for new generation</a:t>
            </a:r>
          </a:p>
          <a:p>
            <a:pPr>
              <a:defRPr/>
            </a:pPr>
            <a:endParaRPr lang="en-US" sz="1300" b="1" dirty="0">
              <a:solidFill>
                <a:prstClr val="black"/>
              </a:solidFill>
            </a:endParaRPr>
          </a:p>
        </p:txBody>
      </p:sp>
      <p:sp>
        <p:nvSpPr>
          <p:cNvPr id="5" name="Rounded Rectangle 4"/>
          <p:cNvSpPr/>
          <p:nvPr/>
        </p:nvSpPr>
        <p:spPr>
          <a:xfrm>
            <a:off x="108857" y="5098820"/>
            <a:ext cx="2786744" cy="1371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sz="1300" b="1" dirty="0">
                <a:solidFill>
                  <a:prstClr val="black"/>
                </a:solidFill>
              </a:rPr>
              <a:t>Gas/Oil Prices</a:t>
            </a:r>
          </a:p>
          <a:p>
            <a:pPr marL="117445" indent="-117445">
              <a:buFont typeface="Arial" pitchFamily="34" charset="0"/>
              <a:buChar char="•"/>
              <a:defRPr/>
            </a:pPr>
            <a:r>
              <a:rPr lang="en-US" sz="900" dirty="0">
                <a:solidFill>
                  <a:prstClr val="black"/>
                </a:solidFill>
              </a:rPr>
              <a:t>Lower prices (~$1/mmbtu lower than assumptions under Current Trends)</a:t>
            </a:r>
            <a:endParaRPr lang="en-US" sz="900" dirty="0">
              <a:solidFill>
                <a:schemeClr val="tx1"/>
              </a:solidFill>
            </a:endParaRPr>
          </a:p>
          <a:p>
            <a:pPr marL="117445" indent="-117445">
              <a:buFont typeface="Arial" pitchFamily="34" charset="0"/>
              <a:buChar char="•"/>
              <a:defRPr/>
            </a:pPr>
            <a:r>
              <a:rPr lang="en-US" sz="900" dirty="0">
                <a:solidFill>
                  <a:prstClr val="black"/>
                </a:solidFill>
              </a:rPr>
              <a:t>Less oil exploration and production</a:t>
            </a:r>
          </a:p>
          <a:p>
            <a:pPr marL="117445" indent="-117445">
              <a:buFont typeface="Arial" pitchFamily="34" charset="0"/>
              <a:buChar char="•"/>
              <a:defRPr/>
            </a:pPr>
            <a:r>
              <a:rPr lang="en-US" sz="900" dirty="0">
                <a:solidFill>
                  <a:prstClr val="black"/>
                </a:solidFill>
              </a:rPr>
              <a:t>No LNG development</a:t>
            </a:r>
          </a:p>
        </p:txBody>
      </p:sp>
      <p:sp>
        <p:nvSpPr>
          <p:cNvPr id="6" name="Rounded Rectangle 5"/>
          <p:cNvSpPr/>
          <p:nvPr/>
        </p:nvSpPr>
        <p:spPr>
          <a:xfrm>
            <a:off x="6248400" y="884133"/>
            <a:ext cx="2777671" cy="1371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Transmission Regs/Policies</a:t>
            </a:r>
          </a:p>
          <a:p>
            <a:pPr marL="117445" indent="-117445">
              <a:buFont typeface="Arial" pitchFamily="34" charset="0"/>
              <a:buChar char="•"/>
              <a:defRPr/>
            </a:pPr>
            <a:r>
              <a:rPr lang="en-US" sz="1000" dirty="0">
                <a:solidFill>
                  <a:prstClr val="black"/>
                </a:solidFill>
              </a:rPr>
              <a:t>Same as assumed under Current Trends</a:t>
            </a:r>
          </a:p>
          <a:p>
            <a:pPr marL="117445" indent="-117445">
              <a:buFont typeface="Arial" pitchFamily="34" charset="0"/>
              <a:buChar char="•"/>
              <a:defRPr/>
            </a:pPr>
            <a:r>
              <a:rPr lang="en-US" sz="1000" dirty="0">
                <a:solidFill>
                  <a:prstClr val="black"/>
                </a:solidFill>
              </a:rPr>
              <a:t>Transmission faces lower construction cost per mile</a:t>
            </a:r>
          </a:p>
          <a:p>
            <a:pPr>
              <a:defRPr/>
            </a:pPr>
            <a:endParaRPr lang="en-US" sz="1200" dirty="0">
              <a:solidFill>
                <a:prstClr val="black"/>
              </a:solidFill>
            </a:endParaRPr>
          </a:p>
        </p:txBody>
      </p:sp>
      <p:sp>
        <p:nvSpPr>
          <p:cNvPr id="7" name="Rounded Rectangle 6"/>
          <p:cNvSpPr/>
          <p:nvPr/>
        </p:nvSpPr>
        <p:spPr>
          <a:xfrm>
            <a:off x="6248400" y="3703533"/>
            <a:ext cx="2777671" cy="1371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End - Use</a:t>
            </a:r>
          </a:p>
          <a:p>
            <a:pPr marL="117445" indent="-117445">
              <a:buFont typeface="Arial" pitchFamily="34" charset="0"/>
              <a:buChar char="•"/>
              <a:defRPr/>
            </a:pPr>
            <a:r>
              <a:rPr lang="en-US" sz="900" dirty="0">
                <a:solidFill>
                  <a:prstClr val="black"/>
                </a:solidFill>
              </a:rPr>
              <a:t>Customers are  more cost conscious, thus more conservation </a:t>
            </a:r>
            <a:endParaRPr lang="en-US" sz="900" dirty="0">
              <a:solidFill>
                <a:srgbClr val="0070C0"/>
              </a:solidFill>
            </a:endParaRPr>
          </a:p>
          <a:p>
            <a:pPr marL="117445" indent="-117445">
              <a:buFont typeface="Arial" pitchFamily="34" charset="0"/>
              <a:buChar char="•"/>
              <a:defRPr/>
            </a:pPr>
            <a:r>
              <a:rPr lang="en-US" sz="900" dirty="0">
                <a:solidFill>
                  <a:schemeClr val="tx1"/>
                </a:solidFill>
              </a:rPr>
              <a:t>Limited growth of new technologies that are still high costs, such as storage</a:t>
            </a:r>
          </a:p>
          <a:p>
            <a:pPr marL="117445" indent="-117445">
              <a:buFont typeface="Arial" pitchFamily="34" charset="0"/>
              <a:buChar char="•"/>
              <a:defRPr/>
            </a:pPr>
            <a:r>
              <a:rPr lang="en-US" sz="900" dirty="0">
                <a:solidFill>
                  <a:prstClr val="black"/>
                </a:solidFill>
              </a:rPr>
              <a:t>Low load growth due to increased efficiency and changed customer behavior</a:t>
            </a:r>
          </a:p>
          <a:p>
            <a:pPr>
              <a:defRPr/>
            </a:pPr>
            <a:endParaRPr lang="en-US" sz="1200" dirty="0">
              <a:solidFill>
                <a:prstClr val="black"/>
              </a:solidFill>
            </a:endParaRPr>
          </a:p>
        </p:txBody>
      </p:sp>
      <p:sp>
        <p:nvSpPr>
          <p:cNvPr id="8" name="Rounded Rectangle 7"/>
          <p:cNvSpPr/>
          <p:nvPr/>
        </p:nvSpPr>
        <p:spPr>
          <a:xfrm>
            <a:off x="108857" y="3691658"/>
            <a:ext cx="2786743" cy="13716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Alt Gen Resources</a:t>
            </a:r>
          </a:p>
          <a:p>
            <a:pPr marL="117445" indent="-117445">
              <a:buFont typeface="Arial" pitchFamily="34" charset="0"/>
              <a:buChar char="•"/>
              <a:defRPr/>
            </a:pPr>
            <a:r>
              <a:rPr lang="en-US" sz="900" dirty="0">
                <a:solidFill>
                  <a:prstClr val="black"/>
                </a:solidFill>
              </a:rPr>
              <a:t>Lower oil/gas prices</a:t>
            </a:r>
          </a:p>
          <a:p>
            <a:pPr marL="117445" indent="-117445">
              <a:buFont typeface="Arial" pitchFamily="34" charset="0"/>
              <a:buChar char="•"/>
              <a:defRPr/>
            </a:pPr>
            <a:r>
              <a:rPr lang="en-US" sz="900" dirty="0">
                <a:solidFill>
                  <a:prstClr val="black"/>
                </a:solidFill>
              </a:rPr>
              <a:t>Limited development of wind and solar due to low energy prices</a:t>
            </a:r>
          </a:p>
          <a:p>
            <a:pPr marL="117445" indent="-117445">
              <a:buFont typeface="Arial" pitchFamily="34" charset="0"/>
              <a:buChar char="•"/>
              <a:defRPr/>
            </a:pPr>
            <a:r>
              <a:rPr lang="en-US" sz="900" dirty="0">
                <a:solidFill>
                  <a:prstClr val="black"/>
                </a:solidFill>
              </a:rPr>
              <a:t>Nuclear re-licensing </a:t>
            </a:r>
            <a:endParaRPr lang="en-US" sz="900" dirty="0">
              <a:solidFill>
                <a:srgbClr val="0070C0"/>
              </a:solidFill>
            </a:endParaRPr>
          </a:p>
          <a:p>
            <a:pPr marL="117445" indent="-117445">
              <a:buFont typeface="Arial" pitchFamily="34" charset="0"/>
              <a:buChar char="•"/>
              <a:defRPr/>
            </a:pPr>
            <a:r>
              <a:rPr lang="en-US" sz="900" dirty="0">
                <a:solidFill>
                  <a:schemeClr val="tx1"/>
                </a:solidFill>
              </a:rPr>
              <a:t>Slower solar cost decline due to reduced global demand</a:t>
            </a:r>
          </a:p>
          <a:p>
            <a:pPr marL="117445" indent="-117445">
              <a:buFont typeface="Arial" pitchFamily="34" charset="0"/>
              <a:buChar char="•"/>
              <a:defRPr/>
            </a:pPr>
            <a:endParaRPr lang="en-US" sz="1200" dirty="0">
              <a:solidFill>
                <a:prstClr val="black"/>
              </a:solidFill>
            </a:endParaRPr>
          </a:p>
        </p:txBody>
      </p:sp>
      <p:sp>
        <p:nvSpPr>
          <p:cNvPr id="9" name="Rounded Rectangle 8"/>
          <p:cNvSpPr/>
          <p:nvPr/>
        </p:nvSpPr>
        <p:spPr>
          <a:xfrm>
            <a:off x="6248400" y="2291358"/>
            <a:ext cx="2777671" cy="1371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Gen Resource Adequacy Standards</a:t>
            </a:r>
          </a:p>
          <a:p>
            <a:pPr marL="117445" indent="-117445">
              <a:buFont typeface="Arial" pitchFamily="34" charset="0"/>
              <a:buChar char="•"/>
              <a:defRPr/>
            </a:pPr>
            <a:r>
              <a:rPr lang="en-US" sz="900" dirty="0">
                <a:solidFill>
                  <a:prstClr val="black"/>
                </a:solidFill>
              </a:rPr>
              <a:t>Retiring of coal plants due to low energy margins </a:t>
            </a:r>
          </a:p>
          <a:p>
            <a:pPr marL="117445" indent="-117445">
              <a:buFont typeface="Arial" pitchFamily="34" charset="0"/>
              <a:buChar char="•"/>
              <a:defRPr/>
            </a:pPr>
            <a:r>
              <a:rPr lang="en-US" sz="900" dirty="0">
                <a:solidFill>
                  <a:prstClr val="black"/>
                </a:solidFill>
              </a:rPr>
              <a:t>System </a:t>
            </a:r>
            <a:r>
              <a:rPr lang="en-US" sz="900" dirty="0">
                <a:solidFill>
                  <a:schemeClr val="tx1"/>
                </a:solidFill>
              </a:rPr>
              <a:t>inertia issues increase</a:t>
            </a:r>
          </a:p>
          <a:p>
            <a:pPr marL="117445" indent="-117445">
              <a:buFont typeface="Arial" pitchFamily="34" charset="0"/>
              <a:buChar char="•"/>
              <a:defRPr/>
            </a:pPr>
            <a:endParaRPr lang="en-US" sz="1200" dirty="0">
              <a:solidFill>
                <a:prstClr val="black"/>
              </a:solidFill>
            </a:endParaRPr>
          </a:p>
          <a:p>
            <a:pPr marL="117445" indent="-117445">
              <a:buFont typeface="Arial" pitchFamily="34" charset="0"/>
              <a:buChar char="•"/>
              <a:defRPr/>
            </a:pPr>
            <a:endParaRPr lang="en-US" sz="1200" dirty="0">
              <a:solidFill>
                <a:prstClr val="black"/>
              </a:solidFill>
            </a:endParaRPr>
          </a:p>
        </p:txBody>
      </p:sp>
      <p:sp>
        <p:nvSpPr>
          <p:cNvPr id="4" name="Rounded Rectangle 3"/>
          <p:cNvSpPr/>
          <p:nvPr/>
        </p:nvSpPr>
        <p:spPr>
          <a:xfrm>
            <a:off x="108857" y="2291358"/>
            <a:ext cx="2786743" cy="13716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rPr>
              <a:t>Environ. Regs. / Energy Policy</a:t>
            </a:r>
          </a:p>
          <a:p>
            <a:pPr marL="117445" indent="-117445">
              <a:buFont typeface="Arial" pitchFamily="34" charset="0"/>
              <a:buChar char="•"/>
              <a:defRPr/>
            </a:pPr>
            <a:r>
              <a:rPr lang="en-US" sz="900" dirty="0">
                <a:solidFill>
                  <a:schemeClr val="tx1"/>
                </a:solidFill>
              </a:rPr>
              <a:t>Continuing modest environmental regulations, no significant changes from assumptions under Current Trends</a:t>
            </a:r>
          </a:p>
          <a:p>
            <a:pPr marL="117445" indent="-117445">
              <a:buFont typeface="Arial" pitchFamily="34" charset="0"/>
              <a:buChar char="•"/>
              <a:defRPr/>
            </a:pPr>
            <a:r>
              <a:rPr lang="en-US" sz="900" dirty="0">
                <a:solidFill>
                  <a:prstClr val="black"/>
                </a:solidFill>
              </a:rPr>
              <a:t>Government incentives continue for high efficiency appliances</a:t>
            </a:r>
          </a:p>
          <a:p>
            <a:pPr marL="117445" indent="-117445">
              <a:buFont typeface="Arial" pitchFamily="34" charset="0"/>
              <a:buChar char="•"/>
              <a:defRPr/>
            </a:pPr>
            <a:r>
              <a:rPr lang="en-US" sz="900" dirty="0">
                <a:solidFill>
                  <a:schemeClr val="tx1"/>
                </a:solidFill>
              </a:rPr>
              <a:t>Continued subsidies for renewables (PTC/ITC)</a:t>
            </a:r>
          </a:p>
          <a:p>
            <a:pPr>
              <a:defRPr/>
            </a:pPr>
            <a:endParaRPr lang="en-US" sz="1200" dirty="0">
              <a:solidFill>
                <a:prstClr val="black"/>
              </a:solidFill>
            </a:endParaRPr>
          </a:p>
          <a:p>
            <a:pPr>
              <a:defRPr/>
            </a:pPr>
            <a:endParaRPr lang="en-US" sz="900" dirty="0">
              <a:solidFill>
                <a:prstClr val="black"/>
              </a:solidFill>
            </a:endParaRPr>
          </a:p>
        </p:txBody>
      </p:sp>
      <p:sp>
        <p:nvSpPr>
          <p:cNvPr id="23" name="Rounded Rectangle 22"/>
          <p:cNvSpPr/>
          <p:nvPr/>
        </p:nvSpPr>
        <p:spPr>
          <a:xfrm>
            <a:off x="2986089" y="919758"/>
            <a:ext cx="3178175" cy="276695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Story:</a:t>
            </a:r>
          </a:p>
          <a:p>
            <a:pPr algn="ctr">
              <a:defRPr/>
            </a:pPr>
            <a:endParaRPr lang="en-US" sz="1400" b="1" dirty="0">
              <a:solidFill>
                <a:prstClr val="black"/>
              </a:solidFill>
            </a:endParaRPr>
          </a:p>
          <a:p>
            <a:pPr>
              <a:defRPr/>
            </a:pPr>
            <a:r>
              <a:rPr lang="en-US" sz="1000" dirty="0">
                <a:solidFill>
                  <a:prstClr val="black"/>
                </a:solidFill>
              </a:rPr>
              <a:t>Low energy prices threaten the Texas economy. Load growth is limited, resource expansion is limited to gas-fired plants and continued subsidized renewables.  Stimulus programs help create incentives for consumers to replace old appliances and increase conservation.  </a:t>
            </a:r>
            <a:r>
              <a:rPr lang="en-US" sz="1000" dirty="0">
                <a:solidFill>
                  <a:schemeClr val="tx1"/>
                </a:solidFill>
              </a:rPr>
              <a:t>Coal plants that rely on coal by rail retire due to lower energy margins.</a:t>
            </a:r>
          </a:p>
          <a:p>
            <a:pPr marL="166649" indent="-166649">
              <a:buFont typeface="Arial" panose="020B0604020202020204" pitchFamily="34" charset="0"/>
              <a:buChar char="•"/>
              <a:defRPr/>
            </a:pPr>
            <a:endParaRPr lang="en-US" sz="1200" dirty="0">
              <a:solidFill>
                <a:prstClr val="black"/>
              </a:solidFill>
            </a:endParaRPr>
          </a:p>
        </p:txBody>
      </p:sp>
      <p:sp>
        <p:nvSpPr>
          <p:cNvPr id="25" name="Rounded Rectangle 24"/>
          <p:cNvSpPr/>
          <p:nvPr/>
        </p:nvSpPr>
        <p:spPr>
          <a:xfrm>
            <a:off x="2986089" y="3739158"/>
            <a:ext cx="3178175" cy="2743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rPr>
              <a:t>Implications for ERCOT:</a:t>
            </a:r>
          </a:p>
          <a:p>
            <a:pPr marL="166649" indent="-166649">
              <a:buFont typeface="Arial" panose="020B0604020202020204" pitchFamily="34" charset="0"/>
              <a:buChar char="•"/>
              <a:defRPr/>
            </a:pPr>
            <a:r>
              <a:rPr lang="en-US" sz="1000" dirty="0">
                <a:solidFill>
                  <a:prstClr val="black"/>
                </a:solidFill>
              </a:rPr>
              <a:t>Slow load growth</a:t>
            </a:r>
          </a:p>
          <a:p>
            <a:pPr marL="166649" indent="-166649">
              <a:buFont typeface="Arial" panose="020B0604020202020204" pitchFamily="34" charset="0"/>
              <a:buChar char="•"/>
              <a:defRPr/>
            </a:pPr>
            <a:r>
              <a:rPr lang="en-US" sz="1000" dirty="0">
                <a:solidFill>
                  <a:prstClr val="black"/>
                </a:solidFill>
              </a:rPr>
              <a:t>Growth in urban areas greater than in rural areas</a:t>
            </a:r>
          </a:p>
          <a:p>
            <a:pPr marL="166649" indent="-166649">
              <a:buFont typeface="Arial" panose="020B0604020202020204" pitchFamily="34" charset="0"/>
              <a:buChar char="•"/>
              <a:defRPr/>
            </a:pPr>
            <a:r>
              <a:rPr lang="en-US" sz="1000" dirty="0">
                <a:solidFill>
                  <a:prstClr val="black"/>
                </a:solidFill>
              </a:rPr>
              <a:t>Limited generation development, predominantly gas-fired, subsidized renewables</a:t>
            </a:r>
          </a:p>
          <a:p>
            <a:pPr marL="166649" indent="-166649">
              <a:buFont typeface="Arial" panose="020B0604020202020204" pitchFamily="34" charset="0"/>
              <a:buChar char="•"/>
              <a:defRPr/>
            </a:pPr>
            <a:r>
              <a:rPr lang="en-US" sz="1000" dirty="0">
                <a:solidFill>
                  <a:prstClr val="black"/>
                </a:solidFill>
              </a:rPr>
              <a:t>Import/export issues between urban areas will need to be addressed</a:t>
            </a:r>
          </a:p>
          <a:p>
            <a:pPr marL="166649" indent="-166649">
              <a:buFont typeface="Arial" panose="020B0604020202020204" pitchFamily="34" charset="0"/>
              <a:buChar char="•"/>
              <a:defRPr/>
            </a:pPr>
            <a:r>
              <a:rPr lang="en-US" sz="1000" dirty="0">
                <a:solidFill>
                  <a:schemeClr val="tx1"/>
                </a:solidFill>
              </a:rPr>
              <a:t>Stability issues continue to increase due to low system load</a:t>
            </a:r>
          </a:p>
        </p:txBody>
      </p:sp>
      <p:sp>
        <p:nvSpPr>
          <p:cNvPr id="27" name="TextBox 26"/>
          <p:cNvSpPr txBox="1"/>
          <p:nvPr/>
        </p:nvSpPr>
        <p:spPr>
          <a:xfrm>
            <a:off x="108857" y="152401"/>
            <a:ext cx="8917214" cy="442415"/>
          </a:xfrm>
          <a:prstGeom prst="rect">
            <a:avLst/>
          </a:prstGeom>
          <a:noFill/>
          <a:ln>
            <a:solidFill>
              <a:schemeClr val="accent1">
                <a:shade val="50000"/>
              </a:schemeClr>
            </a:solidFill>
          </a:ln>
        </p:spPr>
        <p:txBody>
          <a:bodyPr wrap="square" lIns="57136" tIns="28568" rIns="57136" bIns="28568">
            <a:spAutoFit/>
          </a:bodyPr>
          <a:lstStyle/>
          <a:p>
            <a:pPr>
              <a:defRPr/>
            </a:pPr>
            <a:r>
              <a:rPr lang="en-US" sz="2500" dirty="0">
                <a:solidFill>
                  <a:prstClr val="black"/>
                </a:solidFill>
                <a:latin typeface="Calibri"/>
              </a:rPr>
              <a:t>2. Scenario: Global Recession</a:t>
            </a:r>
          </a:p>
        </p:txBody>
      </p:sp>
    </p:spTree>
    <p:extLst>
      <p:ext uri="{BB962C8B-B14F-4D97-AF65-F5344CB8AC3E}">
        <p14:creationId xmlns:p14="http://schemas.microsoft.com/office/powerpoint/2010/main" val="768359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3 ERCOT Preliminary Load Forecast MAPE Statistics">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2013 ERCOT Preliminary Load Forecast MAPE Statistics">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2013 ERCOT Preliminary Load Forecast MAPE Statistics</Template>
  <TotalTime>4500</TotalTime>
  <Words>4338</Words>
  <Application>Microsoft Office PowerPoint</Application>
  <PresentationFormat>On-screen Show (4:3)</PresentationFormat>
  <Paragraphs>853</Paragraphs>
  <Slides>37</Slides>
  <Notes>1</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2013 ERCOT Preliminary Load Forecast MAPE Statistics</vt:lpstr>
      <vt:lpstr>Custom Design</vt:lpstr>
      <vt:lpstr>1_2013 ERCOT Preliminary Load Forecast MAPE Statistics</vt:lpstr>
      <vt:lpstr>PowerPoint Presentation</vt:lpstr>
      <vt:lpstr>Outline</vt:lpstr>
      <vt:lpstr>Drivers used in 2014 LTSA</vt:lpstr>
      <vt:lpstr>Drivers used in 2014 LTSA</vt:lpstr>
      <vt:lpstr>The 2014 LTSA Scenarios</vt:lpstr>
      <vt:lpstr>PowerPoint Presentation</vt:lpstr>
      <vt:lpstr>Current Trends Scenario Highlights</vt:lpstr>
      <vt:lpstr>PowerPoint Presentation</vt:lpstr>
      <vt:lpstr>PowerPoint Presentation</vt:lpstr>
      <vt:lpstr>Global Recession Highlights</vt:lpstr>
      <vt:lpstr>PowerPoint Presentation</vt:lpstr>
      <vt:lpstr>PowerPoint Presentation</vt:lpstr>
      <vt:lpstr>High Economic Growth Scenario Highlights</vt:lpstr>
      <vt:lpstr>PowerPoint Presentation</vt:lpstr>
      <vt:lpstr>PowerPoint Presentation</vt:lpstr>
      <vt:lpstr>High EE and DG Highlights</vt:lpstr>
      <vt:lpstr>PowerPoint Presentation</vt:lpstr>
      <vt:lpstr>PowerPoint Presentation</vt:lpstr>
      <vt:lpstr>High Natural Gas Prices Highlights</vt:lpstr>
      <vt:lpstr>PowerPoint Presentation</vt:lpstr>
      <vt:lpstr>PowerPoint Presentation</vt:lpstr>
      <vt:lpstr>Stringent Environmental Scenario Highlights</vt:lpstr>
      <vt:lpstr>PowerPoint Presentation</vt:lpstr>
      <vt:lpstr>PowerPoint Presentation</vt:lpstr>
      <vt:lpstr>High LNG Export Highlights</vt:lpstr>
      <vt:lpstr>PowerPoint Presentation</vt:lpstr>
      <vt:lpstr>PowerPoint Presentation</vt:lpstr>
      <vt:lpstr>High System Resiliency Highlights</vt:lpstr>
      <vt:lpstr>PowerPoint Presentation</vt:lpstr>
      <vt:lpstr>PowerPoint Presentation</vt:lpstr>
      <vt:lpstr>Water Stress Highlights</vt:lpstr>
      <vt:lpstr>PowerPoint Presentation</vt:lpstr>
      <vt:lpstr>Scenario summaries – Generation and Load (2029)</vt:lpstr>
      <vt:lpstr>(a) Current Trends, (b) Global Recession, (c) High Economic Growth, and (d) Stringent Environmental scenarios. </vt:lpstr>
      <vt:lpstr>(a) Current Trends, (b) Global Recession, (c) High Economic Growth, and (d) Stringent Environmental scenarios. </vt:lpstr>
      <vt:lpstr>Significant Reliability Projects from 2014 LTSA</vt:lpstr>
      <vt:lpstr>Significant Congestion from 2014 LTSA</vt:lpstr>
    </vt:vector>
  </TitlesOfParts>
  <Company>The Electric Reliability Council of Texas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Emission Price Trajectories</dc:title>
  <dc:creator>Jin, Julie</dc:creator>
  <cp:lastModifiedBy>Borkar, Sandeep</cp:lastModifiedBy>
  <cp:revision>147</cp:revision>
  <cp:lastPrinted>2014-01-30T20:38:21Z</cp:lastPrinted>
  <dcterms:created xsi:type="dcterms:W3CDTF">2014-01-30T19:11:08Z</dcterms:created>
  <dcterms:modified xsi:type="dcterms:W3CDTF">2015-03-24T20:04:43Z</dcterms:modified>
</cp:coreProperties>
</file>