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3" r:id="rId8"/>
    <p:sldId id="278" r:id="rId9"/>
    <p:sldId id="279" r:id="rId10"/>
    <p:sldId id="285" r:id="rId11"/>
    <p:sldId id="28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75145" autoAdjust="0"/>
  </p:normalViewPr>
  <p:slideViewPr>
    <p:cSldViewPr snapToGrid="0" snapToObjects="1">
      <p:cViewPr>
        <p:scale>
          <a:sx n="100" d="100"/>
          <a:sy n="100" d="100"/>
        </p:scale>
        <p:origin x="-1962" y="-16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83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81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+mj-lt"/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92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07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26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9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4107923"/>
            <a:chOff x="603250" y="546100"/>
            <a:chExt cx="7727950" cy="4108364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524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 smtClean="0"/>
                <a:t>ORDC Phase 2 Analysis Summary</a:t>
              </a:r>
              <a:endParaRPr lang="en-US" altLang="en-US" sz="2800" b="1" dirty="0"/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 smtClean="0"/>
                <a:t>Wholesale Market Subcommittee</a:t>
              </a:r>
            </a:p>
            <a:p>
              <a:pPr eaLnBrk="1" hangingPunct="1"/>
              <a:r>
                <a:rPr lang="en-US" altLang="en-US" sz="2000" dirty="0" smtClean="0"/>
                <a:t>March 4, 2015</a:t>
              </a:r>
              <a:endParaRPr lang="en-US" altLang="en-US" dirty="0"/>
            </a:p>
            <a:p>
              <a:pPr eaLnBrk="1" hangingPunct="1"/>
              <a:endParaRPr lang="en-US" altLang="en-US" dirty="0" smtClean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 smtClean="0"/>
                <a:t>David </a:t>
              </a:r>
              <a:r>
                <a:rPr lang="en-US" altLang="en-US" dirty="0"/>
                <a:t>Thompson</a:t>
              </a:r>
            </a:p>
            <a:p>
              <a:pPr eaLnBrk="1" hangingPunct="1"/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Analysis 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Objective is to look at potential impacts for ORDC Phase 2 using historic data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Analysis </a:t>
            </a:r>
            <a:r>
              <a:rPr lang="en-US" sz="2400" dirty="0"/>
              <a:t>was done to look at what additional capacity would be made available in Phase 2, or capacity that is upgraded from 30 minute payment to online </a:t>
            </a:r>
            <a:r>
              <a:rPr lang="en-US" sz="2400" dirty="0" smtClean="0"/>
              <a:t>payment and the effect it would have had on ORDC from June 1, 2014</a:t>
            </a:r>
          </a:p>
          <a:p>
            <a:pPr lvl="1"/>
            <a:r>
              <a:rPr lang="en-US" sz="2400" dirty="0" smtClean="0"/>
              <a:t>Combined </a:t>
            </a:r>
            <a:r>
              <a:rPr lang="en-US" sz="2400" dirty="0"/>
              <a:t>Cycle configuration </a:t>
            </a:r>
            <a:r>
              <a:rPr lang="en-US" sz="2400" dirty="0" smtClean="0"/>
              <a:t>change</a:t>
            </a:r>
          </a:p>
          <a:p>
            <a:pPr lvl="1"/>
            <a:r>
              <a:rPr lang="en-US" sz="2400" dirty="0" smtClean="0"/>
              <a:t>Combined </a:t>
            </a:r>
            <a:r>
              <a:rPr lang="en-US" sz="2400" dirty="0"/>
              <a:t>Cycle head room containing </a:t>
            </a:r>
            <a:r>
              <a:rPr lang="en-US" sz="2400" dirty="0" smtClean="0"/>
              <a:t>Non-Frequency </a:t>
            </a:r>
            <a:r>
              <a:rPr lang="en-US" sz="2400" smtClean="0"/>
              <a:t>Responsive Capacity (NFRC)</a:t>
            </a:r>
            <a:endParaRPr lang="en-US" sz="2400" dirty="0" smtClean="0"/>
          </a:p>
          <a:p>
            <a:pPr lvl="1"/>
            <a:r>
              <a:rPr lang="en-US" sz="2400" dirty="0" smtClean="0"/>
              <a:t>Cold </a:t>
            </a:r>
            <a:r>
              <a:rPr lang="en-US" sz="2400" dirty="0"/>
              <a:t>Start Time </a:t>
            </a:r>
            <a:r>
              <a:rPr lang="en-US" sz="2400" dirty="0" smtClean="0"/>
              <a:t>Peakers </a:t>
            </a:r>
            <a:r>
              <a:rPr lang="en-US" sz="2400" dirty="0"/>
              <a:t>&lt;30 min that are currently not available to SCED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353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Phase 2 ORDC Analysis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733425"/>
            <a:ext cx="8229600" cy="5116513"/>
          </a:xfrm>
        </p:spPr>
        <p:txBody>
          <a:bodyPr/>
          <a:lstStyle/>
          <a:p>
            <a:r>
              <a:rPr lang="en-US" sz="2000" dirty="0" smtClean="0"/>
              <a:t>CC Analysis</a:t>
            </a:r>
          </a:p>
          <a:p>
            <a:r>
              <a:rPr lang="en-US" sz="2000" dirty="0"/>
              <a:t>Assumptions	</a:t>
            </a:r>
            <a:endParaRPr lang="en-US" sz="2000" dirty="0" smtClean="0"/>
          </a:p>
          <a:p>
            <a:pPr lvl="1"/>
            <a:r>
              <a:rPr lang="en-US" sz="2000" dirty="0" smtClean="0"/>
              <a:t>Analysis </a:t>
            </a:r>
            <a:r>
              <a:rPr lang="en-US" sz="2000" dirty="0"/>
              <a:t>looks at dates from 6/1/2014 to </a:t>
            </a:r>
            <a:r>
              <a:rPr lang="en-US" sz="2000" dirty="0" smtClean="0"/>
              <a:t>12/31/2014</a:t>
            </a:r>
            <a:r>
              <a:rPr lang="en-US" sz="2000" dirty="0"/>
              <a:t>	</a:t>
            </a:r>
            <a:endParaRPr lang="en-US" sz="2000" dirty="0" smtClean="0"/>
          </a:p>
          <a:p>
            <a:pPr lvl="1"/>
            <a:r>
              <a:rPr lang="en-US" sz="2000" dirty="0"/>
              <a:t>Analysis looks at </a:t>
            </a:r>
            <a:r>
              <a:rPr lang="en-US" sz="2000" dirty="0" smtClean="0"/>
              <a:t>intervals when the Price </a:t>
            </a:r>
            <a:r>
              <a:rPr lang="en-US" sz="2000" dirty="0"/>
              <a:t>Adder &gt;= $</a:t>
            </a:r>
            <a:r>
              <a:rPr lang="en-US" sz="2000" dirty="0" smtClean="0"/>
              <a:t>1</a:t>
            </a:r>
            <a:endParaRPr lang="en-US" sz="2000" dirty="0"/>
          </a:p>
          <a:p>
            <a:pPr lvl="1"/>
            <a:r>
              <a:rPr lang="en-US" sz="2000" dirty="0"/>
              <a:t>MW available for OFF10 or OFF30 would be on configuration change or on </a:t>
            </a:r>
            <a:r>
              <a:rPr lang="en-US" sz="2000" dirty="0" smtClean="0"/>
              <a:t>headroom not </a:t>
            </a:r>
            <a:r>
              <a:rPr lang="en-US" sz="2000" dirty="0"/>
              <a:t>in </a:t>
            </a:r>
            <a:r>
              <a:rPr lang="en-US" sz="2000" dirty="0" smtClean="0"/>
              <a:t>HSL</a:t>
            </a:r>
            <a:endParaRPr lang="en-US" sz="2000" dirty="0"/>
          </a:p>
          <a:p>
            <a:pPr lvl="1"/>
            <a:r>
              <a:rPr lang="en-US" sz="2000" dirty="0" smtClean="0"/>
              <a:t>Evaluated intervals where Resource </a:t>
            </a:r>
            <a:r>
              <a:rPr lang="en-US" sz="2000" dirty="0"/>
              <a:t>was in an </a:t>
            </a:r>
            <a:r>
              <a:rPr lang="en-US" sz="2000" dirty="0" smtClean="0"/>
              <a:t>online, ON or ONREG, status and not in outage that restricts unit from max configuration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Results Summary</a:t>
            </a:r>
            <a:endParaRPr lang="en-US" sz="2000" dirty="0"/>
          </a:p>
          <a:p>
            <a:pPr lvl="1"/>
            <a:r>
              <a:rPr lang="en-US" sz="2000" dirty="0" smtClean="0"/>
              <a:t>&lt; 1% of CC capacity are not in their </a:t>
            </a:r>
            <a:r>
              <a:rPr lang="en-US" sz="2000" dirty="0"/>
              <a:t>respective max </a:t>
            </a:r>
            <a:r>
              <a:rPr lang="en-US" sz="2000" dirty="0" smtClean="0"/>
              <a:t>configuration</a:t>
            </a:r>
          </a:p>
          <a:p>
            <a:r>
              <a:rPr lang="en-US" sz="2000" dirty="0" smtClean="0"/>
              <a:t>Observation</a:t>
            </a:r>
          </a:p>
          <a:p>
            <a:pPr lvl="1"/>
            <a:r>
              <a:rPr lang="en-US" sz="2000" dirty="0"/>
              <a:t>CCs </a:t>
            </a:r>
            <a:r>
              <a:rPr lang="en-US" sz="2000" dirty="0" smtClean="0"/>
              <a:t>are in </a:t>
            </a:r>
            <a:r>
              <a:rPr lang="en-US" sz="2000" dirty="0"/>
              <a:t>max configuration when not </a:t>
            </a:r>
            <a:r>
              <a:rPr lang="en-US" sz="2000" dirty="0" smtClean="0"/>
              <a:t>in an outage </a:t>
            </a:r>
            <a:r>
              <a:rPr lang="en-US" sz="2000" dirty="0"/>
              <a:t>and </a:t>
            </a:r>
            <a:r>
              <a:rPr lang="en-US" sz="2000" dirty="0" smtClean="0"/>
              <a:t>the economics </a:t>
            </a:r>
            <a:r>
              <a:rPr lang="en-US" sz="2000" dirty="0"/>
              <a:t>are </a:t>
            </a:r>
            <a:r>
              <a:rPr lang="en-US" sz="2000" dirty="0" smtClean="0"/>
              <a:t>favorable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668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Phase 2 ORDC Analysis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653508"/>
            <a:ext cx="8229600" cy="5689042"/>
          </a:xfrm>
        </p:spPr>
        <p:txBody>
          <a:bodyPr/>
          <a:lstStyle/>
          <a:p>
            <a:r>
              <a:rPr lang="en-US" sz="1800" dirty="0" smtClean="0"/>
              <a:t>Peaker Analysis</a:t>
            </a:r>
          </a:p>
          <a:p>
            <a:r>
              <a:rPr lang="en-US" sz="1800" dirty="0"/>
              <a:t>Assumptions	</a:t>
            </a:r>
            <a:endParaRPr lang="en-US" sz="1800" dirty="0" smtClean="0"/>
          </a:p>
          <a:p>
            <a:pPr lvl="1"/>
            <a:r>
              <a:rPr lang="en-US" sz="1800" dirty="0" smtClean="0"/>
              <a:t>Analysis </a:t>
            </a:r>
            <a:r>
              <a:rPr lang="en-US" sz="1800" dirty="0"/>
              <a:t>looks at dates from 6/1/2014 to </a:t>
            </a:r>
            <a:r>
              <a:rPr lang="en-US" sz="1800" dirty="0" smtClean="0"/>
              <a:t>12/31/2014</a:t>
            </a:r>
            <a:r>
              <a:rPr lang="en-US" sz="1800" dirty="0"/>
              <a:t>	</a:t>
            </a:r>
            <a:endParaRPr lang="en-US" sz="1800" dirty="0" smtClean="0"/>
          </a:p>
          <a:p>
            <a:pPr lvl="1"/>
            <a:r>
              <a:rPr lang="en-US" sz="1800" dirty="0"/>
              <a:t>Analysis looks at </a:t>
            </a:r>
            <a:r>
              <a:rPr lang="en-US" sz="1800" dirty="0" smtClean="0"/>
              <a:t>all intervals</a:t>
            </a:r>
            <a:r>
              <a:rPr lang="en-US" sz="1800" dirty="0"/>
              <a:t>	</a:t>
            </a:r>
          </a:p>
          <a:p>
            <a:pPr lvl="1"/>
            <a:r>
              <a:rPr lang="en-US" sz="1800" dirty="0"/>
              <a:t>MW available for </a:t>
            </a:r>
            <a:r>
              <a:rPr lang="en-US" sz="1800" dirty="0" smtClean="0"/>
              <a:t>OFF10 are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qualified QSGRs </a:t>
            </a:r>
            <a:r>
              <a:rPr lang="en-US" sz="1800" dirty="0"/>
              <a:t>and Resources with a start time &lt;=10 minutes in </a:t>
            </a:r>
            <a:r>
              <a:rPr lang="en-US" sz="1800" dirty="0" smtClean="0"/>
              <a:t>the RARF</a:t>
            </a:r>
            <a:endParaRPr lang="en-US" sz="1800" dirty="0"/>
          </a:p>
          <a:p>
            <a:pPr lvl="1"/>
            <a:r>
              <a:rPr lang="en-US" sz="1800" dirty="0" smtClean="0"/>
              <a:t>Evaluated intervals where Resources were in </a:t>
            </a:r>
            <a:r>
              <a:rPr lang="en-US" sz="1800" dirty="0"/>
              <a:t>an </a:t>
            </a:r>
            <a:r>
              <a:rPr lang="en-US" sz="1800" dirty="0" smtClean="0"/>
              <a:t>offline status and not in outage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 smtClean="0"/>
              <a:t>Observation</a:t>
            </a:r>
            <a:endParaRPr lang="en-US" sz="1800" dirty="0"/>
          </a:p>
          <a:p>
            <a:pPr lvl="1"/>
            <a:r>
              <a:rPr lang="en-US" sz="1800" dirty="0"/>
              <a:t>Total capacity available In &lt;= 10 minutes is about 2800 </a:t>
            </a:r>
            <a:r>
              <a:rPr lang="en-US" sz="1800" dirty="0" smtClean="0"/>
              <a:t>MW</a:t>
            </a:r>
          </a:p>
          <a:p>
            <a:pPr lvl="1"/>
            <a:r>
              <a:rPr lang="en-US" sz="1800" dirty="0" smtClean="0"/>
              <a:t>NPRR 272 allows this capacity to submit offers to SCED</a:t>
            </a:r>
          </a:p>
          <a:p>
            <a:pPr lvl="2"/>
            <a:r>
              <a:rPr lang="en-US" sz="1800" dirty="0" smtClean="0"/>
              <a:t>1050 already in SCED  </a:t>
            </a:r>
          </a:p>
          <a:p>
            <a:pPr lvl="2"/>
            <a:r>
              <a:rPr lang="en-US" sz="1800" dirty="0" smtClean="0"/>
              <a:t>1750 not currently in SCED</a:t>
            </a:r>
          </a:p>
          <a:p>
            <a:pPr lvl="1"/>
            <a:r>
              <a:rPr lang="en-US" sz="1800" dirty="0" smtClean="0"/>
              <a:t>Phase 2 could potentially move approximately maximum of 1750 MWs of existing MWs from RTOFFCAP to RTOLCAP</a:t>
            </a:r>
          </a:p>
          <a:p>
            <a:pPr lvl="2"/>
            <a:r>
              <a:rPr lang="en-US" sz="1800" dirty="0"/>
              <a:t>Average is ~ 1,000 MW</a:t>
            </a:r>
          </a:p>
        </p:txBody>
      </p:sp>
    </p:spTree>
    <p:extLst>
      <p:ext uri="{BB962C8B-B14F-4D97-AF65-F5344CB8AC3E}">
        <p14:creationId xmlns:p14="http://schemas.microsoft.com/office/powerpoint/2010/main" val="70028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6" y="1147765"/>
            <a:ext cx="8353425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Phase 1 vs Phase 2 ORDC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672587"/>
            <a:ext cx="8229600" cy="5403296"/>
          </a:xfrm>
        </p:spPr>
        <p:txBody>
          <a:bodyPr/>
          <a:lstStyle/>
          <a:p>
            <a:r>
              <a:rPr lang="en-US" sz="2000" dirty="0" smtClean="0"/>
              <a:t>Current metrics on Phase 1 ORDC vs. Phase 2 Analysis </a:t>
            </a:r>
            <a:r>
              <a:rPr lang="en-US" sz="1200" dirty="0" smtClean="0"/>
              <a:t>(By SCED interval)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27263" y="3551428"/>
            <a:ext cx="168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Phase 2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27263" y="1064213"/>
            <a:ext cx="1684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Phase 1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1176338" y="5862640"/>
            <a:ext cx="4230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Peaker</a:t>
            </a:r>
            <a:r>
              <a:rPr lang="en-US" dirty="0"/>
              <a:t> Net Margin reduced by ~ 3.25%</a:t>
            </a:r>
          </a:p>
        </p:txBody>
      </p:sp>
    </p:spTree>
    <p:extLst>
      <p:ext uri="{BB962C8B-B14F-4D97-AF65-F5344CB8AC3E}">
        <p14:creationId xmlns:p14="http://schemas.microsoft.com/office/powerpoint/2010/main" val="56757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Phase 2 ORDC Summary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665615"/>
            <a:ext cx="8229600" cy="5745233"/>
          </a:xfrm>
        </p:spPr>
        <p:txBody>
          <a:bodyPr/>
          <a:lstStyle/>
          <a:p>
            <a:endParaRPr lang="en-US" sz="1800" dirty="0" smtClean="0"/>
          </a:p>
          <a:p>
            <a:r>
              <a:rPr lang="en-US" sz="2400" dirty="0" smtClean="0"/>
              <a:t>Overall Observations</a:t>
            </a:r>
          </a:p>
          <a:p>
            <a:pPr lvl="1"/>
            <a:r>
              <a:rPr lang="en-US" sz="2400" dirty="0" smtClean="0"/>
              <a:t>Phase 2 ORDC CC capacity is already in the ORDC payment because it is online when ORDC curve is in the range for payment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sz="2400" dirty="0" smtClean="0"/>
              <a:t>Any MWs that can move from offline payments to online payments (i.e. QSGRs) already have an online mechanism through SCED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Estimated Project cost savings of 65k and annual O&amp;M savings of  1.1 FTE</a:t>
            </a:r>
          </a:p>
        </p:txBody>
      </p:sp>
    </p:spTree>
    <p:extLst>
      <p:ext uri="{BB962C8B-B14F-4D97-AF65-F5344CB8AC3E}">
        <p14:creationId xmlns:p14="http://schemas.microsoft.com/office/powerpoint/2010/main" val="17849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http://purl.org/dc/elements/1.1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9100</TotalTime>
  <Words>222</Words>
  <Application>Microsoft Office PowerPoint</Application>
  <PresentationFormat>On-screen Show (4:3)</PresentationFormat>
  <Paragraphs>70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Custom Design</vt:lpstr>
      <vt:lpstr>1_Custom Design</vt:lpstr>
      <vt:lpstr>PowerPoint Presentation</vt:lpstr>
      <vt:lpstr>Analysis Overview</vt:lpstr>
      <vt:lpstr>Phase 2 ORDC Analysis</vt:lpstr>
      <vt:lpstr>Phase 2 ORDC Analysis</vt:lpstr>
      <vt:lpstr>Phase 1 vs Phase 2 ORDC</vt:lpstr>
      <vt:lpstr>Phase 2 ORDC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Thompson, David</cp:lastModifiedBy>
  <cp:revision>325</cp:revision>
  <cp:lastPrinted>2013-01-30T23:16:36Z</cp:lastPrinted>
  <dcterms:created xsi:type="dcterms:W3CDTF">2010-04-12T23:12:02Z</dcterms:created>
  <dcterms:modified xsi:type="dcterms:W3CDTF">2015-03-02T21:59:19Z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