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4557" r:id="rId5"/>
    <p:sldMasterId id="2147484570" r:id="rId6"/>
  </p:sldMasterIdLst>
  <p:notesMasterIdLst>
    <p:notesMasterId r:id="rId10"/>
  </p:notesMasterIdLst>
  <p:handoutMasterIdLst>
    <p:handoutMasterId r:id="rId11"/>
  </p:handoutMasterIdLst>
  <p:sldIdLst>
    <p:sldId id="268" r:id="rId7"/>
    <p:sldId id="262" r:id="rId8"/>
    <p:sldId id="266" r:id="rId9"/>
  </p:sldIdLst>
  <p:sldSz cx="9144000" cy="6858000" type="screen4x3"/>
  <p:notesSz cx="7086600" cy="94297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CC0"/>
    <a:srgbClr val="B6CEEA"/>
    <a:srgbClr val="D3DFBD"/>
    <a:srgbClr val="5469A2"/>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0" autoAdjust="0"/>
    <p:restoredTop sz="93346" autoAdjust="0"/>
  </p:normalViewPr>
  <p:slideViewPr>
    <p:cSldViewPr>
      <p:cViewPr>
        <p:scale>
          <a:sx n="110" d="100"/>
          <a:sy n="110" d="100"/>
        </p:scale>
        <p:origin x="-192" y="36"/>
      </p:cViewPr>
      <p:guideLst>
        <p:guide orient="horz" pos="4224"/>
        <p:guide pos="153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813" cy="471488"/>
          </a:xfrm>
          <a:prstGeom prst="rect">
            <a:avLst/>
          </a:prstGeom>
        </p:spPr>
        <p:txBody>
          <a:bodyPr vert="horz" lIns="94370" tIns="47185" rIns="94370" bIns="47185"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4013200" y="0"/>
            <a:ext cx="3071813" cy="471488"/>
          </a:xfrm>
          <a:prstGeom prst="rect">
            <a:avLst/>
          </a:prstGeom>
        </p:spPr>
        <p:txBody>
          <a:bodyPr vert="horz" lIns="94370" tIns="47185" rIns="94370" bIns="47185" rtlCol="0"/>
          <a:lstStyle>
            <a:lvl1pPr algn="r">
              <a:defRPr sz="1200">
                <a:latin typeface="Arial" charset="0"/>
                <a:cs typeface="+mn-cs"/>
              </a:defRPr>
            </a:lvl1pPr>
          </a:lstStyle>
          <a:p>
            <a:pPr>
              <a:defRPr/>
            </a:pPr>
            <a:fld id="{E40AB873-8418-4FF9-B0E9-7EEE62B7D353}" type="datetimeFigureOut">
              <a:rPr lang="en-US"/>
              <a:pPr>
                <a:defRPr/>
              </a:pPr>
              <a:t>3/26/2015</a:t>
            </a:fld>
            <a:endParaRPr lang="en-US"/>
          </a:p>
        </p:txBody>
      </p:sp>
      <p:sp>
        <p:nvSpPr>
          <p:cNvPr id="4" name="Footer Placeholder 3"/>
          <p:cNvSpPr>
            <a:spLocks noGrp="1"/>
          </p:cNvSpPr>
          <p:nvPr>
            <p:ph type="ftr" sz="quarter" idx="2"/>
          </p:nvPr>
        </p:nvSpPr>
        <p:spPr>
          <a:xfrm>
            <a:off x="0" y="8956675"/>
            <a:ext cx="3071813" cy="471488"/>
          </a:xfrm>
          <a:prstGeom prst="rect">
            <a:avLst/>
          </a:prstGeom>
        </p:spPr>
        <p:txBody>
          <a:bodyPr vert="horz" lIns="94370" tIns="47185" rIns="94370" bIns="47185"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4013200" y="8956675"/>
            <a:ext cx="3071813" cy="471488"/>
          </a:xfrm>
          <a:prstGeom prst="rect">
            <a:avLst/>
          </a:prstGeom>
        </p:spPr>
        <p:txBody>
          <a:bodyPr vert="horz" lIns="94370" tIns="47185" rIns="94370" bIns="47185" rtlCol="0" anchor="b"/>
          <a:lstStyle>
            <a:lvl1pPr algn="r">
              <a:defRPr sz="1200">
                <a:latin typeface="Arial" charset="0"/>
                <a:cs typeface="+mn-cs"/>
              </a:defRPr>
            </a:lvl1pPr>
          </a:lstStyle>
          <a:p>
            <a:pPr>
              <a:defRPr/>
            </a:pPr>
            <a:fld id="{FD2BE994-B40A-42B7-A99C-1CC25E30AC65}" type="slidenum">
              <a:rPr lang="en-US"/>
              <a:pPr>
                <a:defRPr/>
              </a:pPr>
              <a:t>‹#›</a:t>
            </a:fld>
            <a:endParaRPr lang="en-US"/>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1813" cy="4714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4013200" y="0"/>
            <a:ext cx="3071813" cy="4714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5863" y="706438"/>
            <a:ext cx="4714875" cy="3536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9613" y="4479925"/>
            <a:ext cx="5667375" cy="4243388"/>
          </a:xfrm>
          <a:prstGeom prst="rect">
            <a:avLst/>
          </a:prstGeom>
          <a:noFill/>
          <a:ln w="9525">
            <a:noFill/>
            <a:miter lim="800000"/>
            <a:headEnd/>
            <a:tailEnd/>
          </a:ln>
          <a:effectLst/>
        </p:spPr>
        <p:txBody>
          <a:bodyPr vert="horz" wrap="square" lIns="94370" tIns="47185" rIns="94370" bIns="471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956675"/>
            <a:ext cx="3071813" cy="471488"/>
          </a:xfrm>
          <a:prstGeom prst="rect">
            <a:avLst/>
          </a:prstGeom>
          <a:noFill/>
          <a:ln w="9525">
            <a:noFill/>
            <a:miter lim="800000"/>
            <a:headEnd/>
            <a:tailEnd/>
          </a:ln>
          <a:effectLst/>
        </p:spPr>
        <p:txBody>
          <a:bodyPr vert="horz" wrap="square" lIns="94370" tIns="47185" rIns="94370" bIns="47185"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4013200" y="8956675"/>
            <a:ext cx="3071813" cy="471488"/>
          </a:xfrm>
          <a:prstGeom prst="rect">
            <a:avLst/>
          </a:prstGeom>
          <a:noFill/>
          <a:ln w="9525">
            <a:noFill/>
            <a:miter lim="800000"/>
            <a:headEnd/>
            <a:tailEnd/>
          </a:ln>
          <a:effectLst/>
        </p:spPr>
        <p:txBody>
          <a:bodyPr vert="horz" wrap="square" lIns="94370" tIns="47185" rIns="94370" bIns="47185"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a:t>11/12/2013</a:t>
            </a: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a:t>MISUG</a:t>
            </a:r>
          </a:p>
        </p:txBody>
      </p:sp>
    </p:spTree>
    <p:extLst>
      <p:ext uri="{BB962C8B-B14F-4D97-AF65-F5344CB8AC3E}">
        <p14:creationId xmlns:p14="http://schemas.microsoft.com/office/powerpoint/2010/main" val="277463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87ADBD5-8E14-496C-BEFD-60D3FD976DD2}"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02256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D94640-EEC4-4F28-8F69-6FCA5E7A32D9}"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23569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rgbClr val="FFFFFF"/>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b="1">
                <a:solidFill>
                  <a:srgbClr val="FFFFFF"/>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891234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3E7E514-8344-4255-B596-51472E708951}"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316256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91559AF-DD58-4B3E-B1EC-AAB046081BC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80668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EE4BF26-FCFD-4B22-8CD7-93AD9CCF50D4}"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409543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48B6943-6ABE-4208-8CD1-8D7E1F93BE36}"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011218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D23C08E-E457-48C3-B79F-7DCC7416F8FB}"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274014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E26BBFA-74E9-4281-9FB1-C67721CE9266}"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23537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D60154D-D383-4028-BA5F-329DCB1B921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08926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MISUG</a:t>
            </a:r>
          </a:p>
        </p:txBody>
      </p:sp>
      <p:sp>
        <p:nvSpPr>
          <p:cNvPr id="5" name="Rectangle 4"/>
          <p:cNvSpPr>
            <a:spLocks noGrp="1" noChangeArrowheads="1"/>
          </p:cNvSpPr>
          <p:nvPr>
            <p:ph type="dt" sz="half" idx="11"/>
          </p:nvPr>
        </p:nvSpPr>
        <p:spPr/>
        <p:txBody>
          <a:bodyPr/>
          <a:lstStyle>
            <a:lvl1pPr>
              <a:defRPr/>
            </a:lvl1pPr>
          </a:lstStyle>
          <a:p>
            <a:pPr>
              <a:defRPr/>
            </a:pPr>
            <a:fld id="{864AFDFD-AF52-42B9-BFFA-3A6E01303ADF}" type="datetime1">
              <a:rPr lang="en-US" smtClean="0"/>
              <a:t>3/26/2015</a:t>
            </a:fld>
            <a:endParaRPr lang="en-US" dirty="0"/>
          </a:p>
        </p:txBody>
      </p:sp>
    </p:spTree>
    <p:extLst>
      <p:ext uri="{BB962C8B-B14F-4D97-AF65-F5344CB8AC3E}">
        <p14:creationId xmlns:p14="http://schemas.microsoft.com/office/powerpoint/2010/main" val="2001896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D748D57-AE05-4A24-8C82-21513A50D00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725018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676DF57-71F4-4BDE-89D1-BC34EB338C45}"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4879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B1F0079-5CEF-43F4-8365-0E52ED43361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967741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F4FF079-913E-4CC1-AD78-1F91F803F842}"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502854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533400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2133600" cy="476250"/>
          </a:xfrm>
        </p:spPr>
        <p:txBody>
          <a:bodyPr/>
          <a:lstStyle>
            <a:lvl1pPr>
              <a:defRPr sz="1800" b="1">
                <a:solidFill>
                  <a:srgbClr val="FFFFFF"/>
                </a:solidFill>
              </a:defRPr>
            </a:lvl1pPr>
          </a:lstStyle>
          <a:p>
            <a:pPr>
              <a:defRPr/>
            </a:pPr>
            <a:r>
              <a:rPr lang="en-US"/>
              <a:t>Date</a:t>
            </a:r>
          </a:p>
        </p:txBody>
      </p:sp>
      <p:sp>
        <p:nvSpPr>
          <p:cNvPr id="8" name="Footer Placeholder 7"/>
          <p:cNvSpPr>
            <a:spLocks noGrp="1" noChangeArrowheads="1"/>
          </p:cNvSpPr>
          <p:nvPr>
            <p:ph type="ftr" sz="quarter" idx="11"/>
          </p:nvPr>
        </p:nvSpPr>
        <p:spPr bwMode="auto">
          <a:xfrm>
            <a:off x="2333625" y="5067300"/>
            <a:ext cx="2895600" cy="4191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defRPr sz="1800" b="1">
                <a:solidFill>
                  <a:srgbClr val="FFFFFF"/>
                </a:solidFill>
                <a:latin typeface="Arial" charset="0"/>
              </a:defRPr>
            </a:lvl1pPr>
          </a:lstStyle>
          <a:p>
            <a:pPr>
              <a:defRPr/>
            </a:pPr>
            <a:r>
              <a:rPr lang="en-US"/>
              <a:t>Meeting Title (optional)</a:t>
            </a:r>
          </a:p>
        </p:txBody>
      </p:sp>
    </p:spTree>
    <p:extLst>
      <p:ext uri="{BB962C8B-B14F-4D97-AF65-F5344CB8AC3E}">
        <p14:creationId xmlns:p14="http://schemas.microsoft.com/office/powerpoint/2010/main" val="2757582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7E29E5A-7120-4CA3-8470-17AD90039D40}"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823021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2C19C27-A54B-4C6B-8966-907B1423D758}"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941815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21D4027-AF34-46EE-9FB0-ACCF958F7BFB}"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063262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39BECF3-9BC1-49D4-A10B-CA6A52D4A507}" type="slidenum">
              <a:rPr lang="en-US"/>
              <a:pPr>
                <a:defRPr/>
              </a:pPr>
              <a:t>‹#›</a:t>
            </a:fld>
            <a:endParaRPr lang="en-US"/>
          </a:p>
        </p:txBody>
      </p:sp>
      <p:sp>
        <p:nvSpPr>
          <p:cNvPr id="8"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2125802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410E4CF-8617-4A59-8E1A-C964680B6B65}" type="slidenum">
              <a:rPr lang="en-US"/>
              <a:pPr>
                <a:defRPr/>
              </a:pPr>
              <a:t>‹#›</a:t>
            </a:fld>
            <a:endParaRPr lang="en-US"/>
          </a:p>
        </p:txBody>
      </p:sp>
      <p:sp>
        <p:nvSpPr>
          <p:cNvPr id="4"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537185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2703522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B935E33-E79E-40A8-8CEE-26961E454079}" type="slidenum">
              <a:rPr lang="en-US"/>
              <a:pPr>
                <a:defRPr/>
              </a:pPr>
              <a:t>‹#›</a:t>
            </a:fld>
            <a:endParaRPr lang="en-US"/>
          </a:p>
        </p:txBody>
      </p:sp>
      <p:sp>
        <p:nvSpPr>
          <p:cNvPr id="3"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3779788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379EA4C-79CA-44B3-8EC5-AB1FCC11B1A8}"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4703293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889C9B3-6C51-43B0-9CF5-7956AD57BD3E}"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576550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6EE323E-B317-4FA5-96D2-891A6413C8AA}"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580896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DD105BC-F05D-4CD8-8789-53D732CAE9E1}"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29003188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24AFDB7-8BAC-48BA-A059-84A6FC81A8C1}" type="slidenum">
              <a:rPr lang="en-US"/>
              <a:pPr>
                <a:defRPr/>
              </a:pPr>
              <a:t>‹#›</a:t>
            </a:fld>
            <a:endParaRPr lang="en-US"/>
          </a:p>
        </p:txBody>
      </p:sp>
      <p:sp>
        <p:nvSpPr>
          <p:cNvPr id="6" name="Rectangle 4"/>
          <p:cNvSpPr>
            <a:spLocks noGrp="1" noChangeArrowheads="1"/>
          </p:cNvSpPr>
          <p:nvPr>
            <p:ph type="dt" sz="half" idx="11"/>
          </p:nvPr>
        </p:nvSpPr>
        <p:spPr>
          <a:ln/>
        </p:spPr>
        <p:txBody>
          <a:bodyPr/>
          <a:lstStyle>
            <a:lvl1pPr>
              <a:defRPr/>
            </a:lvl1pPr>
          </a:lstStyle>
          <a:p>
            <a:pPr>
              <a:defRPr/>
            </a:pPr>
            <a:r>
              <a:rPr lang="en-US"/>
              <a:t>Date</a:t>
            </a:r>
          </a:p>
        </p:txBody>
      </p:sp>
    </p:spTree>
    <p:extLst>
      <p:ext uri="{BB962C8B-B14F-4D97-AF65-F5344CB8AC3E}">
        <p14:creationId xmlns:p14="http://schemas.microsoft.com/office/powerpoint/2010/main" val="106461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a:t>11/12/2013</a:t>
            </a:r>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solidFill>
                  <a:srgbClr val="000000"/>
                </a:solidFill>
                <a:latin typeface="Arial" charset="0"/>
              </a:defRPr>
            </a:lvl1pPr>
          </a:lstStyle>
          <a:p>
            <a:pPr>
              <a:defRPr/>
            </a:pPr>
            <a:fld id="{8F683DC0-2E3D-49A2-8FF6-8A7361F62A28}" type="slidenum">
              <a:rPr lang="en-US"/>
              <a:pPr>
                <a:defRPr/>
              </a:pPr>
              <a:t>‹#›</a:t>
            </a:fld>
            <a:endParaRPr lang="en-US"/>
          </a:p>
        </p:txBody>
      </p:sp>
      <p:sp>
        <p:nvSpPr>
          <p:cNvPr id="2052"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pic>
        <p:nvPicPr>
          <p:cNvPr id="2053"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2055"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6"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solidFill>
                  <a:srgbClr val="000000"/>
                </a:solidFill>
                <a:latin typeface="Arial" charset="0"/>
              </a:defRPr>
            </a:lvl1pPr>
          </a:lstStyle>
          <a:p>
            <a:pPr>
              <a:defRPr/>
            </a:pPr>
            <a:r>
              <a:rPr lang="en-US"/>
              <a:t>Date</a:t>
            </a:r>
          </a:p>
        </p:txBody>
      </p:sp>
      <p:sp>
        <p:nvSpPr>
          <p:cNvPr id="2058"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A3E74C30-00D6-4D3D-9899-25A2A561F7F2}" type="slidenum">
              <a:rPr lang="en-US" altLang="en-US" sz="1200" smtClean="0">
                <a:solidFill>
                  <a:srgbClr val="000000"/>
                </a:solidFill>
              </a:rPr>
              <a:pPr algn="ctr"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698"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 id="2147484684"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b="0">
                <a:solidFill>
                  <a:srgbClr val="000000"/>
                </a:solidFill>
                <a:latin typeface="Arial" charset="0"/>
              </a:defRPr>
            </a:lvl1pPr>
          </a:lstStyle>
          <a:p>
            <a:pPr>
              <a:defRPr/>
            </a:pPr>
            <a:fld id="{AAF883C0-4780-40CD-B9C9-28A3514AB630}" type="slidenum">
              <a:rPr lang="en-US"/>
              <a:pPr>
                <a:defRPr/>
              </a:pPr>
              <a:t>‹#›</a:t>
            </a:fld>
            <a:endParaRPr lang="en-US"/>
          </a:p>
        </p:txBody>
      </p:sp>
      <p:sp>
        <p:nvSpPr>
          <p:cNvPr id="3076"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pic>
        <p:nvPicPr>
          <p:cNvPr id="3077"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defRPr/>
            </a:pPr>
            <a:endParaRPr lang="en-US" altLang="en-US" sz="1600" b="1" smtClean="0">
              <a:solidFill>
                <a:srgbClr val="000000"/>
              </a:solidFill>
            </a:endParaRPr>
          </a:p>
        </p:txBody>
      </p:sp>
      <p:sp>
        <p:nvSpPr>
          <p:cNvPr id="307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0"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b="0">
                <a:solidFill>
                  <a:srgbClr val="000000"/>
                </a:solidFill>
                <a:latin typeface="Arial" charset="0"/>
              </a:defRPr>
            </a:lvl1pPr>
          </a:lstStyle>
          <a:p>
            <a:pPr>
              <a:defRPr/>
            </a:pPr>
            <a:r>
              <a:rPr lang="en-US"/>
              <a:t>Date</a:t>
            </a:r>
          </a:p>
        </p:txBody>
      </p:sp>
      <p:sp>
        <p:nvSpPr>
          <p:cNvPr id="3082"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3" name="Rectangle 13"/>
          <p:cNvSpPr>
            <a:spLocks noChangeArrowheads="1"/>
          </p:cNvSpPr>
          <p:nvPr userDrawn="1"/>
        </p:nvSpPr>
        <p:spPr bwMode="auto">
          <a:xfrm>
            <a:off x="8229600" y="62484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55E441C8-B86E-4BDF-B317-B0763D2EBCA8}" type="slidenum">
              <a:rPr lang="en-US" altLang="en-US" sz="1200" smtClean="0">
                <a:solidFill>
                  <a:srgbClr val="000000"/>
                </a:solidFill>
              </a:rPr>
              <a:pPr algn="ctr"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4699" r:id="rId1"/>
    <p:sldLayoutId id="2147484685" r:id="rId2"/>
    <p:sldLayoutId id="2147484686" r:id="rId3"/>
    <p:sldLayoutId id="2147484687" r:id="rId4"/>
    <p:sldLayoutId id="2147484688" r:id="rId5"/>
    <p:sldLayoutId id="2147484689" r:id="rId6"/>
    <p:sldLayoutId id="2147484690" r:id="rId7"/>
    <p:sldLayoutId id="2147484691" r:id="rId8"/>
    <p:sldLayoutId id="2147484692" r:id="rId9"/>
    <p:sldLayoutId id="2147484693" r:id="rId10"/>
    <p:sldLayoutId id="2147484694" r:id="rId11"/>
    <p:sldLayoutId id="2147484695" r:id="rId12"/>
  </p:sldLayoutIdLst>
  <p:hf hdr="0" ftr="0" dt="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ercot.com/mktrules/issues/NPRR659#summary" TargetMode="External"/><Relationship Id="rId3" Type="http://schemas.openxmlformats.org/officeDocument/2006/relationships/hyperlink" Target="http://www.ercot.com/mktrules/issues/NPRR655#summary" TargetMode="External"/><Relationship Id="rId7" Type="http://schemas.openxmlformats.org/officeDocument/2006/relationships/hyperlink" Target="http://www.ercot.com/mktrules/issues/NPRR658#summary" TargetMode="External"/><Relationship Id="rId2" Type="http://schemas.openxmlformats.org/officeDocument/2006/relationships/hyperlink" Target="http://www.ercot.com/mktrules/issues/NPRR654#summary" TargetMode="External"/><Relationship Id="rId1" Type="http://schemas.openxmlformats.org/officeDocument/2006/relationships/slideLayout" Target="../slideLayouts/slideLayout2.xml"/><Relationship Id="rId6" Type="http://schemas.openxmlformats.org/officeDocument/2006/relationships/hyperlink" Target="http://www.ercot.com/mktrules/issues/NOGRR138#summary" TargetMode="External"/><Relationship Id="rId5" Type="http://schemas.openxmlformats.org/officeDocument/2006/relationships/hyperlink" Target="http://www.ercot.com/mktrules/issues/NPRR657" TargetMode="External"/><Relationship Id="rId10" Type="http://schemas.openxmlformats.org/officeDocument/2006/relationships/hyperlink" Target="http://www.ercot.com/mktrules/issues/LPGRR054" TargetMode="External"/><Relationship Id="rId4" Type="http://schemas.openxmlformats.org/officeDocument/2006/relationships/hyperlink" Target="http://www.ercot.com/mktrules/issues/NPRR656" TargetMode="External"/><Relationship Id="rId9" Type="http://schemas.openxmlformats.org/officeDocument/2006/relationships/hyperlink" Target="http://www.ercot.com/mktrules/issues/NPRR6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a:xfrm>
            <a:off x="1371600" y="4572000"/>
            <a:ext cx="6724650" cy="990600"/>
          </a:xfrm>
        </p:spPr>
        <p:txBody>
          <a:bodyPr/>
          <a:lstStyle/>
          <a:p>
            <a:pPr algn="ctr" eaLnBrk="1" hangingPunct="1"/>
            <a:r>
              <a:rPr lang="en-US" altLang="en-US" dirty="0" smtClean="0"/>
              <a:t>March 30, 2015</a:t>
            </a:r>
          </a:p>
        </p:txBody>
      </p:sp>
      <p:sp>
        <p:nvSpPr>
          <p:cNvPr id="2" name="Title 1"/>
          <p:cNvSpPr>
            <a:spLocks noGrp="1"/>
          </p:cNvSpPr>
          <p:nvPr>
            <p:ph type="ctrTitle"/>
          </p:nvPr>
        </p:nvSpPr>
        <p:spPr>
          <a:xfrm>
            <a:off x="990600" y="2895600"/>
            <a:ext cx="7820025" cy="860425"/>
          </a:xfrm>
        </p:spPr>
        <p:txBody>
          <a:bodyPr/>
          <a:lstStyle/>
          <a:p>
            <a:pPr algn="ctr"/>
            <a:r>
              <a:rPr lang="en-US" dirty="0" smtClean="0"/>
              <a:t>Report Discontinuance Tracking - MISUG</a:t>
            </a:r>
            <a:endParaRPr lang="en-US" dirty="0"/>
          </a:p>
        </p:txBody>
      </p:sp>
    </p:spTree>
    <p:extLst>
      <p:ext uri="{BB962C8B-B14F-4D97-AF65-F5344CB8AC3E}">
        <p14:creationId xmlns:p14="http://schemas.microsoft.com/office/powerpoint/2010/main" val="2285227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Reports to be Discontinued</a:t>
            </a:r>
            <a:endParaRPr lang="en-US" dirty="0"/>
          </a:p>
        </p:txBody>
      </p:sp>
      <p:sp>
        <p:nvSpPr>
          <p:cNvPr id="3" name="Content Placeholder 2"/>
          <p:cNvSpPr>
            <a:spLocks noGrp="1"/>
          </p:cNvSpPr>
          <p:nvPr>
            <p:ph idx="1"/>
          </p:nvPr>
        </p:nvSpPr>
        <p:spPr/>
        <p:txBody>
          <a:bodyPr>
            <a:normAutofit fontScale="70000" lnSpcReduction="20000"/>
          </a:bodyPr>
          <a:lstStyle/>
          <a:p>
            <a:pPr marL="0" indent="-341313">
              <a:spcBef>
                <a:spcPts val="0"/>
              </a:spcBef>
              <a:spcAft>
                <a:spcPts val="600"/>
              </a:spcAft>
              <a:defRPr/>
            </a:pPr>
            <a:r>
              <a:rPr lang="en-US" sz="2600" dirty="0" smtClean="0">
                <a:latin typeface="Calibri"/>
                <a:ea typeface="Times New Roman"/>
              </a:rPr>
              <a:t>MISUG previously reported ERCOT </a:t>
            </a:r>
            <a:r>
              <a:rPr lang="en-US" sz="2600" dirty="0">
                <a:latin typeface="Calibri"/>
                <a:ea typeface="Times New Roman"/>
              </a:rPr>
              <a:t>Manual Efforts &amp; Market Report </a:t>
            </a:r>
            <a:r>
              <a:rPr lang="en-US" sz="2600" dirty="0" smtClean="0">
                <a:latin typeface="Calibri"/>
                <a:ea typeface="Times New Roman"/>
              </a:rPr>
              <a:t>True-Up</a:t>
            </a:r>
          </a:p>
          <a:p>
            <a:pPr marL="741363" lvl="1" indent="-341313">
              <a:lnSpc>
                <a:spcPct val="120000"/>
              </a:lnSpc>
              <a:spcBef>
                <a:spcPts val="600"/>
              </a:spcBef>
              <a:spcAft>
                <a:spcPts val="1200"/>
              </a:spcAft>
              <a:defRPr/>
            </a:pPr>
            <a:r>
              <a:rPr lang="en-US" sz="2600" dirty="0">
                <a:latin typeface="Calibri"/>
                <a:ea typeface="Times New Roman"/>
              </a:rPr>
              <a:t>15 reports have been recommended for discontinuation/decommissioning</a:t>
            </a:r>
          </a:p>
          <a:p>
            <a:pPr marL="741363" lvl="1" indent="-341313">
              <a:lnSpc>
                <a:spcPct val="120000"/>
              </a:lnSpc>
              <a:spcBef>
                <a:spcPts val="600"/>
              </a:spcBef>
              <a:spcAft>
                <a:spcPts val="1200"/>
              </a:spcAft>
              <a:defRPr/>
            </a:pPr>
            <a:r>
              <a:rPr lang="en-US" sz="2600" dirty="0">
                <a:latin typeface="Calibri"/>
                <a:ea typeface="Times New Roman"/>
              </a:rPr>
              <a:t>MISUG has reviewed the 15 reports that have been recommended for </a:t>
            </a:r>
            <a:r>
              <a:rPr lang="en-US" sz="2600" dirty="0" smtClean="0">
                <a:latin typeface="Calibri"/>
                <a:ea typeface="Times New Roman"/>
              </a:rPr>
              <a:t>discontinuation</a:t>
            </a:r>
          </a:p>
          <a:p>
            <a:pPr marL="741363" lvl="1" indent="-341313">
              <a:lnSpc>
                <a:spcPct val="120000"/>
              </a:lnSpc>
              <a:spcBef>
                <a:spcPts val="600"/>
              </a:spcBef>
              <a:spcAft>
                <a:spcPts val="1200"/>
              </a:spcAft>
              <a:defRPr/>
            </a:pPr>
            <a:r>
              <a:rPr lang="en-US" sz="2600" dirty="0" smtClean="0">
                <a:latin typeface="Calibri"/>
                <a:ea typeface="Times New Roman"/>
              </a:rPr>
              <a:t>NPRRs, LPRR, NOGRR were submitted to PRS to discontinue these reports</a:t>
            </a:r>
          </a:p>
          <a:p>
            <a:pPr marL="741363" lvl="1" indent="-341313">
              <a:lnSpc>
                <a:spcPct val="120000"/>
              </a:lnSpc>
              <a:spcBef>
                <a:spcPts val="600"/>
              </a:spcBef>
              <a:spcAft>
                <a:spcPts val="1200"/>
              </a:spcAft>
              <a:defRPr/>
            </a:pPr>
            <a:r>
              <a:rPr lang="en-US" sz="2600" dirty="0" smtClean="0">
                <a:latin typeface="Calibri"/>
                <a:ea typeface="Times New Roman"/>
              </a:rPr>
              <a:t>Tabled at </a:t>
            </a:r>
            <a:r>
              <a:rPr lang="en-US" sz="2600" dirty="0">
                <a:latin typeface="Calibri"/>
                <a:ea typeface="Times New Roman"/>
              </a:rPr>
              <a:t>TAC: </a:t>
            </a:r>
            <a:r>
              <a:rPr lang="en-US" sz="2600" b="1" dirty="0" smtClean="0">
                <a:latin typeface="Calibri"/>
                <a:ea typeface="Times New Roman"/>
              </a:rPr>
              <a:t>NOGRR138</a:t>
            </a:r>
            <a:r>
              <a:rPr lang="en-US" sz="2600" dirty="0" smtClean="0">
                <a:latin typeface="Calibri"/>
                <a:ea typeface="Times New Roman"/>
              </a:rPr>
              <a:t> </a:t>
            </a:r>
          </a:p>
          <a:p>
            <a:pPr marL="741363" lvl="1" indent="-341313">
              <a:lnSpc>
                <a:spcPct val="120000"/>
              </a:lnSpc>
              <a:spcBef>
                <a:spcPts val="600"/>
              </a:spcBef>
              <a:spcAft>
                <a:spcPts val="1200"/>
              </a:spcAft>
              <a:defRPr/>
            </a:pPr>
            <a:r>
              <a:rPr lang="en-US" sz="2600" dirty="0" smtClean="0">
                <a:latin typeface="Calibri"/>
                <a:ea typeface="Times New Roman"/>
              </a:rPr>
              <a:t>Tabled at TAC, waiting on Board to consider NPRR661: </a:t>
            </a:r>
            <a:r>
              <a:rPr lang="en-US" sz="2600" b="1" dirty="0">
                <a:latin typeface="Calibri"/>
                <a:ea typeface="Times New Roman"/>
              </a:rPr>
              <a:t>LPGRR054</a:t>
            </a:r>
          </a:p>
          <a:p>
            <a:pPr marL="741363" lvl="1" indent="-341313">
              <a:lnSpc>
                <a:spcPct val="120000"/>
              </a:lnSpc>
              <a:spcBef>
                <a:spcPts val="600"/>
              </a:spcBef>
              <a:spcAft>
                <a:spcPts val="1200"/>
              </a:spcAft>
              <a:defRPr/>
            </a:pPr>
            <a:r>
              <a:rPr lang="en-US" sz="2600" dirty="0" smtClean="0">
                <a:latin typeface="Calibri"/>
                <a:ea typeface="Times New Roman"/>
              </a:rPr>
              <a:t>Going </a:t>
            </a:r>
            <a:r>
              <a:rPr lang="en-US" sz="2600" dirty="0">
                <a:latin typeface="Calibri"/>
                <a:ea typeface="Times New Roman"/>
              </a:rPr>
              <a:t>to Board: </a:t>
            </a:r>
            <a:r>
              <a:rPr lang="en-US" sz="2600" b="1" dirty="0">
                <a:latin typeface="Calibri"/>
                <a:ea typeface="Times New Roman"/>
              </a:rPr>
              <a:t>NPRR654, NPRR655, </a:t>
            </a:r>
            <a:r>
              <a:rPr lang="en-US" sz="2600" b="1" dirty="0" smtClean="0">
                <a:latin typeface="Calibri"/>
                <a:ea typeface="Times New Roman"/>
              </a:rPr>
              <a:t>NPRR657, NPRR661</a:t>
            </a:r>
            <a:r>
              <a:rPr lang="en-US" sz="2600" dirty="0" smtClean="0">
                <a:latin typeface="Calibri"/>
                <a:ea typeface="Times New Roman"/>
              </a:rPr>
              <a:t> </a:t>
            </a:r>
          </a:p>
          <a:p>
            <a:pPr marL="741363" lvl="1" indent="-341313">
              <a:lnSpc>
                <a:spcPct val="120000"/>
              </a:lnSpc>
              <a:spcBef>
                <a:spcPts val="600"/>
              </a:spcBef>
              <a:spcAft>
                <a:spcPts val="1200"/>
              </a:spcAft>
              <a:defRPr/>
            </a:pPr>
            <a:r>
              <a:rPr lang="en-US" sz="2600" dirty="0" smtClean="0">
                <a:latin typeface="Calibri"/>
                <a:ea typeface="Times New Roman"/>
              </a:rPr>
              <a:t>Board approved, implemented</a:t>
            </a:r>
            <a:r>
              <a:rPr lang="en-US" sz="2600" dirty="0">
                <a:latin typeface="Calibri"/>
                <a:ea typeface="Times New Roman"/>
              </a:rPr>
              <a:t>: </a:t>
            </a:r>
            <a:r>
              <a:rPr lang="en-US" sz="2600" b="1" dirty="0" smtClean="0">
                <a:latin typeface="Calibri"/>
                <a:ea typeface="Times New Roman"/>
              </a:rPr>
              <a:t>NPRR658</a:t>
            </a:r>
          </a:p>
          <a:p>
            <a:pPr marL="741363" lvl="1" indent="-341313">
              <a:lnSpc>
                <a:spcPct val="120000"/>
              </a:lnSpc>
              <a:spcBef>
                <a:spcPts val="600"/>
              </a:spcBef>
              <a:spcAft>
                <a:spcPts val="1200"/>
              </a:spcAft>
              <a:defRPr/>
            </a:pPr>
            <a:r>
              <a:rPr lang="en-US" sz="2600" dirty="0" smtClean="0">
                <a:latin typeface="Calibri"/>
                <a:ea typeface="Times New Roman"/>
              </a:rPr>
              <a:t>Board approved, to be implemented:</a:t>
            </a:r>
            <a:r>
              <a:rPr lang="en-US" sz="2600" b="1" dirty="0" smtClean="0">
                <a:latin typeface="Calibri"/>
                <a:ea typeface="Times New Roman"/>
              </a:rPr>
              <a:t> NPRR659</a:t>
            </a:r>
            <a:endParaRPr lang="en-US" sz="2600" b="1" dirty="0">
              <a:latin typeface="Calibri"/>
              <a:ea typeface="Times New Roman"/>
            </a:endParaRPr>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spTree>
    <p:extLst>
      <p:ext uri="{BB962C8B-B14F-4D97-AF65-F5344CB8AC3E}">
        <p14:creationId xmlns:p14="http://schemas.microsoft.com/office/powerpoint/2010/main" val="362909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Discontinuance Tracking</a:t>
            </a:r>
            <a:endParaRPr lang="en-US" dirty="0"/>
          </a:p>
        </p:txBody>
      </p:sp>
      <p:sp>
        <p:nvSpPr>
          <p:cNvPr id="4" name="Date Placeholder 3"/>
          <p:cNvSpPr>
            <a:spLocks noGrp="1"/>
          </p:cNvSpPr>
          <p:nvPr>
            <p:ph type="dt" sz="half" idx="11"/>
          </p:nvPr>
        </p:nvSpPr>
        <p:spPr/>
        <p:txBody>
          <a:bodyPr/>
          <a:lstStyle/>
          <a:p>
            <a:pPr>
              <a:defRPr/>
            </a:pPr>
            <a:r>
              <a:rPr lang="en-US" dirty="0" smtClean="0"/>
              <a:t>2/23/15</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97860956"/>
              </p:ext>
            </p:extLst>
          </p:nvPr>
        </p:nvGraphicFramePr>
        <p:xfrm>
          <a:off x="76200" y="761999"/>
          <a:ext cx="8991600" cy="5486400"/>
        </p:xfrm>
        <a:graphic>
          <a:graphicData uri="http://schemas.openxmlformats.org/drawingml/2006/table">
            <a:tbl>
              <a:tblPr>
                <a:tableStyleId>{5C22544A-7EE6-4342-B048-85BDC9FD1C3A}</a:tableStyleId>
              </a:tblPr>
              <a:tblGrid>
                <a:gridCol w="631882"/>
                <a:gridCol w="2740574"/>
                <a:gridCol w="1300078"/>
                <a:gridCol w="1268604"/>
                <a:gridCol w="542304"/>
                <a:gridCol w="2508158"/>
              </a:tblGrid>
              <a:tr h="252724">
                <a:tc gridSpan="6">
                  <a:txBody>
                    <a:bodyPr/>
                    <a:lstStyle/>
                    <a:p>
                      <a:pPr algn="ctr" fontAlgn="b"/>
                      <a:r>
                        <a:rPr lang="en-US" sz="1300" u="none" strike="noStrike">
                          <a:effectLst/>
                        </a:rPr>
                        <a:t>Report Discontinuance Tracking</a:t>
                      </a:r>
                      <a:endParaRPr lang="en-US" sz="1300" b="1" i="0" u="none" strike="noStrike">
                        <a:solidFill>
                          <a:srgbClr val="000000"/>
                        </a:solidFill>
                        <a:effectLst/>
                        <a:latin typeface="Calibri"/>
                      </a:endParaRPr>
                    </a:p>
                  </a:txBody>
                  <a:tcPr marL="6651" marR="6651" marT="665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5128">
                <a:tc>
                  <a:txBody>
                    <a:bodyPr/>
                    <a:lstStyle/>
                    <a:p>
                      <a:pPr algn="ctr" fontAlgn="b"/>
                      <a:r>
                        <a:rPr lang="en-US" sz="1000" u="none" strike="noStrike">
                          <a:effectLst/>
                        </a:rPr>
                        <a:t>NPRR, NOGRR, LPGRR</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Title</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Status</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Next Steps </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Pending Date</a:t>
                      </a:r>
                      <a:endParaRPr lang="en-US" sz="1000" b="0" i="0" u="none" strike="noStrike">
                        <a:solidFill>
                          <a:srgbClr val="000000"/>
                        </a:solidFill>
                        <a:effectLst/>
                        <a:latin typeface="Calibri"/>
                      </a:endParaRPr>
                    </a:p>
                  </a:txBody>
                  <a:tcPr marL="6651" marR="6651" marT="6651" marB="0" anchor="b"/>
                </a:tc>
                <a:tc>
                  <a:txBody>
                    <a:bodyPr/>
                    <a:lstStyle/>
                    <a:p>
                      <a:pPr algn="ctr" fontAlgn="b"/>
                      <a:r>
                        <a:rPr lang="en-US" sz="1000" u="none" strike="noStrike">
                          <a:effectLst/>
                        </a:rPr>
                        <a:t>History</a:t>
                      </a:r>
                      <a:endParaRPr lang="en-US" sz="1000" b="0" i="0" u="none" strike="noStrike">
                        <a:solidFill>
                          <a:srgbClr val="000000"/>
                        </a:solidFill>
                        <a:effectLst/>
                        <a:latin typeface="Calibri"/>
                      </a:endParaRPr>
                    </a:p>
                  </a:txBody>
                  <a:tcPr marL="6651" marR="6651" marT="6651" marB="0" anchor="b"/>
                </a:tc>
              </a:tr>
              <a:tr h="326097">
                <a:tc>
                  <a:txBody>
                    <a:bodyPr/>
                    <a:lstStyle/>
                    <a:p>
                      <a:pPr algn="l" fontAlgn="b"/>
                      <a:r>
                        <a:rPr lang="en-US" sz="800" u="sng" strike="noStrike">
                          <a:effectLst/>
                          <a:hlinkClick r:id="rId2"/>
                        </a:rPr>
                        <a:t>NPRR654</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Ancillary Service Requirement Methodology Assessment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Previoulsy endorsed at WMS, ROS, PRS and TAC</a:t>
                      </a:r>
                      <a:endParaRPr lang="en-US" sz="800" b="0" i="0" u="none" strike="noStrike">
                        <a:solidFill>
                          <a:srgbClr val="000000"/>
                        </a:solidFill>
                        <a:effectLst/>
                        <a:latin typeface="Calibri"/>
                      </a:endParaRPr>
                    </a:p>
                  </a:txBody>
                  <a:tcPr marL="6651" marR="6651" marT="6651" marB="0" anchor="b"/>
                </a:tc>
              </a:tr>
              <a:tr h="326097">
                <a:tc>
                  <a:txBody>
                    <a:bodyPr/>
                    <a:lstStyle/>
                    <a:p>
                      <a:pPr algn="l" fontAlgn="b"/>
                      <a:r>
                        <a:rPr lang="en-US" sz="800" u="sng" strike="noStrike">
                          <a:effectLst/>
                          <a:hlinkClick r:id="rId3"/>
                        </a:rPr>
                        <a:t>NPRR655</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Contingency List Changes Due to Weather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651" marR="6651" marT="6651" marB="0" anchor="b"/>
                </a:tc>
              </a:tr>
              <a:tr h="978291">
                <a:tc>
                  <a:txBody>
                    <a:bodyPr/>
                    <a:lstStyle/>
                    <a:p>
                      <a:pPr algn="l" fontAlgn="b"/>
                      <a:r>
                        <a:rPr lang="en-US" sz="800" u="sng" strike="noStrike">
                          <a:effectLst/>
                          <a:hlinkClick r:id="rId4"/>
                        </a:rPr>
                        <a:t>NPRR656</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the Long-Term Weekly Peak Demand Forecast, 36 Month Resource Capacity Report, and Projected Transmission Constraints for Medium Term PASA Reports</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Withdrawn by MISUG 10/30/14</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After additional discussion with ERCOT Staff, the three reports recommended for discontinuance in NPRR656 are needed for compliance with subsection (d)(1) of P.U.C. Sub. R. 25.505, Resource Adequacy in the Electric Reliability Council of Texas Power Region.</a:t>
                      </a:r>
                      <a:endParaRPr lang="en-US" sz="800" b="0" i="0" u="none" strike="noStrike">
                        <a:solidFill>
                          <a:srgbClr val="000000"/>
                        </a:solidFill>
                        <a:effectLst/>
                        <a:latin typeface="Calibri"/>
                      </a:endParaRPr>
                    </a:p>
                  </a:txBody>
                  <a:tcPr marL="6651" marR="6651" marT="6651" marB="0" anchor="b"/>
                </a:tc>
              </a:tr>
              <a:tr h="605917">
                <a:tc>
                  <a:txBody>
                    <a:bodyPr/>
                    <a:lstStyle/>
                    <a:p>
                      <a:pPr algn="l" fontAlgn="b"/>
                      <a:r>
                        <a:rPr lang="en-US" sz="800" u="sng" strike="noStrike">
                          <a:effectLst/>
                          <a:hlinkClick r:id="rId5"/>
                        </a:rPr>
                        <a:t>NPRR657</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Backup Control Plan Submittal Results, Dispatch Instructions Compliance Metrics, and Backup Control Plan Test Dates and Results Summary Reports</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OWG, WMS, ROS, PRS and TAC</a:t>
                      </a:r>
                      <a:endParaRPr lang="en-US" sz="800" b="0" i="0" u="none" strike="noStrike">
                        <a:solidFill>
                          <a:srgbClr val="000000"/>
                        </a:solidFill>
                        <a:effectLst/>
                        <a:latin typeface="Calibri"/>
                      </a:endParaRPr>
                    </a:p>
                  </a:txBody>
                  <a:tcPr marL="6651" marR="6651" marT="6651" marB="0" anchor="b"/>
                </a:tc>
              </a:tr>
              <a:tr h="456475">
                <a:tc>
                  <a:txBody>
                    <a:bodyPr/>
                    <a:lstStyle/>
                    <a:p>
                      <a:pPr algn="l" fontAlgn="b"/>
                      <a:r>
                        <a:rPr lang="en-US" sz="800" u="sng" strike="noStrike">
                          <a:effectLst/>
                          <a:hlinkClick r:id="rId6"/>
                        </a:rPr>
                        <a:t>NOGRR138</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Delete Grey Box for Reporting of Back-up Control Plan Submittal</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ROS 3/12/15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Tabled at TAC</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4/30/2015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Initially tabled at OWG to hear back from Black Start Working Group; now endorsed by OWG and ROS</a:t>
                      </a:r>
                      <a:endParaRPr lang="en-US" sz="800" b="0" i="0" u="none" strike="noStrike">
                        <a:solidFill>
                          <a:srgbClr val="000000"/>
                        </a:solidFill>
                        <a:effectLst/>
                        <a:latin typeface="Calibri"/>
                      </a:endParaRPr>
                    </a:p>
                  </a:txBody>
                  <a:tcPr marL="6651" marR="6651" marT="6651" marB="0" anchor="b"/>
                </a:tc>
              </a:tr>
              <a:tr h="326097">
                <a:tc>
                  <a:txBody>
                    <a:bodyPr/>
                    <a:lstStyle/>
                    <a:p>
                      <a:pPr algn="l" fontAlgn="b"/>
                      <a:r>
                        <a:rPr lang="en-US" sz="800" u="sng" strike="noStrike">
                          <a:effectLst/>
                          <a:hlinkClick r:id="rId7"/>
                        </a:rPr>
                        <a:t>NPRR658</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Changes to Annual Reporting Requirements for RUC Payments Made to Resources with PPAs</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by Board 2/10/15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Effective as of March 1, 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651" marR="6651" marT="6651" marB="0" anchor="b"/>
                </a:tc>
              </a:tr>
              <a:tr h="978291">
                <a:tc>
                  <a:txBody>
                    <a:bodyPr/>
                    <a:lstStyle/>
                    <a:p>
                      <a:pPr algn="l" fontAlgn="b"/>
                      <a:r>
                        <a:rPr lang="en-US" sz="800" u="sng" strike="noStrike">
                          <a:effectLst/>
                          <a:hlinkClick r:id="rId8"/>
                        </a:rPr>
                        <a:t>NPRR659</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RMR Cost Data Deviation Requests/Responses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by Board 2/10/15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Effective 1-2 months after Board approval, and a Market Notice will be sent out at least 30 days in advance before implementation</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N/A</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WMS, ROS, PRS and TAC</a:t>
                      </a:r>
                      <a:endParaRPr lang="en-US" sz="800" b="0" i="0" u="none" strike="noStrike">
                        <a:solidFill>
                          <a:srgbClr val="000000"/>
                        </a:solidFill>
                        <a:effectLst/>
                        <a:latin typeface="Calibri"/>
                      </a:endParaRPr>
                    </a:p>
                  </a:txBody>
                  <a:tcPr marL="6651" marR="6651" marT="6651" marB="0" anchor="b"/>
                </a:tc>
              </a:tr>
              <a:tr h="307034">
                <a:tc>
                  <a:txBody>
                    <a:bodyPr/>
                    <a:lstStyle/>
                    <a:p>
                      <a:pPr algn="l" fontAlgn="b"/>
                      <a:r>
                        <a:rPr lang="en-US" sz="800" u="sng" strike="noStrike">
                          <a:effectLst/>
                          <a:hlinkClick r:id="rId9"/>
                        </a:rPr>
                        <a:t>NPRR661</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Discontinue Posting Profile Data Evaluation Report</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Approved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Pending approval at Board</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Previously endorsed at ROS, PWG, WMS, PRS and TAC</a:t>
                      </a:r>
                      <a:endParaRPr lang="en-US" sz="800" b="0" i="0" u="none" strike="noStrike">
                        <a:solidFill>
                          <a:srgbClr val="000000"/>
                        </a:solidFill>
                        <a:effectLst/>
                        <a:latin typeface="Calibri"/>
                      </a:endParaRPr>
                    </a:p>
                  </a:txBody>
                  <a:tcPr marL="6651" marR="6651" marT="6651" marB="0" anchor="b"/>
                </a:tc>
              </a:tr>
              <a:tr h="334249">
                <a:tc>
                  <a:txBody>
                    <a:bodyPr/>
                    <a:lstStyle/>
                    <a:p>
                      <a:pPr algn="l" fontAlgn="b"/>
                      <a:r>
                        <a:rPr lang="en-US" sz="800" u="sng" strike="noStrike">
                          <a:effectLst/>
                          <a:hlinkClick r:id="rId10"/>
                        </a:rPr>
                        <a:t>LPGRR054</a:t>
                      </a:r>
                      <a:endParaRPr lang="en-US" sz="800" b="0" i="0" u="sng" strike="noStrike">
                        <a:solidFill>
                          <a:srgbClr val="0000FF"/>
                        </a:solidFill>
                        <a:effectLst/>
                        <a:latin typeface="Calibri"/>
                      </a:endParaRPr>
                    </a:p>
                  </a:txBody>
                  <a:tcPr marL="6651" marR="6651" marT="6651" marB="0" anchor="b"/>
                </a:tc>
                <a:tc>
                  <a:txBody>
                    <a:bodyPr/>
                    <a:lstStyle/>
                    <a:p>
                      <a:pPr algn="l" fontAlgn="b"/>
                      <a:r>
                        <a:rPr lang="en-US" sz="800" u="none" strike="noStrike">
                          <a:effectLst/>
                        </a:rPr>
                        <a:t>Alignment with NPRR661, Discontinue Posting Profile Data Evaluation Report </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Tabled at TAC 2/26/15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Board to consider the associated NPRR661</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a:effectLst/>
                        </a:rPr>
                        <a:t>4/14/2015</a:t>
                      </a:r>
                      <a:endParaRPr lang="en-US" sz="800" b="0" i="0" u="none" strike="noStrike">
                        <a:solidFill>
                          <a:srgbClr val="000000"/>
                        </a:solidFill>
                        <a:effectLst/>
                        <a:latin typeface="Calibri"/>
                      </a:endParaRPr>
                    </a:p>
                  </a:txBody>
                  <a:tcPr marL="6651" marR="6651" marT="6651" marB="0" anchor="b"/>
                </a:tc>
                <a:tc>
                  <a:txBody>
                    <a:bodyPr/>
                    <a:lstStyle/>
                    <a:p>
                      <a:pPr algn="l" fontAlgn="b"/>
                      <a:r>
                        <a:rPr lang="en-US" sz="800" u="none" strike="noStrike" dirty="0">
                          <a:effectLst/>
                        </a:rPr>
                        <a:t>Previously endorsed at PWG and COPS</a:t>
                      </a:r>
                      <a:endParaRPr lang="en-US" sz="800" b="0" i="0" u="none" strike="noStrike" dirty="0">
                        <a:solidFill>
                          <a:srgbClr val="000000"/>
                        </a:solidFill>
                        <a:effectLst/>
                        <a:latin typeface="Calibri"/>
                      </a:endParaRPr>
                    </a:p>
                  </a:txBody>
                  <a:tcPr marL="6651" marR="6651" marT="6651" marB="0" anchor="b"/>
                </a:tc>
              </a:tr>
            </a:tbl>
          </a:graphicData>
        </a:graphic>
      </p:graphicFrame>
    </p:spTree>
    <p:extLst>
      <p:ext uri="{BB962C8B-B14F-4D97-AF65-F5344CB8AC3E}">
        <p14:creationId xmlns:p14="http://schemas.microsoft.com/office/powerpoint/2010/main" val="362326200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ctr" defTabSz="914400" rtl="0" eaLnBrk="1" fontAlgn="base" latinLnBrk="0" hangingPunct="1">
          <a:lnSpc>
            <a:spcPct val="80000"/>
          </a:lnSpc>
          <a:spcBef>
            <a:spcPct val="20000"/>
          </a:spcBef>
          <a:spcAft>
            <a:spcPct val="0"/>
          </a:spcAft>
          <a:buClrTx/>
          <a:buSzTx/>
          <a:buFontTx/>
          <a:buNone/>
          <a:tabLst>
            <a:tab pos="1033463" algn="l"/>
            <a:tab pos="1143000" algn="l"/>
            <a:tab pos="2624138" algn="l"/>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206FDB-A00F-4E50-B10F-7F91EE97870B}">
  <ds:schemaRefs>
    <ds:schemaRef ds:uri="http://schemas.microsoft.com/office/2006/metadata/properties"/>
    <ds:schemaRef ds:uri="http://purl.org/dc/terms/"/>
    <ds:schemaRef ds:uri="http://purl.org/dc/elements/1.1/"/>
    <ds:schemaRef ds:uri="http://schemas.microsoft.com/office/2006/documentManagement/types"/>
    <ds:schemaRef ds:uri="c34af464-7aa1-4edd-9be4-83dffc1cb926"/>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3.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10614</TotalTime>
  <Words>469</Words>
  <Application>Microsoft Office PowerPoint</Application>
  <PresentationFormat>On-screen Show (4:3)</PresentationFormat>
  <Paragraphs>76</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Custom Design</vt:lpstr>
      <vt:lpstr>1_Custom Design</vt:lpstr>
      <vt:lpstr>2_Custom Design</vt:lpstr>
      <vt:lpstr>Report Discontinuance Tracking - MISUG</vt:lpstr>
      <vt:lpstr>Reports to be Discontinued</vt:lpstr>
      <vt:lpstr>Report Discontinuance Tracking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Jacobs, Kaci</cp:lastModifiedBy>
  <cp:revision>817</cp:revision>
  <cp:lastPrinted>2015-03-02T18:46:07Z</cp:lastPrinted>
  <dcterms:created xsi:type="dcterms:W3CDTF">2005-04-21T14:28:35Z</dcterms:created>
  <dcterms:modified xsi:type="dcterms:W3CDTF">2015-03-26T20:52:41Z</dcterms:modified>
</cp:coreProperties>
</file>