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89" r:id="rId4"/>
    <p:sldMasterId id="2147493467" r:id="rId5"/>
  </p:sldMasterIdLst>
  <p:notesMasterIdLst>
    <p:notesMasterId r:id="rId9"/>
  </p:notesMasterIdLst>
  <p:handoutMasterIdLst>
    <p:handoutMasterId r:id="rId10"/>
  </p:handoutMasterIdLst>
  <p:sldIdLst>
    <p:sldId id="260" r:id="rId6"/>
    <p:sldId id="263" r:id="rId7"/>
    <p:sldId id="270" r:id="rId8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1E171933-4619-4E11-9A3F-F7608DF75F80}" styleName="Medium Style 1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484" autoAdjust="0"/>
    <p:restoredTop sz="94595" autoAdjust="0"/>
  </p:normalViewPr>
  <p:slideViewPr>
    <p:cSldViewPr snapToGrid="0" snapToObjects="1">
      <p:cViewPr varScale="1">
        <p:scale>
          <a:sx n="95" d="100"/>
          <a:sy n="95" d="100"/>
        </p:scale>
        <p:origin x="-144" y="-102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 showGuide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DE495-51AC-4723-A7B4-B1B58AAC8C5A}" type="datetimeFigureOut">
              <a:rPr lang="en-US" smtClean="0"/>
              <a:t>3/23/2015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1E90-E9C6-42A2-8EB7-24DAC221AC2D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8787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DF52B9-7E6C-4146-83FC-76B5AB271E46}" type="datetimeFigureOut">
              <a:rPr lang="en-US" smtClean="0"/>
              <a:t>3/23/2015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3D22-F502-4A52-A06E-717BD3D70E2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213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B3D22-F502-4A52-A06E-717BD3D70E2C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06587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210100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69712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39633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52241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27874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925402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1474"/>
            <a:ext cx="3008313" cy="892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71474"/>
            <a:ext cx="5111750" cy="558323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6365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084443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33480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0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5" Type="http://schemas.openxmlformats.org/officeDocument/2006/relationships/image" Target="../media/image1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2"/>
          <p:cNvPicPr>
            <a:picLocks noChangeAspect="1" noChangeArrowheads="1"/>
          </p:cNvPicPr>
          <p:nvPr userDrawn="1"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33337" y="-138112"/>
            <a:ext cx="9210675" cy="7134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pic>
        <p:nvPicPr>
          <p:cNvPr id="9" name="Picture 8" descr="ERCOT cmyk-01.png"/>
          <p:cNvPicPr>
            <a:picLocks noChangeAspect="1"/>
          </p:cNvPicPr>
          <p:nvPr userDrawn="1"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7650" y="6024691"/>
            <a:ext cx="817615" cy="3464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580163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90" r:id="rId1"/>
    <p:sldLayoutId id="2147493491" r:id="rId2"/>
    <p:sldLayoutId id="2147493492" r:id="rId3"/>
    <p:sldLayoutId id="2147493493" r:id="rId4"/>
    <p:sldLayoutId id="2147493494" r:id="rId5"/>
    <p:sldLayoutId id="2147493495" r:id="rId6"/>
    <p:sldLayoutId id="2147493496" r:id="rId7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2"/>
          <p:cNvPicPr>
            <a:picLocks noChangeAspect="1" noChangeArrowheads="1"/>
          </p:cNvPicPr>
          <p:nvPr userDrawn="1"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33337" y="-138112"/>
            <a:ext cx="9210675" cy="7134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  <p:sldLayoutId id="2147493475" r:id="rId2"/>
    <p:sldLayoutId id="2147493476" r:id="rId3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03250" y="1498064"/>
            <a:ext cx="7727950" cy="4108093"/>
            <a:chOff x="603250" y="546100"/>
            <a:chExt cx="7727950" cy="4108093"/>
          </a:xfrm>
        </p:grpSpPr>
        <p:pic>
          <p:nvPicPr>
            <p:cNvPr id="9" name="Picture 8" descr="ERCOT cmyk-01.png"/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603250" y="546100"/>
              <a:ext cx="2457704" cy="1041400"/>
            </a:xfrm>
            <a:prstGeom prst="rect">
              <a:avLst/>
            </a:prstGeom>
          </p:spPr>
        </p:pic>
        <p:sp>
          <p:nvSpPr>
            <p:cNvPr id="10" name="TextBox 9"/>
            <p:cNvSpPr txBox="1"/>
            <p:nvPr/>
          </p:nvSpPr>
          <p:spPr>
            <a:xfrm>
              <a:off x="787400" y="2130425"/>
              <a:ext cx="7543800" cy="252376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 smtClean="0"/>
                <a:t>Change to CRR Account Holder Transaction Limits for CRR Auctions</a:t>
              </a:r>
            </a:p>
            <a:p>
              <a:endParaRPr lang="en-US" b="1" dirty="0" smtClean="0"/>
            </a:p>
            <a:p>
              <a:r>
                <a:rPr lang="en-US" sz="2000" i="1" dirty="0" smtClean="0"/>
                <a:t>David Maggio</a:t>
              </a:r>
            </a:p>
            <a:p>
              <a:r>
                <a:rPr lang="en-US" sz="2000" i="1" dirty="0" smtClean="0"/>
                <a:t>Manager, Congestion Revenue Rights</a:t>
              </a:r>
            </a:p>
            <a:p>
              <a:r>
                <a:rPr lang="en-US" dirty="0" smtClean="0"/>
                <a:t> </a:t>
              </a:r>
            </a:p>
            <a:p>
              <a:r>
                <a:rPr lang="en-US" dirty="0" smtClean="0"/>
                <a:t>TAC</a:t>
              </a:r>
              <a:endParaRPr lang="en-US" dirty="0" smtClean="0"/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6979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79664" y="1326382"/>
            <a:ext cx="8229600" cy="4618806"/>
          </a:xfrm>
        </p:spPr>
        <p:txBody>
          <a:bodyPr>
            <a:normAutofit/>
          </a:bodyPr>
          <a:lstStyle/>
          <a:p>
            <a:r>
              <a:rPr lang="en-US" sz="2400" dirty="0" smtClean="0"/>
              <a:t>The maximum number of total transactions for a CRR Auction will be increasing from 200,000 to 300,000 </a:t>
            </a:r>
            <a:r>
              <a:rPr lang="en-US" sz="2400" dirty="0" smtClean="0"/>
              <a:t>with SCR 779</a:t>
            </a:r>
          </a:p>
          <a:p>
            <a:pPr lvl="1"/>
            <a:r>
              <a:rPr lang="en-US" sz="2400" dirty="0" smtClean="0"/>
              <a:t>SCR 779 changes are currently being tested</a:t>
            </a:r>
            <a:endParaRPr lang="en-US" sz="2400" dirty="0" smtClean="0"/>
          </a:p>
          <a:p>
            <a:r>
              <a:rPr lang="en-US" sz="2400" dirty="0" smtClean="0"/>
              <a:t>ERCOT </a:t>
            </a:r>
            <a:r>
              <a:rPr lang="en-US" sz="2400" dirty="0" smtClean="0"/>
              <a:t>staff </a:t>
            </a:r>
            <a:r>
              <a:rPr lang="en-US" sz="2400" dirty="0" smtClean="0"/>
              <a:t>is recommending corresponding increases</a:t>
            </a:r>
            <a:r>
              <a:rPr lang="en-US" sz="2400" dirty="0" smtClean="0"/>
              <a:t> </a:t>
            </a:r>
            <a:r>
              <a:rPr lang="en-US" sz="2400" dirty="0" smtClean="0"/>
              <a:t>to the </a:t>
            </a:r>
            <a:r>
              <a:rPr lang="en-US" sz="2400" dirty="0" smtClean="0"/>
              <a:t>per-CRR </a:t>
            </a:r>
            <a:r>
              <a:rPr lang="en-US" sz="2400" dirty="0" smtClean="0"/>
              <a:t>Account Holder transaction </a:t>
            </a:r>
            <a:r>
              <a:rPr lang="en-US" sz="2400" dirty="0" smtClean="0"/>
              <a:t>limits </a:t>
            </a:r>
            <a:r>
              <a:rPr lang="en-US" sz="2400" dirty="0" smtClean="0"/>
              <a:t>that could be </a:t>
            </a:r>
            <a:r>
              <a:rPr lang="en-US" sz="2400" dirty="0" smtClean="0"/>
              <a:t>put into effect upon im</a:t>
            </a:r>
            <a:r>
              <a:rPr lang="en-US" sz="2400" dirty="0" smtClean="0"/>
              <a:t>plementation of SCR 779</a:t>
            </a:r>
          </a:p>
          <a:p>
            <a:r>
              <a:rPr lang="en-US" sz="2400" dirty="0" smtClean="0"/>
              <a:t>TAC has final approval of these values</a:t>
            </a:r>
          </a:p>
          <a:p>
            <a:pPr marL="457200" lvl="1" indent="0">
              <a:buNone/>
            </a:pPr>
            <a:endParaRPr lang="en-US" sz="2000" dirty="0"/>
          </a:p>
          <a:p>
            <a:pPr marL="457200" lvl="1" indent="0">
              <a:buNone/>
            </a:pPr>
            <a:endParaRPr lang="en-US" sz="2000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46539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79664" y="1034980"/>
            <a:ext cx="8229600" cy="4910208"/>
          </a:xfrm>
        </p:spPr>
        <p:txBody>
          <a:bodyPr>
            <a:normAutofit/>
          </a:bodyPr>
          <a:lstStyle/>
          <a:p>
            <a:r>
              <a:rPr lang="en-US" sz="2400" dirty="0" smtClean="0"/>
              <a:t>ERCOT staff is recommending new transaction limits </a:t>
            </a:r>
            <a:r>
              <a:rPr lang="en-US" sz="2400" dirty="0" smtClean="0"/>
              <a:t>of:</a:t>
            </a:r>
          </a:p>
          <a:p>
            <a:pPr lvl="1"/>
            <a:r>
              <a:rPr lang="en-US" sz="2400" u="sng" dirty="0" smtClean="0"/>
              <a:t>4,000</a:t>
            </a:r>
            <a:r>
              <a:rPr lang="en-US" sz="2400" dirty="0" smtClean="0"/>
              <a:t> for </a:t>
            </a:r>
            <a:r>
              <a:rPr lang="en-US" sz="2400" dirty="0" smtClean="0"/>
              <a:t>the Long-Term Auction </a:t>
            </a:r>
            <a:r>
              <a:rPr lang="en-US" sz="2400" dirty="0" smtClean="0"/>
              <a:t>Sequences</a:t>
            </a:r>
          </a:p>
          <a:p>
            <a:pPr lvl="1"/>
            <a:r>
              <a:rPr lang="en-US" sz="2400" u="sng" dirty="0" smtClean="0"/>
              <a:t>10,000</a:t>
            </a:r>
            <a:r>
              <a:rPr lang="en-US" sz="2400" dirty="0" smtClean="0"/>
              <a:t> for the Monthly Auctions</a:t>
            </a:r>
          </a:p>
          <a:p>
            <a:r>
              <a:rPr lang="en-US" sz="2400" dirty="0" smtClean="0"/>
              <a:t>WMS endorsed these values during thei</a:t>
            </a:r>
            <a:r>
              <a:rPr lang="en-US" sz="2400" dirty="0" smtClean="0"/>
              <a:t>r March ‘15 meeting</a:t>
            </a:r>
            <a:endParaRPr lang="en-US" sz="2400" dirty="0" smtClean="0"/>
          </a:p>
          <a:p>
            <a:r>
              <a:rPr lang="en-US" sz="2400" dirty="0" smtClean="0"/>
              <a:t>These limits would be effective </a:t>
            </a:r>
            <a:r>
              <a:rPr lang="en-US" sz="2400" dirty="0" smtClean="0"/>
              <a:t>upon implementation of SCR 779</a:t>
            </a:r>
          </a:p>
          <a:p>
            <a:r>
              <a:rPr lang="en-US" sz="2400" dirty="0" smtClean="0"/>
              <a:t>The new limits and information about the date of effectiveness will be communicated as part of the CRR Auction Notices</a:t>
            </a:r>
            <a:endParaRPr lang="en-US" sz="2000" dirty="0" smtClean="0"/>
          </a:p>
          <a:p>
            <a:endParaRPr lang="en-US" sz="2400" dirty="0"/>
          </a:p>
          <a:p>
            <a:pPr lvl="1"/>
            <a:endParaRPr lang="en-US" sz="2400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ERCOT Recommendations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58265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purl.org/dc/elements/1.1/"/>
    <ds:schemaRef ds:uri="http://schemas.microsoft.com/office/infopath/2007/PartnerControls"/>
    <ds:schemaRef ds:uri="http://purl.org/dc/dcmitype/"/>
    <ds:schemaRef ds:uri="c34af464-7aa1-4edd-9be4-83dffc1cb926"/>
    <ds:schemaRef ds:uri="http://schemas.microsoft.com/office/2006/metadata/properties"/>
    <ds:schemaRef ds:uri="http://schemas.microsoft.com/office/2006/documentManagement/types"/>
    <ds:schemaRef ds:uri="http://www.w3.org/XML/1998/namespace"/>
    <ds:schemaRef ds:uri="http://purl.org/dc/terms/"/>
    <ds:schemaRef ds:uri="http://schemas.openxmlformats.org/package/2006/metadata/core-properties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1958</TotalTime>
  <Words>141</Words>
  <Application>Microsoft Office PowerPoint</Application>
  <PresentationFormat>On-screen Show (4:3)</PresentationFormat>
  <Paragraphs>19</Paragraphs>
  <Slides>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Office Theme</vt:lpstr>
      <vt:lpstr>Custom Design</vt:lpstr>
      <vt:lpstr>PowerPoint Presentation</vt:lpstr>
      <vt:lpstr>Introduction</vt:lpstr>
      <vt:lpstr>ERCOT Recommendations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dmaggio</cp:lastModifiedBy>
  <cp:revision>159</cp:revision>
  <cp:lastPrinted>2013-01-30T23:16:36Z</cp:lastPrinted>
  <dcterms:created xsi:type="dcterms:W3CDTF">2010-04-12T23:12:02Z</dcterms:created>
  <dcterms:modified xsi:type="dcterms:W3CDTF">2015-03-23T17:46:39Z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