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67" r:id="rId5"/>
  </p:sldMasterIdLst>
  <p:notesMasterIdLst>
    <p:notesMasterId r:id="rId11"/>
  </p:notesMasterIdLst>
  <p:handoutMasterIdLst>
    <p:handoutMasterId r:id="rId12"/>
  </p:handoutMasterIdLst>
  <p:sldIdLst>
    <p:sldId id="267" r:id="rId6"/>
    <p:sldId id="316" r:id="rId7"/>
    <p:sldId id="319" r:id="rId8"/>
    <p:sldId id="318" r:id="rId9"/>
    <p:sldId id="312" r:id="rId10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uane, Mark" initials="MR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D1E2"/>
    <a:srgbClr val="C4E3E1"/>
    <a:srgbClr val="005386"/>
    <a:srgbClr val="55BAB7"/>
    <a:srgbClr val="00385E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1" autoAdjust="0"/>
    <p:restoredTop sz="94595" autoAdjust="0"/>
  </p:normalViewPr>
  <p:slideViewPr>
    <p:cSldViewPr snapToGrid="0" snapToObjects="1">
      <p:cViewPr>
        <p:scale>
          <a:sx n="80" d="100"/>
          <a:sy n="80" d="100"/>
        </p:scale>
        <p:origin x="-804" y="-318"/>
      </p:cViewPr>
      <p:guideLst>
        <p:guide orient="horz" pos="4032"/>
        <p:guide orient="horz" pos="544"/>
        <p:guide orient="horz" pos="1168"/>
        <p:guide pos="2888"/>
        <p:guide pos="323"/>
        <p:guide pos="3960"/>
        <p:guide pos="53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 showGuides="1">
      <p:cViewPr varScale="1">
        <p:scale>
          <a:sx n="78" d="100"/>
          <a:sy n="78" d="100"/>
        </p:scale>
        <p:origin x="-203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3/20/2015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3/20/2015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47625" y="0"/>
            <a:ext cx="923925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3" name="Picture 12"/>
          <p:cNvPicPr>
            <a:picLocks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pic>
        <p:nvPicPr>
          <p:cNvPr id="9" name="Picture 8" descr="ERCOT cmyk-01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6024691"/>
            <a:ext cx="817615" cy="346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7" r:id="rId1"/>
    <p:sldLayoutId id="2147493458" r:id="rId2"/>
    <p:sldLayoutId id="2147493459" r:id="rId3"/>
    <p:sldLayoutId id="2147493460" r:id="rId4"/>
    <p:sldLayoutId id="2147493461" r:id="rId5"/>
    <p:sldLayoutId id="2147493462" r:id="rId6"/>
    <p:sldLayoutId id="2147493463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453"/>
            <a:ext cx="9144000" cy="721695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13"/>
          <p:cNvGrpSpPr>
            <a:grpSpLocks/>
          </p:cNvGrpSpPr>
          <p:nvPr/>
        </p:nvGrpSpPr>
        <p:grpSpPr bwMode="auto">
          <a:xfrm>
            <a:off x="603250" y="1498600"/>
            <a:ext cx="6470650" cy="1319213"/>
            <a:chOff x="603250" y="546100"/>
            <a:chExt cx="6470650" cy="1319323"/>
          </a:xfrm>
        </p:grpSpPr>
        <p:pic>
          <p:nvPicPr>
            <p:cNvPr id="4099" name="Picture 8" descr="ERCOT cmyk-0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3250" y="546100"/>
              <a:ext cx="2457704" cy="1041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3" name="Straight Connector 12"/>
            <p:cNvCxnSpPr/>
            <p:nvPr/>
          </p:nvCxnSpPr>
          <p:spPr>
            <a:xfrm flipV="1">
              <a:off x="787400" y="1852722"/>
              <a:ext cx="6286500" cy="12701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5"/>
          <p:cNvGrpSpPr/>
          <p:nvPr/>
        </p:nvGrpSpPr>
        <p:grpSpPr>
          <a:xfrm>
            <a:off x="603250" y="1498064"/>
            <a:ext cx="7727950" cy="4120516"/>
            <a:chOff x="603250" y="546100"/>
            <a:chExt cx="7727950" cy="4120516"/>
          </a:xfrm>
        </p:grpSpPr>
        <p:pic>
          <p:nvPicPr>
            <p:cNvPr id="7" name="Picture 6" descr="ERCOT cmyk-0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50" y="546100"/>
              <a:ext cx="2457704" cy="104140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787400" y="1865849"/>
              <a:ext cx="7543800" cy="28007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/>
                <a:t>Seasonal Adjustment Factor</a:t>
              </a:r>
              <a:endParaRPr lang="en-US" sz="2000" dirty="0" smtClean="0"/>
            </a:p>
            <a:p>
              <a:endParaRPr lang="en-US" sz="2000" dirty="0" smtClean="0"/>
            </a:p>
            <a:p>
              <a:endParaRPr lang="en-US" sz="2000" dirty="0" smtClean="0"/>
            </a:p>
            <a:p>
              <a:pPr>
                <a:tabLst>
                  <a:tab pos="5257800" algn="l"/>
                </a:tabLst>
              </a:pPr>
              <a:r>
                <a:rPr lang="en-US" b="1" dirty="0" smtClean="0"/>
                <a:t>Mark </a:t>
              </a:r>
              <a:r>
                <a:rPr lang="en-US" b="1" dirty="0"/>
                <a:t>Ruane</a:t>
              </a:r>
            </a:p>
            <a:p>
              <a:pPr>
                <a:tabLst>
                  <a:tab pos="5257800" algn="l"/>
                </a:tabLst>
              </a:pPr>
              <a:r>
                <a:rPr lang="en-US" b="1" dirty="0"/>
                <a:t>Director, Market Credit</a:t>
              </a:r>
            </a:p>
            <a:p>
              <a:endParaRPr lang="en-US" dirty="0" smtClean="0"/>
            </a:p>
            <a:p>
              <a:r>
                <a:rPr lang="en-US" dirty="0" smtClean="0"/>
                <a:t>TAC</a:t>
              </a:r>
            </a:p>
            <a:p>
              <a:r>
                <a:rPr lang="en-US" dirty="0" smtClean="0"/>
                <a:t>March 26, 2015</a:t>
              </a:r>
            </a:p>
            <a:p>
              <a:r>
                <a:rPr lang="en-US" dirty="0"/>
                <a:t>ERCOT </a:t>
              </a:r>
              <a:r>
                <a:rPr lang="en-US" dirty="0" smtClean="0"/>
                <a:t>Public</a:t>
              </a:r>
              <a:endParaRPr lang="en-US" dirty="0"/>
            </a:p>
          </p:txBody>
        </p:sp>
        <p:cxnSp>
          <p:nvCxnSpPr>
            <p:cNvPr id="9" name="Straight Connector 8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 bwMode="auto">
          <a:xfrm>
            <a:off x="571500" y="12700"/>
            <a:ext cx="7627991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dirty="0" smtClean="0"/>
              <a:t>Seasonal Adjustment Factor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63290" y="6046466"/>
            <a:ext cx="68675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1050" dirty="0" smtClean="0"/>
          </a:p>
          <a:p>
            <a:pPr algn="l"/>
            <a:r>
              <a:rPr lang="en-US" sz="1050" dirty="0" smtClean="0"/>
              <a:t>ERCOT</a:t>
            </a:r>
            <a:r>
              <a:rPr lang="en-US" sz="1050" baseline="0" dirty="0" smtClean="0"/>
              <a:t> Public</a:t>
            </a:r>
            <a:endParaRPr lang="en-US" sz="1050" dirty="0"/>
          </a:p>
        </p:txBody>
      </p:sp>
      <p:sp>
        <p:nvSpPr>
          <p:cNvPr id="8" name="Rectangle 7"/>
          <p:cNvSpPr/>
          <p:nvPr/>
        </p:nvSpPr>
        <p:spPr>
          <a:xfrm>
            <a:off x="495300" y="829300"/>
            <a:ext cx="80391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ERCOT is addressing the market regarding use of the Seasonal Adjustment Factor again in 2015.  </a:t>
            </a:r>
          </a:p>
          <a:p>
            <a:endParaRPr lang="en-US" sz="2000" dirty="0"/>
          </a:p>
          <a:p>
            <a:r>
              <a:rPr lang="en-US" sz="2000" dirty="0" smtClean="0"/>
              <a:t>Potential analytical approach to estimating SAF: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For the months of May, June, July and August, compute the average Hub price for 2011-2014, substituting the current market price cap for previous price caps in effect.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For the months of June, July and August, take the ratio of historical prices to the previous month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No SAF would be imposed in September because of the carry-over effect of August prices.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Resulting factors under this approach: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June		1.15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July		1.01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August	2.24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5466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 bwMode="auto">
          <a:xfrm>
            <a:off x="571500" y="12700"/>
            <a:ext cx="7627991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dirty="0" smtClean="0"/>
              <a:t>Seasonal Adjustment Factor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63290" y="6046466"/>
            <a:ext cx="68675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1050" dirty="0" smtClean="0"/>
          </a:p>
          <a:p>
            <a:pPr algn="l"/>
            <a:r>
              <a:rPr lang="en-US" sz="1050" dirty="0" smtClean="0"/>
              <a:t>ERCOT</a:t>
            </a:r>
            <a:r>
              <a:rPr lang="en-US" sz="1050" baseline="0" dirty="0" smtClean="0"/>
              <a:t> Public</a:t>
            </a:r>
            <a:endParaRPr lang="en-US" sz="1050" dirty="0"/>
          </a:p>
        </p:txBody>
      </p:sp>
      <p:sp>
        <p:nvSpPr>
          <p:cNvPr id="8" name="Rectangle 7"/>
          <p:cNvSpPr/>
          <p:nvPr/>
        </p:nvSpPr>
        <p:spPr>
          <a:xfrm>
            <a:off x="495300" y="829300"/>
            <a:ext cx="80391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CWG/MCWG has reviewed supporting documentation for the proposed calculation and at their March 10, 2015 joint meeting voted for 2015 SAF factors as follows: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0062" y="2285835"/>
            <a:ext cx="5349276" cy="1549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4633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 bwMode="auto">
          <a:xfrm>
            <a:off x="571500" y="12700"/>
            <a:ext cx="7627991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dirty="0" smtClean="0"/>
              <a:t>Seasonal Adjustment Factor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63290" y="6046466"/>
            <a:ext cx="68675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1050" dirty="0" smtClean="0"/>
          </a:p>
          <a:p>
            <a:pPr algn="l"/>
            <a:r>
              <a:rPr lang="en-US" sz="1050" dirty="0" smtClean="0"/>
              <a:t>ERCOT</a:t>
            </a:r>
            <a:r>
              <a:rPr lang="en-US" sz="1050" baseline="0" dirty="0" smtClean="0"/>
              <a:t> Public</a:t>
            </a:r>
            <a:endParaRPr lang="en-US" sz="1050" dirty="0"/>
          </a:p>
        </p:txBody>
      </p:sp>
      <p:sp>
        <p:nvSpPr>
          <p:cNvPr id="8" name="Rectangle 7"/>
          <p:cNvSpPr/>
          <p:nvPr/>
        </p:nvSpPr>
        <p:spPr>
          <a:xfrm>
            <a:off x="495300" y="829300"/>
            <a:ext cx="80391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Back-cast of proposed 2015 SAF values with 2014 data.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950" y="1229410"/>
            <a:ext cx="4381500" cy="496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7393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63290" y="6046466"/>
            <a:ext cx="68675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1050" dirty="0" smtClean="0"/>
          </a:p>
          <a:p>
            <a:pPr algn="l"/>
            <a:r>
              <a:rPr lang="en-US" sz="1050" dirty="0" smtClean="0"/>
              <a:t>ERCOT</a:t>
            </a:r>
            <a:r>
              <a:rPr lang="en-US" sz="1050" baseline="0" dirty="0" smtClean="0"/>
              <a:t> Public</a:t>
            </a:r>
            <a:endParaRPr lang="en-US" sz="1050" dirty="0"/>
          </a:p>
        </p:txBody>
      </p:sp>
      <p:sp>
        <p:nvSpPr>
          <p:cNvPr id="8" name="Rectangle 7"/>
          <p:cNvSpPr/>
          <p:nvPr/>
        </p:nvSpPr>
        <p:spPr>
          <a:xfrm>
            <a:off x="508000" y="2600696"/>
            <a:ext cx="8153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ym typeface="Wingdings" pitchFamily="2" charset="2"/>
              </a:rPr>
              <a:t>Questions</a:t>
            </a:r>
            <a:endParaRPr lang="en-US" sz="2800" b="1" dirty="0">
              <a:sym typeface="Wingdings" pitchFamily="2" charset="2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571500" y="12700"/>
            <a:ext cx="7627991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dirty="0" smtClean="0"/>
              <a:t>Seasonal Adjustment Factor</a:t>
            </a:r>
          </a:p>
        </p:txBody>
      </p:sp>
    </p:spTree>
    <p:extLst>
      <p:ext uri="{BB962C8B-B14F-4D97-AF65-F5344CB8AC3E}">
        <p14:creationId xmlns:p14="http://schemas.microsoft.com/office/powerpoint/2010/main" val="833786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F5894F7-4D7A-4D8F-A591-B84DC218AF70}">
  <ds:schemaRefs>
    <ds:schemaRef ds:uri="http://schemas.microsoft.com/office/2006/documentManagement/types"/>
    <ds:schemaRef ds:uri="http://purl.org/dc/elements/1.1/"/>
    <ds:schemaRef ds:uri="http://purl.org/dc/dcmitype/"/>
    <ds:schemaRef ds:uri="http://purl.org/dc/terms/"/>
    <ds:schemaRef ds:uri="c34af464-7aa1-4edd-9be4-83dffc1cb926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24506</TotalTime>
  <Words>172</Words>
  <Application>Microsoft Office PowerPoint</Application>
  <PresentationFormat>On-screen Show (4:3)</PresentationFormat>
  <Paragraphs>35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Ruane, Mark</cp:lastModifiedBy>
  <cp:revision>320</cp:revision>
  <cp:lastPrinted>2014-07-21T20:53:41Z</cp:lastPrinted>
  <dcterms:created xsi:type="dcterms:W3CDTF">2010-04-12T23:12:02Z</dcterms:created>
  <dcterms:modified xsi:type="dcterms:W3CDTF">2015-03-20T16:03:58Z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