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4" r:id="rId2"/>
    <p:sldMasterId id="2147483655" r:id="rId3"/>
  </p:sldMasterIdLst>
  <p:notesMasterIdLst>
    <p:notesMasterId r:id="rId20"/>
  </p:notesMasterIdLst>
  <p:sldIdLst>
    <p:sldId id="642" r:id="rId4"/>
    <p:sldId id="725" r:id="rId5"/>
    <p:sldId id="726" r:id="rId6"/>
    <p:sldId id="707" r:id="rId7"/>
    <p:sldId id="708" r:id="rId8"/>
    <p:sldId id="698" r:id="rId9"/>
    <p:sldId id="699" r:id="rId10"/>
    <p:sldId id="700" r:id="rId11"/>
    <p:sldId id="719" r:id="rId12"/>
    <p:sldId id="720" r:id="rId13"/>
    <p:sldId id="721" r:id="rId14"/>
    <p:sldId id="722" r:id="rId15"/>
    <p:sldId id="723" r:id="rId16"/>
    <p:sldId id="724" r:id="rId17"/>
    <p:sldId id="713" r:id="rId18"/>
    <p:sldId id="703" r:id="rId19"/>
  </p:sldIdLst>
  <p:sldSz cx="11887200" cy="6858000"/>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FFCC"/>
    <a:srgbClr val="36B871"/>
    <a:srgbClr val="38B674"/>
    <a:srgbClr val="349E69"/>
    <a:srgbClr val="37A76F"/>
    <a:srgbClr val="333399"/>
    <a:srgbClr val="FF0000"/>
    <a:srgbClr val="E1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40" autoAdjust="0"/>
    <p:restoredTop sz="94722" autoAdjust="0"/>
  </p:normalViewPr>
  <p:slideViewPr>
    <p:cSldViewPr>
      <p:cViewPr>
        <p:scale>
          <a:sx n="80" d="100"/>
          <a:sy n="80" d="100"/>
        </p:scale>
        <p:origin x="-1446" y="-240"/>
      </p:cViewPr>
      <p:guideLst>
        <p:guide orient="horz" pos="2160"/>
        <p:guide pos="374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67" name="Rectangle 3"/>
          <p:cNvSpPr>
            <a:spLocks noGrp="1" noChangeArrowheads="1"/>
          </p:cNvSpPr>
          <p:nvPr>
            <p:ph type="dt" idx="1"/>
          </p:nvPr>
        </p:nvSpPr>
        <p:spPr bwMode="auto">
          <a:xfrm>
            <a:off x="4023092"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501650" y="704850"/>
            <a:ext cx="6099175" cy="3519488"/>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0248" y="4459526"/>
            <a:ext cx="5681980" cy="4224814"/>
          </a:xfrm>
          <a:prstGeom prst="rect">
            <a:avLst/>
          </a:prstGeom>
          <a:noFill/>
          <a:ln>
            <a:noFill/>
          </a:ln>
          <a:effectLst/>
          <a:extLst/>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71" name="Rectangle 7"/>
          <p:cNvSpPr>
            <a:spLocks noGrp="1" noChangeArrowheads="1"/>
          </p:cNvSpPr>
          <p:nvPr>
            <p:ph type="sldNum" sz="quarter" idx="5"/>
          </p:nvPr>
        </p:nvSpPr>
        <p:spPr bwMode="auto">
          <a:xfrm>
            <a:off x="4023092"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r">
              <a:defRPr sz="1200">
                <a:latin typeface="Arial" pitchFamily="34" charset="0"/>
                <a:cs typeface="Arial" pitchFamily="34" charset="0"/>
              </a:defRPr>
            </a:lvl1pPr>
          </a:lstStyle>
          <a:p>
            <a:pPr>
              <a:defRPr/>
            </a:pPr>
            <a:fld id="{9138C63C-3BD2-426F-854A-72649AB77BF2}" type="slidenum">
              <a:rPr lang="en-US"/>
              <a:pPr>
                <a:defRPr/>
              </a:pPr>
              <a:t>‹#›</a:t>
            </a:fld>
            <a:endParaRPr lang="en-US"/>
          </a:p>
        </p:txBody>
      </p:sp>
    </p:spTree>
    <p:extLst>
      <p:ext uri="{BB962C8B-B14F-4D97-AF65-F5344CB8AC3E}">
        <p14:creationId xmlns:p14="http://schemas.microsoft.com/office/powerpoint/2010/main" val="1785419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38C63C-3BD2-426F-854A-72649AB77BF2}" type="slidenum">
              <a:rPr lang="en-US" smtClean="0"/>
              <a:pPr>
                <a:defRPr/>
              </a:pPr>
              <a:t>10</a:t>
            </a:fld>
            <a:endParaRPr lang="en-US"/>
          </a:p>
        </p:txBody>
      </p:sp>
    </p:spTree>
    <p:extLst>
      <p:ext uri="{BB962C8B-B14F-4D97-AF65-F5344CB8AC3E}">
        <p14:creationId xmlns:p14="http://schemas.microsoft.com/office/powerpoint/2010/main" val="147742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FFC1EF-BBCE-4823-A225-CE6DBBBE0A1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E4424EBD-E13E-478A-8843-EF1F5D4B0F2D}" type="datetime1">
              <a:rPr lang="en-US" altLang="en-US"/>
              <a:pPr>
                <a:defRPr/>
              </a:pPr>
              <a:t>3/23/2015</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71AE529-F1A1-4405-8C24-7FD399AA805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57DD6B13-B539-4084-A2CF-3F6CFDCE4327}" type="datetime1">
              <a:rPr lang="en-US" altLang="en-US"/>
              <a:pPr>
                <a:defRPr/>
              </a:pPr>
              <a:t>3/23/2015</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7438" y="457200"/>
            <a:ext cx="2822575"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8125" y="457200"/>
            <a:ext cx="8316913"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36885F-5CFA-45A9-950E-F458DAFE87E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25AFE122-51F0-4BFD-946E-8BC56C5C7316}" type="datetime1">
              <a:rPr lang="en-US" altLang="en-US"/>
              <a:pPr>
                <a:defRPr/>
              </a:pPr>
              <a:t>3/23/2015</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828800"/>
            <a:ext cx="11291888" cy="44910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28800"/>
            <a:ext cx="5568950"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9950" y="1828800"/>
            <a:ext cx="5570538"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F163EFC-C947-4978-B298-04A2BF603432}"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F65E4EE1-E75B-4723-96C9-C3C9C18AB6D6}" type="datetime1">
              <a:rPr lang="en-US" altLang="en-US"/>
              <a:pPr>
                <a:defRPr/>
              </a:pPr>
              <a:t>3/23/2015</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11291888" cy="44910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5850" y="515938"/>
            <a:ext cx="2824163"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515938"/>
            <a:ext cx="8324850" cy="5803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0"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1075"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7566505-B161-4BDD-A11B-CF12D21FFF88}"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AA04878D-0F9C-41B9-8CCE-A1D64CAEB8F5}" type="datetime1">
              <a:rPr lang="en-US" altLang="en-US"/>
              <a:pPr>
                <a:defRPr/>
              </a:pPr>
              <a:t>3/23/2015</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3" y="2133600"/>
            <a:ext cx="2744787" cy="365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50" y="2133600"/>
            <a:ext cx="8081963" cy="365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8125" y="1863725"/>
            <a:ext cx="5568950"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9475" y="1863725"/>
            <a:ext cx="5570538"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7BEB011-61E0-45D6-B902-AB7297DD7240}"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171AD106-BE79-4239-9970-719F296C3F76}" type="datetime1">
              <a:rPr lang="en-US" altLang="en-US"/>
              <a:pPr>
                <a:defRPr/>
              </a:pPr>
              <a:t>3/23/2015</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7279B77-850F-40D9-9DE3-FD907E21EB68}" type="slidenum">
              <a:rPr lang="en-US"/>
              <a:pPr>
                <a:defRPr/>
              </a:pPr>
              <a:t>‹#›</a:t>
            </a:fld>
            <a:endParaRPr lang="en-US"/>
          </a:p>
        </p:txBody>
      </p:sp>
      <p:sp>
        <p:nvSpPr>
          <p:cNvPr id="8" name="Rectangle 8"/>
          <p:cNvSpPr>
            <a:spLocks noGrp="1" noChangeArrowheads="1"/>
          </p:cNvSpPr>
          <p:nvPr>
            <p:ph type="dt" sz="half" idx="11"/>
          </p:nvPr>
        </p:nvSpPr>
        <p:spPr>
          <a:ln/>
        </p:spPr>
        <p:txBody>
          <a:bodyPr/>
          <a:lstStyle>
            <a:lvl1pPr>
              <a:defRPr/>
            </a:lvl1pPr>
          </a:lstStyle>
          <a:p>
            <a:pPr>
              <a:defRPr/>
            </a:pPr>
            <a:fld id="{4AF905DA-59AB-4D47-8680-4736641EAFD2}" type="datetime1">
              <a:rPr lang="en-US" altLang="en-US"/>
              <a:pPr>
                <a:defRPr/>
              </a:pPr>
              <a:t>3/23/2015</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BCE9D54-7CF0-494C-B0FF-C678D01D5864}"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fld id="{E9D646C2-BAFB-430C-B5F9-D0407ECF0282}" type="datetime1">
              <a:rPr lang="en-US" altLang="en-US"/>
              <a:pPr>
                <a:defRPr/>
              </a:pPr>
              <a:t>3/23/2015</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D0A9D15-6AD5-4E7F-8829-3A2A455B323B}"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fld id="{6E6A3F20-15F6-4A75-AF67-81AA9AAE863D}" type="datetime1">
              <a:rPr lang="en-US" altLang="en-US"/>
              <a:pPr>
                <a:defRPr/>
              </a:pPr>
              <a:t>3/23/2015</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A80012-20C7-4582-A96F-DB4DF81A3666}"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CAA404E5-97E3-4BFE-BD74-DDF460A6C8DC}" type="datetime1">
              <a:rPr lang="en-US" altLang="en-US"/>
              <a:pPr>
                <a:defRPr/>
              </a:pPr>
              <a:t>3/23/2015</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E5A842D-0426-4C3D-B27F-577349F27674}"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51001BC0-5D60-4571-A477-822E4A9685C6}" type="datetime1">
              <a:rPr lang="en-US" altLang="en-US"/>
              <a:pPr>
                <a:defRPr/>
              </a:pPr>
              <a:t>3/23/2015</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457200"/>
            <a:ext cx="11291888" cy="5111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38125" y="1863725"/>
            <a:ext cx="11291888" cy="4491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28" name="Line 4"/>
          <p:cNvSpPr>
            <a:spLocks noChangeShapeType="1"/>
          </p:cNvSpPr>
          <p:nvPr/>
        </p:nvSpPr>
        <p:spPr bwMode="auto">
          <a:xfrm flipV="1">
            <a:off x="381000" y="968375"/>
            <a:ext cx="11172825" cy="0"/>
          </a:xfrm>
          <a:prstGeom prst="line">
            <a:avLst/>
          </a:prstGeom>
          <a:noFill/>
          <a:ln w="9525">
            <a:solidFill>
              <a:schemeClr val="tx1"/>
            </a:solidFill>
            <a:round/>
            <a:headEnd/>
            <a:tailEnd/>
          </a:ln>
        </p:spPr>
        <p:txBody>
          <a:bodyPr/>
          <a:lstStyle/>
          <a:p>
            <a:pPr algn="ctr">
              <a:defRPr/>
            </a:pPr>
            <a:endParaRPr lang="en-US"/>
          </a:p>
        </p:txBody>
      </p:sp>
      <p:sp>
        <p:nvSpPr>
          <p:cNvPr id="448518" name="Rectangle 6"/>
          <p:cNvSpPr>
            <a:spLocks noGrp="1" noChangeArrowheads="1"/>
          </p:cNvSpPr>
          <p:nvPr>
            <p:ph type="sldNum" sz="quarter" idx="4"/>
          </p:nvPr>
        </p:nvSpPr>
        <p:spPr bwMode="black">
          <a:xfrm>
            <a:off x="228600" y="6553200"/>
            <a:ext cx="47625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1" hangingPunct="1">
              <a:spcBef>
                <a:spcPct val="0"/>
              </a:spcBef>
              <a:defRPr sz="800">
                <a:latin typeface="+mn-lt"/>
                <a:cs typeface="+mn-cs"/>
              </a:defRPr>
            </a:lvl1pPr>
          </a:lstStyle>
          <a:p>
            <a:pPr>
              <a:defRPr/>
            </a:pPr>
            <a:fld id="{D698C850-EE6C-4C99-BF89-30256EE745F8}" type="slidenum">
              <a:rPr lang="en-US"/>
              <a:pPr>
                <a:defRPr/>
              </a:pPr>
              <a:t>‹#›</a:t>
            </a:fld>
            <a:endParaRPr lang="en-US"/>
          </a:p>
        </p:txBody>
      </p:sp>
      <p:sp>
        <p:nvSpPr>
          <p:cNvPr id="448520" name="Rectangle 8"/>
          <p:cNvSpPr>
            <a:spLocks noGrp="1" noChangeArrowheads="1"/>
          </p:cNvSpPr>
          <p:nvPr>
            <p:ph type="dt" sz="half" idx="2"/>
          </p:nvPr>
        </p:nvSpPr>
        <p:spPr bwMode="auto">
          <a:xfrm>
            <a:off x="685800" y="6553200"/>
            <a:ext cx="1306513"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800"/>
            </a:lvl1pPr>
          </a:lstStyle>
          <a:p>
            <a:pPr>
              <a:defRPr/>
            </a:pPr>
            <a:fld id="{3510AAFF-23FC-48F1-BB03-522193471CA7}" type="datetime1">
              <a:rPr lang="en-US" altLang="en-US"/>
              <a:pPr>
                <a:defRPr/>
              </a:pPr>
              <a:t>3/23/2015</a:t>
            </a:fld>
            <a:endParaRPr lang="en-US" altLang="en-US"/>
          </a:p>
        </p:txBody>
      </p:sp>
      <p:sp>
        <p:nvSpPr>
          <p:cNvPr id="98315"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98316"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pic>
        <p:nvPicPr>
          <p:cNvPr id="1036" name="Picture 8" descr="SMT Logo"/>
          <p:cNvPicPr>
            <a:picLocks noChangeAspect="1" noChangeArrowheads="1"/>
          </p:cNvPicPr>
          <p:nvPr/>
        </p:nvPicPr>
        <p:blipFill>
          <a:blip r:embed="rId13"/>
          <a:srcRect/>
          <a:stretch>
            <a:fillRect/>
          </a:stretch>
        </p:blipFill>
        <p:spPr bwMode="auto">
          <a:xfrm>
            <a:off x="203200" y="152400"/>
            <a:ext cx="1244600" cy="358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5pPr>
      <a:lvl6pPr marL="4572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6pPr>
      <a:lvl7pPr marL="9144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7pPr>
      <a:lvl8pPr marL="13716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8pPr>
      <a:lvl9pPr marL="18288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9pPr>
    </p:titleStyle>
    <p:bodyStyle>
      <a:lvl1pPr marL="173038" indent="-1730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buChar char="–"/>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eaLnBrk="0" fontAlgn="base" hangingPunct="0">
        <a:spcBef>
          <a:spcPct val="20000"/>
        </a:spcBef>
        <a:spcAft>
          <a:spcPct val="0"/>
        </a:spcAft>
        <a:buClr>
          <a:schemeClr val="bg1"/>
        </a:buClr>
        <a:buChar char="»"/>
        <a:defRPr sz="1600">
          <a:solidFill>
            <a:schemeClr val="bg1"/>
          </a:solidFill>
          <a:latin typeface="+mn-lt"/>
          <a:cs typeface="+mn-cs"/>
        </a:defRPr>
      </a:lvl6pPr>
      <a:lvl7pPr marL="2454275" indent="-163513" algn="l" rtl="0" eaLnBrk="0" fontAlgn="base" hangingPunct="0">
        <a:spcBef>
          <a:spcPct val="20000"/>
        </a:spcBef>
        <a:spcAft>
          <a:spcPct val="0"/>
        </a:spcAft>
        <a:buClr>
          <a:schemeClr val="bg1"/>
        </a:buClr>
        <a:buChar char="»"/>
        <a:defRPr sz="1600">
          <a:solidFill>
            <a:schemeClr val="bg1"/>
          </a:solidFill>
          <a:latin typeface="+mn-lt"/>
          <a:cs typeface="+mn-cs"/>
        </a:defRPr>
      </a:lvl7pPr>
      <a:lvl8pPr marL="2911475" indent="-163513" algn="l" rtl="0" eaLnBrk="0" fontAlgn="base" hangingPunct="0">
        <a:spcBef>
          <a:spcPct val="20000"/>
        </a:spcBef>
        <a:spcAft>
          <a:spcPct val="0"/>
        </a:spcAft>
        <a:buClr>
          <a:schemeClr val="bg1"/>
        </a:buClr>
        <a:buChar char="»"/>
        <a:defRPr sz="1600">
          <a:solidFill>
            <a:schemeClr val="bg1"/>
          </a:solidFill>
          <a:latin typeface="+mn-lt"/>
          <a:cs typeface="+mn-cs"/>
        </a:defRPr>
      </a:lvl8pPr>
      <a:lvl9pPr marL="3368675" indent="-163513" algn="l" rtl="0" eaLnBrk="0" fontAlgn="base" hangingPunct="0">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pic>
        <p:nvPicPr>
          <p:cNvPr id="13316"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13317"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9"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13321" name="Rectangle 2"/>
          <p:cNvSpPr>
            <a:spLocks noGrp="1" noChangeArrowheads="1"/>
          </p:cNvSpPr>
          <p:nvPr>
            <p:ph type="title"/>
          </p:nvPr>
        </p:nvSpPr>
        <p:spPr bwMode="auto">
          <a:xfrm>
            <a:off x="238125" y="515938"/>
            <a:ext cx="11291888" cy="815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sp>
        <p:nvSpPr>
          <p:cNvPr id="275459" name="Rectangle 6"/>
          <p:cNvSpPr>
            <a:spLocks noChangeArrowheads="1"/>
          </p:cNvSpPr>
          <p:nvPr/>
        </p:nvSpPr>
        <p:spPr bwMode="black">
          <a:xfrm>
            <a:off x="9866313" y="6537325"/>
            <a:ext cx="1784350" cy="184150"/>
          </a:xfrm>
          <a:prstGeom prst="rect">
            <a:avLst/>
          </a:prstGeom>
          <a:noFill/>
          <a:ln>
            <a:noFill/>
          </a:ln>
          <a:extLst/>
        </p:spPr>
        <p:txBody>
          <a:bodyPr lIns="92075" tIns="46038" rIns="92075" bIns="46038"/>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800" smtClean="0"/>
              <a:t>© 2013 IBM Corporation</a:t>
            </a:r>
            <a:endParaRPr lang="en-US" altLang="en-US" smtClean="0"/>
          </a:p>
        </p:txBody>
      </p:sp>
      <p:pic>
        <p:nvPicPr>
          <p:cNvPr id="25604"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25605"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0246" name="Text Box 8"/>
          <p:cNvSpPr txBox="1">
            <a:spLocks noChangeArrowheads="1"/>
          </p:cNvSpPr>
          <p:nvPr/>
        </p:nvSpPr>
        <p:spPr bwMode="auto">
          <a:xfrm>
            <a:off x="296863" y="6172200"/>
            <a:ext cx="5111750" cy="4587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800" smtClean="0"/>
              <a:t>This report is solely for the use of Client personnel.  No part of it may be circulated, quoted, or reproduced for distribution outside the Client organization without prior written approval from IBM. This material was used by IBM during an oral presentation;  it is not a complete record of the discussion.</a:t>
            </a:r>
          </a:p>
        </p:txBody>
      </p:sp>
      <p:pic>
        <p:nvPicPr>
          <p:cNvPr id="25607" name="Picture 9"/>
          <p:cNvPicPr>
            <a:picLocks noChangeAspect="1" noChangeArrowheads="1"/>
          </p:cNvPicPr>
          <p:nvPr/>
        </p:nvPicPr>
        <p:blipFill>
          <a:blip r:embed="rId14"/>
          <a:srcRect/>
          <a:stretch>
            <a:fillRect/>
          </a:stretch>
        </p:blipFill>
        <p:spPr bwMode="auto">
          <a:xfrm>
            <a:off x="355600" y="3665538"/>
            <a:ext cx="11222038" cy="2420937"/>
          </a:xfrm>
          <a:prstGeom prst="rect">
            <a:avLst/>
          </a:prstGeom>
          <a:noFill/>
          <a:ln w="12700" algn="ctr">
            <a:noFill/>
            <a:miter lim="800000"/>
            <a:headEnd/>
            <a:tailEnd/>
          </a:ln>
        </p:spPr>
      </p:pic>
      <p:sp>
        <p:nvSpPr>
          <p:cNvPr id="10248"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25609" name="Rectangle 2"/>
          <p:cNvSpPr>
            <a:spLocks noGrp="1" noChangeArrowheads="1"/>
          </p:cNvSpPr>
          <p:nvPr>
            <p:ph type="title"/>
          </p:nvPr>
        </p:nvSpPr>
        <p:spPr bwMode="auto">
          <a:xfrm>
            <a:off x="908050" y="2133600"/>
            <a:ext cx="10979150" cy="1501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5610" name="Rectangle 3"/>
          <p:cNvSpPr>
            <a:spLocks noGrp="1" noChangeArrowheads="1"/>
          </p:cNvSpPr>
          <p:nvPr>
            <p:ph type="body" idx="1"/>
          </p:nvPr>
        </p:nvSpPr>
        <p:spPr bwMode="auto">
          <a:xfrm>
            <a:off x="1651000" y="4038600"/>
            <a:ext cx="866775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add subtitle</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charset="0"/>
          <a:cs typeface="Arial" charset="0"/>
        </a:defRPr>
      </a:lvl2pPr>
      <a:lvl3pPr algn="l" rtl="0" eaLnBrk="0" fontAlgn="base" hangingPunct="0">
        <a:lnSpc>
          <a:spcPct val="90000"/>
        </a:lnSpc>
        <a:spcBef>
          <a:spcPct val="0"/>
        </a:spcBef>
        <a:spcAft>
          <a:spcPct val="0"/>
        </a:spcAft>
        <a:defRPr sz="2200">
          <a:solidFill>
            <a:schemeClr val="hlink"/>
          </a:solidFill>
          <a:latin typeface="Arial" charset="0"/>
          <a:cs typeface="Arial" charset="0"/>
        </a:defRPr>
      </a:lvl3pPr>
      <a:lvl4pPr algn="l" rtl="0" eaLnBrk="0" fontAlgn="base" hangingPunct="0">
        <a:lnSpc>
          <a:spcPct val="90000"/>
        </a:lnSpc>
        <a:spcBef>
          <a:spcPct val="0"/>
        </a:spcBef>
        <a:spcAft>
          <a:spcPct val="0"/>
        </a:spcAft>
        <a:defRPr sz="2200">
          <a:solidFill>
            <a:schemeClr val="hlink"/>
          </a:solidFill>
          <a:latin typeface="Arial" charset="0"/>
          <a:cs typeface="Arial" charset="0"/>
        </a:defRPr>
      </a:lvl4pPr>
      <a:lvl5pPr algn="l" rtl="0" eaLnBrk="0" fontAlgn="base" hangingPunct="0">
        <a:lnSpc>
          <a:spcPct val="90000"/>
        </a:lnSpc>
        <a:spcBef>
          <a:spcPct val="0"/>
        </a:spcBef>
        <a:spcAft>
          <a:spcPct val="0"/>
        </a:spcAft>
        <a:defRPr sz="2200">
          <a:solidFill>
            <a:schemeClr val="hlink"/>
          </a:solidFill>
          <a:latin typeface="Arial" charset="0"/>
          <a:cs typeface="Arial" charset="0"/>
        </a:defRPr>
      </a:lvl5pPr>
      <a:lvl6pPr marL="457200" algn="l" rtl="0" fontAlgn="base">
        <a:lnSpc>
          <a:spcPct val="90000"/>
        </a:lnSpc>
        <a:spcBef>
          <a:spcPct val="0"/>
        </a:spcBef>
        <a:spcAft>
          <a:spcPct val="0"/>
        </a:spcAft>
        <a:defRPr sz="2200">
          <a:solidFill>
            <a:schemeClr val="hlink"/>
          </a:solidFill>
          <a:latin typeface="Arial" charset="0"/>
          <a:cs typeface="Arial" charset="0"/>
        </a:defRPr>
      </a:lvl6pPr>
      <a:lvl7pPr marL="914400" algn="l" rtl="0" fontAlgn="base">
        <a:lnSpc>
          <a:spcPct val="90000"/>
        </a:lnSpc>
        <a:spcBef>
          <a:spcPct val="0"/>
        </a:spcBef>
        <a:spcAft>
          <a:spcPct val="0"/>
        </a:spcAft>
        <a:defRPr sz="2200">
          <a:solidFill>
            <a:schemeClr val="hlink"/>
          </a:solidFill>
          <a:latin typeface="Arial" charset="0"/>
          <a:cs typeface="Arial" charset="0"/>
        </a:defRPr>
      </a:lvl7pPr>
      <a:lvl8pPr marL="1371600" algn="l" rtl="0" fontAlgn="base">
        <a:lnSpc>
          <a:spcPct val="90000"/>
        </a:lnSpc>
        <a:spcBef>
          <a:spcPct val="0"/>
        </a:spcBef>
        <a:spcAft>
          <a:spcPct val="0"/>
        </a:spcAft>
        <a:defRPr sz="2200">
          <a:solidFill>
            <a:schemeClr val="hlink"/>
          </a:solidFill>
          <a:latin typeface="Arial" charset="0"/>
          <a:cs typeface="Arial" charset="0"/>
        </a:defRPr>
      </a:lvl8pPr>
      <a:lvl9pPr marL="1828800" algn="l" rtl="0" fontAlgn="base">
        <a:lnSpc>
          <a:spcPct val="90000"/>
        </a:lnSpc>
        <a:spcBef>
          <a:spcPct val="0"/>
        </a:spcBef>
        <a:spcAft>
          <a:spcPct val="0"/>
        </a:spcAft>
        <a:defRPr sz="2200">
          <a:solidFill>
            <a:schemeClr val="hlink"/>
          </a:solidFill>
          <a:latin typeface="Arial" charset="0"/>
          <a:cs typeface="Arial" charset="0"/>
        </a:defRPr>
      </a:lvl9pPr>
    </p:titleStyle>
    <p:bodyStyle>
      <a:lvl1pPr marL="173038" indent="-173038" algn="ctr" rtl="0" eaLnBrk="0" fontAlgn="base" hangingPunct="0">
        <a:spcBef>
          <a:spcPct val="20000"/>
        </a:spcBef>
        <a:spcAft>
          <a:spcPct val="0"/>
        </a:spcAft>
        <a:buClr>
          <a:schemeClr val="tx1"/>
        </a:buClr>
        <a:buFont typeface="Wingdings" pitchFamily="2" charset="2"/>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fontAlgn="base">
        <a:spcBef>
          <a:spcPct val="20000"/>
        </a:spcBef>
        <a:spcAft>
          <a:spcPct val="0"/>
        </a:spcAft>
        <a:buClr>
          <a:schemeClr val="bg1"/>
        </a:buClr>
        <a:buChar char="»"/>
        <a:defRPr sz="1600">
          <a:solidFill>
            <a:schemeClr val="bg1"/>
          </a:solidFill>
          <a:latin typeface="+mn-lt"/>
          <a:cs typeface="+mn-cs"/>
        </a:defRPr>
      </a:lvl6pPr>
      <a:lvl7pPr marL="2454275" indent="-163513" algn="l" rtl="0" fontAlgn="base">
        <a:spcBef>
          <a:spcPct val="20000"/>
        </a:spcBef>
        <a:spcAft>
          <a:spcPct val="0"/>
        </a:spcAft>
        <a:buClr>
          <a:schemeClr val="bg1"/>
        </a:buClr>
        <a:buChar char="»"/>
        <a:defRPr sz="1600">
          <a:solidFill>
            <a:schemeClr val="bg1"/>
          </a:solidFill>
          <a:latin typeface="+mn-lt"/>
          <a:cs typeface="+mn-cs"/>
        </a:defRPr>
      </a:lvl7pPr>
      <a:lvl8pPr marL="2911475" indent="-163513" algn="l" rtl="0" fontAlgn="base">
        <a:spcBef>
          <a:spcPct val="20000"/>
        </a:spcBef>
        <a:spcAft>
          <a:spcPct val="0"/>
        </a:spcAft>
        <a:buClr>
          <a:schemeClr val="bg1"/>
        </a:buClr>
        <a:buChar char="»"/>
        <a:defRPr sz="1600">
          <a:solidFill>
            <a:schemeClr val="bg1"/>
          </a:solidFill>
          <a:latin typeface="+mn-lt"/>
          <a:cs typeface="+mn-cs"/>
        </a:defRPr>
      </a:lvl8pPr>
      <a:lvl9pPr marL="3368675" indent="-163513" algn="l" rtl="0" fontAlgn="base">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Microsoft_Word_97_-_2003_Document2.doc"/><Relationship Id="rId13" Type="http://schemas.openxmlformats.org/officeDocument/2006/relationships/oleObject" Target="../embeddings/oleObject4.bin"/><Relationship Id="rId18" Type="http://schemas.openxmlformats.org/officeDocument/2006/relationships/image" Target="../media/image8.wmf"/><Relationship Id="rId26" Type="http://schemas.openxmlformats.org/officeDocument/2006/relationships/oleObject" Target="../embeddings/Microsoft_Word_97_-_2003_Document8.doc"/><Relationship Id="rId3" Type="http://schemas.openxmlformats.org/officeDocument/2006/relationships/notesSlide" Target="../notesSlides/notesSlide1.xml"/><Relationship Id="rId21" Type="http://schemas.openxmlformats.org/officeDocument/2006/relationships/image" Target="../media/image9.wmf"/><Relationship Id="rId7" Type="http://schemas.openxmlformats.org/officeDocument/2006/relationships/oleObject" Target="../embeddings/oleObject2.bin"/><Relationship Id="rId12" Type="http://schemas.openxmlformats.org/officeDocument/2006/relationships/image" Target="../media/image6.wmf"/><Relationship Id="rId17" Type="http://schemas.openxmlformats.org/officeDocument/2006/relationships/oleObject" Target="../embeddings/Microsoft_Word_97_-_2003_Document5.doc"/><Relationship Id="rId25" Type="http://schemas.openxmlformats.org/officeDocument/2006/relationships/oleObject" Target="../embeddings/oleObject8.bin"/><Relationship Id="rId33" Type="http://schemas.openxmlformats.org/officeDocument/2006/relationships/image" Target="../media/image13.wmf"/><Relationship Id="rId2" Type="http://schemas.openxmlformats.org/officeDocument/2006/relationships/slideLayout" Target="../slideLayouts/slideLayout7.xml"/><Relationship Id="rId16" Type="http://schemas.openxmlformats.org/officeDocument/2006/relationships/oleObject" Target="../embeddings/oleObject5.bin"/><Relationship Id="rId20" Type="http://schemas.openxmlformats.org/officeDocument/2006/relationships/oleObject" Target="../embeddings/Microsoft_Word_97_-_2003_Document6.doc"/><Relationship Id="rId29" Type="http://schemas.openxmlformats.org/officeDocument/2006/relationships/oleObject" Target="../embeddings/Microsoft_Word_97_-_2003_Document9.doc"/><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Microsoft_Word_97_-_2003_Document3.doc"/><Relationship Id="rId24" Type="http://schemas.openxmlformats.org/officeDocument/2006/relationships/image" Target="../media/image10.wmf"/><Relationship Id="rId32" Type="http://schemas.openxmlformats.org/officeDocument/2006/relationships/oleObject" Target="../embeddings/Microsoft_Word_97_-_2003_Document10.doc"/><Relationship Id="rId5" Type="http://schemas.openxmlformats.org/officeDocument/2006/relationships/oleObject" Target="../embeddings/Microsoft_Word_97_-_2003_Document1.doc"/><Relationship Id="rId15" Type="http://schemas.openxmlformats.org/officeDocument/2006/relationships/image" Target="../media/image7.wmf"/><Relationship Id="rId23" Type="http://schemas.openxmlformats.org/officeDocument/2006/relationships/oleObject" Target="../embeddings/Microsoft_Word_97_-_2003_Document7.doc"/><Relationship Id="rId28" Type="http://schemas.openxmlformats.org/officeDocument/2006/relationships/oleObject" Target="../embeddings/oleObject9.bin"/><Relationship Id="rId10" Type="http://schemas.openxmlformats.org/officeDocument/2006/relationships/oleObject" Target="../embeddings/oleObject3.bin"/><Relationship Id="rId19" Type="http://schemas.openxmlformats.org/officeDocument/2006/relationships/oleObject" Target="../embeddings/oleObject6.bin"/><Relationship Id="rId31"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oleObject" Target="../embeddings/Microsoft_Word_97_-_2003_Document4.doc"/><Relationship Id="rId22" Type="http://schemas.openxmlformats.org/officeDocument/2006/relationships/oleObject" Target="../embeddings/oleObject7.bin"/><Relationship Id="rId27" Type="http://schemas.openxmlformats.org/officeDocument/2006/relationships/image" Target="../media/image11.wmf"/><Relationship Id="rId30" Type="http://schemas.openxmlformats.org/officeDocument/2006/relationships/image" Target="../media/image12.wmf"/></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Microsoft_Word_97_-_2003_Document14.doc"/><Relationship Id="rId18" Type="http://schemas.openxmlformats.org/officeDocument/2006/relationships/oleObject" Target="../embeddings/oleObject16.bin"/><Relationship Id="rId26" Type="http://schemas.openxmlformats.org/officeDocument/2006/relationships/image" Target="../media/image21.wmf"/><Relationship Id="rId3" Type="http://schemas.openxmlformats.org/officeDocument/2006/relationships/oleObject" Target="../embeddings/oleObject11.bin"/><Relationship Id="rId21" Type="http://schemas.openxmlformats.org/officeDocument/2006/relationships/oleObject" Target="../embeddings/oleObject17.bin"/><Relationship Id="rId7" Type="http://schemas.openxmlformats.org/officeDocument/2006/relationships/oleObject" Target="../embeddings/Microsoft_Word_97_-_2003_Document12.doc"/><Relationship Id="rId12" Type="http://schemas.openxmlformats.org/officeDocument/2006/relationships/oleObject" Target="../embeddings/oleObject14.bin"/><Relationship Id="rId17" Type="http://schemas.openxmlformats.org/officeDocument/2006/relationships/image" Target="../media/image18.wmf"/><Relationship Id="rId25" Type="http://schemas.openxmlformats.org/officeDocument/2006/relationships/oleObject" Target="../embeddings/Microsoft_Word_97_-_2003_Document18.doc"/><Relationship Id="rId2" Type="http://schemas.openxmlformats.org/officeDocument/2006/relationships/slideLayout" Target="../slideLayouts/slideLayout7.xml"/><Relationship Id="rId16" Type="http://schemas.openxmlformats.org/officeDocument/2006/relationships/oleObject" Target="../embeddings/Microsoft_Word_97_-_2003_Document15.doc"/><Relationship Id="rId20" Type="http://schemas.openxmlformats.org/officeDocument/2006/relationships/image" Target="../media/image19.wmf"/><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image" Target="../media/image16.wmf"/><Relationship Id="rId24" Type="http://schemas.openxmlformats.org/officeDocument/2006/relationships/oleObject" Target="../embeddings/oleObject18.bin"/><Relationship Id="rId5" Type="http://schemas.openxmlformats.org/officeDocument/2006/relationships/image" Target="../media/image14.wmf"/><Relationship Id="rId15" Type="http://schemas.openxmlformats.org/officeDocument/2006/relationships/oleObject" Target="../embeddings/oleObject15.bin"/><Relationship Id="rId23" Type="http://schemas.openxmlformats.org/officeDocument/2006/relationships/image" Target="../media/image20.wmf"/><Relationship Id="rId10" Type="http://schemas.openxmlformats.org/officeDocument/2006/relationships/oleObject" Target="../embeddings/Microsoft_Word_97_-_2003_Document13.doc"/><Relationship Id="rId19" Type="http://schemas.openxmlformats.org/officeDocument/2006/relationships/oleObject" Target="../embeddings/Microsoft_Word_97_-_2003_Document16.doc"/><Relationship Id="rId4" Type="http://schemas.openxmlformats.org/officeDocument/2006/relationships/oleObject" Target="../embeddings/Microsoft_Word_97_-_2003_Document11.doc"/><Relationship Id="rId9" Type="http://schemas.openxmlformats.org/officeDocument/2006/relationships/oleObject" Target="../embeddings/oleObject13.bin"/><Relationship Id="rId14" Type="http://schemas.openxmlformats.org/officeDocument/2006/relationships/image" Target="../media/image17.wmf"/><Relationship Id="rId22" Type="http://schemas.openxmlformats.org/officeDocument/2006/relationships/oleObject" Target="../embeddings/Microsoft_Word_97_-_2003_Document17.doc"/></Relationships>
</file>

<file path=ppt/slides/_rels/slide12.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Microsoft_Word_97_-_2003_Document22.doc"/><Relationship Id="rId18" Type="http://schemas.openxmlformats.org/officeDocument/2006/relationships/oleObject" Target="../embeddings/oleObject24.bin"/><Relationship Id="rId26" Type="http://schemas.openxmlformats.org/officeDocument/2006/relationships/image" Target="../media/image29.wmf"/><Relationship Id="rId3" Type="http://schemas.openxmlformats.org/officeDocument/2006/relationships/oleObject" Target="../embeddings/oleObject19.bin"/><Relationship Id="rId21" Type="http://schemas.openxmlformats.org/officeDocument/2006/relationships/oleObject" Target="../embeddings/oleObject25.bin"/><Relationship Id="rId34" Type="http://schemas.openxmlformats.org/officeDocument/2006/relationships/oleObject" Target="../embeddings/Microsoft_Word_97_-_2003_Document29.doc"/><Relationship Id="rId7" Type="http://schemas.openxmlformats.org/officeDocument/2006/relationships/oleObject" Target="../embeddings/Microsoft_Word_97_-_2003_Document20.doc"/><Relationship Id="rId12" Type="http://schemas.openxmlformats.org/officeDocument/2006/relationships/oleObject" Target="../embeddings/oleObject22.bin"/><Relationship Id="rId17" Type="http://schemas.openxmlformats.org/officeDocument/2006/relationships/image" Target="../media/image26.wmf"/><Relationship Id="rId25" Type="http://schemas.openxmlformats.org/officeDocument/2006/relationships/oleObject" Target="../embeddings/Microsoft_Word_97_-_2003_Document26.doc"/><Relationship Id="rId33" Type="http://schemas.openxmlformats.org/officeDocument/2006/relationships/oleObject" Target="../embeddings/oleObject29.bin"/><Relationship Id="rId2" Type="http://schemas.openxmlformats.org/officeDocument/2006/relationships/slideLayout" Target="../slideLayouts/slideLayout7.xml"/><Relationship Id="rId16" Type="http://schemas.openxmlformats.org/officeDocument/2006/relationships/oleObject" Target="../embeddings/Microsoft_Word_97_-_2003_Document23.doc"/><Relationship Id="rId20" Type="http://schemas.openxmlformats.org/officeDocument/2006/relationships/image" Target="../media/image27.wmf"/><Relationship Id="rId29" Type="http://schemas.openxmlformats.org/officeDocument/2006/relationships/image" Target="../media/image30.wmf"/><Relationship Id="rId1" Type="http://schemas.openxmlformats.org/officeDocument/2006/relationships/vmlDrawing" Target="../drawings/vmlDrawing3.vml"/><Relationship Id="rId6" Type="http://schemas.openxmlformats.org/officeDocument/2006/relationships/oleObject" Target="../embeddings/oleObject20.bin"/><Relationship Id="rId11" Type="http://schemas.openxmlformats.org/officeDocument/2006/relationships/image" Target="../media/image24.wmf"/><Relationship Id="rId24" Type="http://schemas.openxmlformats.org/officeDocument/2006/relationships/oleObject" Target="../embeddings/oleObject26.bin"/><Relationship Id="rId32" Type="http://schemas.openxmlformats.org/officeDocument/2006/relationships/image" Target="../media/image31.wmf"/><Relationship Id="rId5" Type="http://schemas.openxmlformats.org/officeDocument/2006/relationships/image" Target="../media/image22.wmf"/><Relationship Id="rId15" Type="http://schemas.openxmlformats.org/officeDocument/2006/relationships/oleObject" Target="../embeddings/oleObject23.bin"/><Relationship Id="rId23" Type="http://schemas.openxmlformats.org/officeDocument/2006/relationships/image" Target="../media/image28.wmf"/><Relationship Id="rId28" Type="http://schemas.openxmlformats.org/officeDocument/2006/relationships/oleObject" Target="../embeddings/Microsoft_Word_97_-_2003_Document27.doc"/><Relationship Id="rId10" Type="http://schemas.openxmlformats.org/officeDocument/2006/relationships/oleObject" Target="../embeddings/Microsoft_Word_97_-_2003_Document21.doc"/><Relationship Id="rId19" Type="http://schemas.openxmlformats.org/officeDocument/2006/relationships/oleObject" Target="../embeddings/Microsoft_Word_97_-_2003_Document24.doc"/><Relationship Id="rId31" Type="http://schemas.openxmlformats.org/officeDocument/2006/relationships/oleObject" Target="../embeddings/Microsoft_Word_97_-_2003_Document28.doc"/><Relationship Id="rId4" Type="http://schemas.openxmlformats.org/officeDocument/2006/relationships/oleObject" Target="../embeddings/Microsoft_Word_97_-_2003_Document19.doc"/><Relationship Id="rId9" Type="http://schemas.openxmlformats.org/officeDocument/2006/relationships/oleObject" Target="../embeddings/oleObject21.bin"/><Relationship Id="rId14" Type="http://schemas.openxmlformats.org/officeDocument/2006/relationships/image" Target="../media/image25.wmf"/><Relationship Id="rId22" Type="http://schemas.openxmlformats.org/officeDocument/2006/relationships/oleObject" Target="../embeddings/Microsoft_Word_97_-_2003_Document25.doc"/><Relationship Id="rId27" Type="http://schemas.openxmlformats.org/officeDocument/2006/relationships/oleObject" Target="../embeddings/oleObject27.bin"/><Relationship Id="rId30" Type="http://schemas.openxmlformats.org/officeDocument/2006/relationships/oleObject" Target="../embeddings/oleObject28.bin"/><Relationship Id="rId35" Type="http://schemas.openxmlformats.org/officeDocument/2006/relationships/image" Target="../media/image32.wmf"/></Relationships>
</file>

<file path=ppt/slides/_rels/slide13.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Microsoft_Word_97_-_2003_Document33.doc"/><Relationship Id="rId18" Type="http://schemas.openxmlformats.org/officeDocument/2006/relationships/oleObject" Target="../embeddings/oleObject35.bin"/><Relationship Id="rId26" Type="http://schemas.openxmlformats.org/officeDocument/2006/relationships/image" Target="../media/image40.wmf"/><Relationship Id="rId3" Type="http://schemas.openxmlformats.org/officeDocument/2006/relationships/oleObject" Target="../embeddings/oleObject30.bin"/><Relationship Id="rId21" Type="http://schemas.openxmlformats.org/officeDocument/2006/relationships/oleObject" Target="../embeddings/oleObject36.bin"/><Relationship Id="rId7" Type="http://schemas.openxmlformats.org/officeDocument/2006/relationships/oleObject" Target="../embeddings/Microsoft_Word_97_-_2003_Document31.doc"/><Relationship Id="rId12" Type="http://schemas.openxmlformats.org/officeDocument/2006/relationships/oleObject" Target="../embeddings/oleObject33.bin"/><Relationship Id="rId17" Type="http://schemas.openxmlformats.org/officeDocument/2006/relationships/image" Target="../media/image37.wmf"/><Relationship Id="rId25" Type="http://schemas.openxmlformats.org/officeDocument/2006/relationships/oleObject" Target="../embeddings/Microsoft_Word_97_-_2003_Document37.doc"/><Relationship Id="rId2" Type="http://schemas.openxmlformats.org/officeDocument/2006/relationships/slideLayout" Target="../slideLayouts/slideLayout7.xml"/><Relationship Id="rId16" Type="http://schemas.openxmlformats.org/officeDocument/2006/relationships/oleObject" Target="../embeddings/Microsoft_Word_97_-_2003_Document34.doc"/><Relationship Id="rId20" Type="http://schemas.openxmlformats.org/officeDocument/2006/relationships/image" Target="../media/image38.wmf"/><Relationship Id="rId29" Type="http://schemas.openxmlformats.org/officeDocument/2006/relationships/image" Target="../media/image41.wmf"/><Relationship Id="rId1" Type="http://schemas.openxmlformats.org/officeDocument/2006/relationships/vmlDrawing" Target="../drawings/vmlDrawing4.vml"/><Relationship Id="rId6" Type="http://schemas.openxmlformats.org/officeDocument/2006/relationships/oleObject" Target="../embeddings/oleObject31.bin"/><Relationship Id="rId11" Type="http://schemas.openxmlformats.org/officeDocument/2006/relationships/image" Target="../media/image35.wmf"/><Relationship Id="rId24" Type="http://schemas.openxmlformats.org/officeDocument/2006/relationships/oleObject" Target="../embeddings/oleObject37.bin"/><Relationship Id="rId32" Type="http://schemas.openxmlformats.org/officeDocument/2006/relationships/image" Target="../media/image42.wmf"/><Relationship Id="rId5" Type="http://schemas.openxmlformats.org/officeDocument/2006/relationships/image" Target="../media/image33.wmf"/><Relationship Id="rId15" Type="http://schemas.openxmlformats.org/officeDocument/2006/relationships/oleObject" Target="../embeddings/oleObject34.bin"/><Relationship Id="rId23" Type="http://schemas.openxmlformats.org/officeDocument/2006/relationships/image" Target="../media/image39.wmf"/><Relationship Id="rId28" Type="http://schemas.openxmlformats.org/officeDocument/2006/relationships/oleObject" Target="../embeddings/Microsoft_Word_97_-_2003_Document38.doc"/><Relationship Id="rId10" Type="http://schemas.openxmlformats.org/officeDocument/2006/relationships/oleObject" Target="../embeddings/Microsoft_Word_97_-_2003_Document32.doc"/><Relationship Id="rId19" Type="http://schemas.openxmlformats.org/officeDocument/2006/relationships/oleObject" Target="../embeddings/Microsoft_Word_97_-_2003_Document35.doc"/><Relationship Id="rId31" Type="http://schemas.openxmlformats.org/officeDocument/2006/relationships/oleObject" Target="../embeddings/Microsoft_Word_97_-_2003_Document39.doc"/><Relationship Id="rId4" Type="http://schemas.openxmlformats.org/officeDocument/2006/relationships/oleObject" Target="../embeddings/Microsoft_Word_97_-_2003_Document30.doc"/><Relationship Id="rId9" Type="http://schemas.openxmlformats.org/officeDocument/2006/relationships/oleObject" Target="../embeddings/oleObject32.bin"/><Relationship Id="rId14" Type="http://schemas.openxmlformats.org/officeDocument/2006/relationships/image" Target="../media/image36.wmf"/><Relationship Id="rId22" Type="http://schemas.openxmlformats.org/officeDocument/2006/relationships/oleObject" Target="../embeddings/Microsoft_Word_97_-_2003_Document36.doc"/><Relationship Id="rId27" Type="http://schemas.openxmlformats.org/officeDocument/2006/relationships/oleObject" Target="../embeddings/oleObject38.bin"/><Relationship Id="rId30" Type="http://schemas.openxmlformats.org/officeDocument/2006/relationships/oleObject" Target="../embeddings/oleObject39.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a:r>
              <a:rPr lang="en-US" sz="3600" b="1" dirty="0" smtClean="0">
                <a:solidFill>
                  <a:schemeClr val="tx1"/>
                </a:solidFill>
                <a:cs typeface="Aharoni" pitchFamily="2" charset="-79"/>
              </a:rPr>
              <a:t>SMT Update </a:t>
            </a:r>
            <a:r>
              <a:rPr lang="en-US" sz="3600" b="1" dirty="0" smtClean="0">
                <a:solidFill>
                  <a:schemeClr val="tx1"/>
                </a:solidFill>
              </a:rPr>
              <a:t>To AMWG</a:t>
            </a:r>
            <a:br>
              <a:rPr lang="en-US" sz="3600" b="1" dirty="0" smtClean="0">
                <a:solidFill>
                  <a:schemeClr val="tx1"/>
                </a:solidFill>
              </a:rPr>
            </a:br>
            <a:endParaRPr lang="en-US" sz="3600" dirty="0">
              <a:solidFill>
                <a:schemeClr val="tx1"/>
              </a:solidFill>
            </a:endParaRPr>
          </a:p>
        </p:txBody>
      </p:sp>
      <p:sp>
        <p:nvSpPr>
          <p:cNvPr id="12" name="Subtitle 11"/>
          <p:cNvSpPr>
            <a:spLocks noGrp="1"/>
          </p:cNvSpPr>
          <p:nvPr>
            <p:ph type="subTitle" idx="1"/>
          </p:nvPr>
        </p:nvSpPr>
        <p:spPr>
          <a:xfrm>
            <a:off x="1783080" y="3581400"/>
            <a:ext cx="8321040" cy="1752600"/>
          </a:xfrm>
        </p:spPr>
        <p:txBody>
          <a:bodyPr/>
          <a:lstStyle/>
          <a:p>
            <a:r>
              <a:rPr lang="en-US" sz="2800" b="1" dirty="0" smtClean="0">
                <a:cs typeface="Aharoni" pitchFamily="2" charset="-79"/>
              </a:rPr>
              <a:t>March 25</a:t>
            </a:r>
            <a:r>
              <a:rPr lang="en-US" sz="2800" b="1" dirty="0" smtClean="0">
                <a:solidFill>
                  <a:schemeClr val="tx1"/>
                </a:solidFill>
                <a:cs typeface="Aharoni" pitchFamily="2" charset="-79"/>
              </a:rPr>
              <a:t>, 2015</a:t>
            </a:r>
            <a:r>
              <a:rPr lang="en-US" sz="2000" b="1" dirty="0">
                <a:cs typeface="Aharoni" pitchFamily="2" charset="-79"/>
              </a:rPr>
              <a:t/>
            </a:r>
            <a:br>
              <a:rPr lang="en-US" sz="2000" b="1" dirty="0">
                <a:cs typeface="Aharoni" pitchFamily="2" charset="-79"/>
              </a:rPr>
            </a:br>
            <a:endParaRPr lang="en-US" sz="2000" dirty="0"/>
          </a:p>
        </p:txBody>
      </p:sp>
    </p:spTree>
    <p:extLst>
      <p:ext uri="{BB962C8B-B14F-4D97-AF65-F5344CB8AC3E}">
        <p14:creationId xmlns:p14="http://schemas.microsoft.com/office/powerpoint/2010/main" val="854974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07530906"/>
              </p:ext>
            </p:extLst>
          </p:nvPr>
        </p:nvGraphicFramePr>
        <p:xfrm>
          <a:off x="297180" y="914400"/>
          <a:ext cx="11318267" cy="5943600"/>
        </p:xfrm>
        <a:graphic>
          <a:graphicData uri="http://schemas.openxmlformats.org/drawingml/2006/table">
            <a:tbl>
              <a:tblPr firstRow="1" bandRow="1">
                <a:tableStyleId>{5940675A-B579-460E-94D1-54222C63F5DA}</a:tableStyleId>
              </a:tblPr>
              <a:tblGrid>
                <a:gridCol w="5516549"/>
                <a:gridCol w="1313464"/>
                <a:gridCol w="1635807"/>
                <a:gridCol w="1516507"/>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AMWG CR Document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001 – </a:t>
                      </a:r>
                      <a:r>
                        <a:rPr lang="en-US" sz="1200" dirty="0" smtClean="0">
                          <a:effectLst/>
                          <a:latin typeface="Arial"/>
                          <a:ea typeface="Arial"/>
                          <a:cs typeface="Arial"/>
                        </a:rPr>
                        <a:t>Report </a:t>
                      </a:r>
                      <a:r>
                        <a:rPr lang="en-US" sz="1200" dirty="0">
                          <a:effectLst/>
                          <a:latin typeface="Arial"/>
                          <a:ea typeface="Arial"/>
                          <a:cs typeface="Arial"/>
                        </a:rPr>
                        <a:t>for AMWG Data Monitoring </a:t>
                      </a:r>
                      <a:r>
                        <a:rPr lang="en-US" sz="1200" dirty="0" smtClean="0">
                          <a:effectLst/>
                          <a:latin typeface="Arial"/>
                          <a:ea typeface="Arial"/>
                          <a:cs typeface="Arial"/>
                        </a:rPr>
                        <a:t>– Data Completeness Measurements </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Awaiting Prioritization</a:t>
                      </a:r>
                      <a:endParaRPr lang="en-US" sz="1200" dirty="0"/>
                    </a:p>
                  </a:txBody>
                  <a:tcPr marL="118872" marR="118872" anchor="ctr"/>
                </a:tc>
                <a:tc>
                  <a:txBody>
                    <a:bodyPr/>
                    <a:lstStyle/>
                    <a:p>
                      <a:r>
                        <a:rPr lang="en-US" sz="1200" dirty="0" smtClean="0">
                          <a:latin typeface="Arial" pitchFamily="34" charset="0"/>
                          <a:cs typeface="Arial" pitchFamily="34" charset="0"/>
                        </a:rPr>
                        <a:t>Small</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002 – Reports for AMWG Data Monitoring </a:t>
                      </a:r>
                      <a:r>
                        <a:rPr lang="en-US" sz="1200" dirty="0" smtClean="0">
                          <a:effectLst/>
                          <a:latin typeface="Arial"/>
                          <a:ea typeface="Arial"/>
                          <a:cs typeface="Arial"/>
                        </a:rPr>
                        <a:t>– Data Timeliness Measurements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tc>
                <a:tc>
                  <a:txBody>
                    <a:bodyPr/>
                    <a:lstStyle/>
                    <a:p>
                      <a:r>
                        <a:rPr lang="en-US" sz="1200" dirty="0" smtClean="0"/>
                        <a:t>Q2 2014 Delivered</a:t>
                      </a:r>
                      <a:endParaRPr lang="en-US" sz="1200" dirty="0"/>
                    </a:p>
                  </a:txBody>
                  <a:tcPr marL="118872" marR="118872" anchor="ct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2013 003 – Reports for AMWG Data Monitoring </a:t>
                      </a:r>
                      <a:r>
                        <a:rPr lang="en-US" sz="1200" dirty="0" smtClean="0">
                          <a:effectLst/>
                          <a:latin typeface="Arial"/>
                          <a:ea typeface="Arial"/>
                          <a:cs typeface="Arial"/>
                        </a:rPr>
                        <a:t>– Measurement of Percentage of Actual Meter</a:t>
                      </a:r>
                      <a:r>
                        <a:rPr lang="en-US" sz="1200" baseline="0" dirty="0" smtClean="0">
                          <a:effectLst/>
                          <a:latin typeface="Arial"/>
                          <a:ea typeface="Arial"/>
                          <a:cs typeface="Arial"/>
                        </a:rPr>
                        <a:t> Reads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Awaiting Prioritization </a:t>
                      </a:r>
                      <a:endParaRPr lang="en-US" sz="1200" dirty="0"/>
                    </a:p>
                  </a:txBody>
                  <a:tcPr marL="118872" marR="118872" anchor="ctr"/>
                </a:tc>
                <a:tc>
                  <a:txBody>
                    <a:bodyPr/>
                    <a:lstStyle/>
                    <a:p>
                      <a:r>
                        <a:rPr lang="en-US" sz="1200" dirty="0" smtClean="0">
                          <a:latin typeface="Arial" pitchFamily="34" charset="0"/>
                          <a:cs typeface="Arial" pitchFamily="34" charset="0"/>
                        </a:rPr>
                        <a:t>Small</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004 – Reports for AMWG Data Monitoring </a:t>
                      </a:r>
                      <a:r>
                        <a:rPr lang="en-US" sz="1200" dirty="0" smtClean="0">
                          <a:effectLst/>
                          <a:latin typeface="Arial"/>
                          <a:ea typeface="Arial"/>
                          <a:cs typeface="Arial"/>
                        </a:rPr>
                        <a:t>– Measurement of Estimates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Awaiting Prioritization </a:t>
                      </a:r>
                      <a:endParaRPr lang="en-US" sz="1200" dirty="0"/>
                    </a:p>
                  </a:txBody>
                  <a:tcPr marL="118872" marR="118872" anchor="ctr"/>
                </a:tc>
                <a:tc>
                  <a:txBody>
                    <a:bodyPr/>
                    <a:lstStyle/>
                    <a:p>
                      <a:r>
                        <a:rPr lang="en-US" sz="1200" dirty="0" smtClean="0">
                          <a:latin typeface="Arial" pitchFamily="34" charset="0"/>
                          <a:cs typeface="Arial" pitchFamily="34" charset="0"/>
                        </a:rPr>
                        <a:t>Medium</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005 – Reports for AMWG Data Monitoring </a:t>
                      </a:r>
                      <a:r>
                        <a:rPr lang="en-US" sz="1200" dirty="0" smtClean="0">
                          <a:effectLst/>
                          <a:latin typeface="Arial"/>
                          <a:ea typeface="Arial"/>
                          <a:cs typeface="Arial"/>
                        </a:rPr>
                        <a:t>– Number of SMT Help Desk Tickets Monthly by Ticket Type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tc>
                <a:tc>
                  <a:txBody>
                    <a:bodyPr/>
                    <a:lstStyle/>
                    <a:p>
                      <a:r>
                        <a:rPr lang="en-US" sz="1200" dirty="0" smtClean="0"/>
                        <a:t>Q2 2014</a:t>
                      </a:r>
                      <a:r>
                        <a:rPr lang="en-US" sz="1200" baseline="0" dirty="0" smtClean="0"/>
                        <a:t> Delivered</a:t>
                      </a:r>
                      <a:endParaRPr lang="en-US" sz="1200" dirty="0"/>
                    </a:p>
                  </a:txBody>
                  <a:tcPr marL="118872" marR="118872" anchor="ct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006 – Reports for AMWG Data Monitoring </a:t>
                      </a:r>
                      <a:r>
                        <a:rPr lang="en-US" sz="1200" dirty="0" smtClean="0">
                          <a:effectLst/>
                          <a:latin typeface="Arial"/>
                          <a:ea typeface="Arial"/>
                          <a:cs typeface="Arial"/>
                        </a:rPr>
                        <a:t>– Availability of SMT API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tc>
                <a:tc>
                  <a:txBody>
                    <a:bodyPr/>
                    <a:lstStyle/>
                    <a:p>
                      <a:r>
                        <a:rPr lang="en-US" sz="1200" dirty="0" smtClean="0"/>
                        <a:t>Q2 2014 Delivered</a:t>
                      </a:r>
                      <a:endParaRPr lang="en-US" sz="1200" dirty="0"/>
                    </a:p>
                  </a:txBody>
                  <a:tcPr marL="118872" marR="118872" anchor="ct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007 – Reports for AMWG Data Monitoring </a:t>
                      </a:r>
                      <a:r>
                        <a:rPr lang="en-US" sz="1200" dirty="0" smtClean="0">
                          <a:effectLst/>
                          <a:latin typeface="Arial"/>
                          <a:ea typeface="Arial"/>
                          <a:cs typeface="Arial"/>
                        </a:rPr>
                        <a:t>– Availability of SMT FTPS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tc>
                <a:tc>
                  <a:txBody>
                    <a:bodyPr/>
                    <a:lstStyle/>
                    <a:p>
                      <a:r>
                        <a:rPr lang="en-US" sz="1200" dirty="0" smtClean="0"/>
                        <a:t>Q2 2014</a:t>
                      </a:r>
                      <a:r>
                        <a:rPr lang="en-US" sz="1200" baseline="0" dirty="0" smtClean="0"/>
                        <a:t> Delivered</a:t>
                      </a:r>
                      <a:endParaRPr lang="en-US" sz="1200" dirty="0"/>
                    </a:p>
                  </a:txBody>
                  <a:tcPr marL="118872" marR="118872" anchor="ct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008 – Reports for AMWG Data Monitoring </a:t>
                      </a:r>
                      <a:r>
                        <a:rPr lang="en-US" sz="1200" dirty="0" smtClean="0">
                          <a:effectLst/>
                          <a:latin typeface="Arial"/>
                          <a:ea typeface="Arial"/>
                          <a:cs typeface="Arial"/>
                        </a:rPr>
                        <a:t>– Average Time to Deliver HAN</a:t>
                      </a:r>
                      <a:r>
                        <a:rPr lang="en-US" sz="1200" baseline="0" dirty="0" smtClean="0">
                          <a:effectLst/>
                          <a:latin typeface="Arial"/>
                          <a:ea typeface="Arial"/>
                          <a:cs typeface="Arial"/>
                        </a:rPr>
                        <a:t> Messages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Awaiting Prioritization</a:t>
                      </a:r>
                      <a:endParaRPr lang="en-US" sz="1200" dirty="0"/>
                    </a:p>
                  </a:txBody>
                  <a:tcPr marL="118872" marR="118872" anchor="ctr"/>
                </a:tc>
                <a:tc>
                  <a:txBody>
                    <a:bodyPr/>
                    <a:lstStyle/>
                    <a:p>
                      <a:r>
                        <a:rPr lang="en-US" sz="1200" dirty="0" smtClean="0">
                          <a:latin typeface="Arial" pitchFamily="34" charset="0"/>
                          <a:cs typeface="Arial" pitchFamily="34" charset="0"/>
                        </a:rPr>
                        <a:t>Small</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009 – Reports for AMWG Data Monitoring </a:t>
                      </a:r>
                      <a:r>
                        <a:rPr lang="en-US" sz="1200" dirty="0" smtClean="0">
                          <a:effectLst/>
                          <a:latin typeface="Arial"/>
                          <a:ea typeface="Arial"/>
                          <a:cs typeface="Arial"/>
                        </a:rPr>
                        <a:t>– Number of Accounts by Type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tc>
                <a:tc>
                  <a:txBody>
                    <a:bodyPr/>
                    <a:lstStyle/>
                    <a:p>
                      <a:r>
                        <a:rPr lang="en-US" sz="1200" dirty="0" smtClean="0"/>
                        <a:t>Q2 2014</a:t>
                      </a:r>
                      <a:r>
                        <a:rPr lang="en-US" sz="1200" baseline="0" dirty="0" smtClean="0"/>
                        <a:t> Delivered</a:t>
                      </a:r>
                      <a:endParaRPr lang="en-US" sz="1200" dirty="0"/>
                    </a:p>
                  </a:txBody>
                  <a:tcPr marL="118872" marR="118872" anchor="ct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010 – Reports for AMWG Data Monitoring </a:t>
                      </a:r>
                      <a:r>
                        <a:rPr lang="en-US" sz="1200" dirty="0" smtClean="0">
                          <a:effectLst/>
                          <a:latin typeface="Arial"/>
                          <a:ea typeface="Arial"/>
                          <a:cs typeface="Arial"/>
                        </a:rPr>
                        <a:t>– Number of Reports Requested by GUI</a:t>
                      </a:r>
                      <a:r>
                        <a:rPr lang="en-US" sz="1200" baseline="0" dirty="0" smtClean="0">
                          <a:effectLst/>
                          <a:latin typeface="Arial"/>
                          <a:ea typeface="Arial"/>
                          <a:cs typeface="Arial"/>
                        </a:rPr>
                        <a:t> (Portal) and Number of FTPS Accesses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a:t>
                      </a:r>
                      <a:endParaRPr lang="en-US" sz="1100" b="0" dirty="0" smtClean="0">
                        <a:solidFill>
                          <a:schemeClr val="accent1"/>
                        </a:solidFill>
                      </a:endParaRPr>
                    </a:p>
                  </a:txBody>
                  <a:tcPr marL="118872" marR="118872" anchor="ctr"/>
                </a:tc>
                <a:tc>
                  <a:txBody>
                    <a:bodyPr/>
                    <a:lstStyle/>
                    <a:p>
                      <a:r>
                        <a:rPr lang="en-US" sz="1200" dirty="0" smtClean="0"/>
                        <a:t>Awaiting RMS Approval in April</a:t>
                      </a:r>
                      <a:endParaRPr lang="en-US" sz="1200" dirty="0"/>
                    </a:p>
                  </a:txBody>
                  <a:tcPr marL="118872" marR="118872" anchor="ctr"/>
                </a:tc>
                <a:tc>
                  <a:txBody>
                    <a:bodyPr/>
                    <a:lstStyle/>
                    <a:p>
                      <a:r>
                        <a:rPr lang="en-US" sz="1200" dirty="0" smtClean="0">
                          <a:latin typeface="Arial" pitchFamily="34" charset="0"/>
                          <a:cs typeface="Arial" pitchFamily="34" charset="0"/>
                        </a:rPr>
                        <a:t>Medium</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594360" y="152400"/>
            <a:ext cx="10698480"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600" dirty="0" smtClean="0">
                <a:latin typeface="+mj-lt"/>
              </a:rPr>
              <a:t>AMWG  Change Requests</a:t>
            </a:r>
            <a:endParaRPr lang="en-US" sz="26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658744521"/>
              </p:ext>
            </p:extLst>
          </p:nvPr>
        </p:nvGraphicFramePr>
        <p:xfrm>
          <a:off x="5943600" y="1447800"/>
          <a:ext cx="914400" cy="304800"/>
        </p:xfrm>
        <a:graphic>
          <a:graphicData uri="http://schemas.openxmlformats.org/presentationml/2006/ole">
            <mc:AlternateContent xmlns:mc="http://schemas.openxmlformats.org/markup-compatibility/2006">
              <mc:Choice xmlns:v="urn:schemas-microsoft-com:vml" Requires="v">
                <p:oleObj spid="_x0000_s7350"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943600" y="1447800"/>
                        <a:ext cx="914400" cy="3048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319075336"/>
              </p:ext>
            </p:extLst>
          </p:nvPr>
        </p:nvGraphicFramePr>
        <p:xfrm>
          <a:off x="5943600" y="2057401"/>
          <a:ext cx="914400" cy="304799"/>
        </p:xfrm>
        <a:graphic>
          <a:graphicData uri="http://schemas.openxmlformats.org/presentationml/2006/ole">
            <mc:AlternateContent xmlns:mc="http://schemas.openxmlformats.org/markup-compatibility/2006">
              <mc:Choice xmlns:v="urn:schemas-microsoft-com:vml" Requires="v">
                <p:oleObj spid="_x0000_s7351" name="Document" showAsIcon="1" r:id="rId8" imgW="914400" imgH="792360" progId="Word.Document.8">
                  <p:embed/>
                </p:oleObj>
              </mc:Choice>
              <mc:Fallback>
                <p:oleObj name="Document" showAsIcon="1" r:id="rId8" imgW="914400" imgH="792360" progId="Word.Document.8">
                  <p:embed/>
                  <p:pic>
                    <p:nvPicPr>
                      <p:cNvPr id="0" name=""/>
                      <p:cNvPicPr/>
                      <p:nvPr/>
                    </p:nvPicPr>
                    <p:blipFill>
                      <a:blip r:embed="rId9"/>
                      <a:stretch>
                        <a:fillRect/>
                      </a:stretch>
                    </p:blipFill>
                    <p:spPr>
                      <a:xfrm>
                        <a:off x="5943600" y="2057401"/>
                        <a:ext cx="914400" cy="304799"/>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776481456"/>
              </p:ext>
            </p:extLst>
          </p:nvPr>
        </p:nvGraphicFramePr>
        <p:xfrm>
          <a:off x="5943600" y="2667000"/>
          <a:ext cx="914400" cy="396875"/>
        </p:xfrm>
        <a:graphic>
          <a:graphicData uri="http://schemas.openxmlformats.org/presentationml/2006/ole">
            <mc:AlternateContent xmlns:mc="http://schemas.openxmlformats.org/markup-compatibility/2006">
              <mc:Choice xmlns:v="urn:schemas-microsoft-com:vml" Requires="v">
                <p:oleObj spid="_x0000_s7352"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943600" y="2667000"/>
                        <a:ext cx="914400" cy="3968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575915735"/>
              </p:ext>
            </p:extLst>
          </p:nvPr>
        </p:nvGraphicFramePr>
        <p:xfrm>
          <a:off x="5943600" y="3124200"/>
          <a:ext cx="914400" cy="381000"/>
        </p:xfrm>
        <a:graphic>
          <a:graphicData uri="http://schemas.openxmlformats.org/presentationml/2006/ole">
            <mc:AlternateContent xmlns:mc="http://schemas.openxmlformats.org/markup-compatibility/2006">
              <mc:Choice xmlns:v="urn:schemas-microsoft-com:vml" Requires="v">
                <p:oleObj spid="_x0000_s7353" name="Document" showAsIcon="1" r:id="rId14" imgW="914400" imgH="792360" progId="Word.Document.8">
                  <p:embed/>
                </p:oleObj>
              </mc:Choice>
              <mc:Fallback>
                <p:oleObj name="Document" showAsIcon="1" r:id="rId14" imgW="914400" imgH="792360" progId="Word.Document.8">
                  <p:embed/>
                  <p:pic>
                    <p:nvPicPr>
                      <p:cNvPr id="0" name=""/>
                      <p:cNvPicPr/>
                      <p:nvPr/>
                    </p:nvPicPr>
                    <p:blipFill>
                      <a:blip r:embed="rId15"/>
                      <a:stretch>
                        <a:fillRect/>
                      </a:stretch>
                    </p:blipFill>
                    <p:spPr>
                      <a:xfrm>
                        <a:off x="5943600" y="3124200"/>
                        <a:ext cx="914400" cy="3810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364614170"/>
              </p:ext>
            </p:extLst>
          </p:nvPr>
        </p:nvGraphicFramePr>
        <p:xfrm>
          <a:off x="5943600" y="3641725"/>
          <a:ext cx="914400" cy="396875"/>
        </p:xfrm>
        <a:graphic>
          <a:graphicData uri="http://schemas.openxmlformats.org/presentationml/2006/ole">
            <mc:AlternateContent xmlns:mc="http://schemas.openxmlformats.org/markup-compatibility/2006">
              <mc:Choice xmlns:v="urn:schemas-microsoft-com:vml" Requires="v">
                <p:oleObj spid="_x0000_s7354"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943600" y="3641725"/>
                        <a:ext cx="914400" cy="39687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415634531"/>
              </p:ext>
            </p:extLst>
          </p:nvPr>
        </p:nvGraphicFramePr>
        <p:xfrm>
          <a:off x="5943600" y="4267200"/>
          <a:ext cx="914400" cy="304800"/>
        </p:xfrm>
        <a:graphic>
          <a:graphicData uri="http://schemas.openxmlformats.org/presentationml/2006/ole">
            <mc:AlternateContent xmlns:mc="http://schemas.openxmlformats.org/markup-compatibility/2006">
              <mc:Choice xmlns:v="urn:schemas-microsoft-com:vml" Requires="v">
                <p:oleObj spid="_x0000_s7355" name="Document" showAsIcon="1" r:id="rId20" imgW="914400" imgH="792360" progId="Word.Document.8">
                  <p:embed/>
                </p:oleObj>
              </mc:Choice>
              <mc:Fallback>
                <p:oleObj name="Document" showAsIcon="1" r:id="rId20" imgW="914400" imgH="792360" progId="Word.Document.8">
                  <p:embed/>
                  <p:pic>
                    <p:nvPicPr>
                      <p:cNvPr id="0" name=""/>
                      <p:cNvPicPr/>
                      <p:nvPr/>
                    </p:nvPicPr>
                    <p:blipFill>
                      <a:blip r:embed="rId21"/>
                      <a:stretch>
                        <a:fillRect/>
                      </a:stretch>
                    </p:blipFill>
                    <p:spPr>
                      <a:xfrm>
                        <a:off x="5943600" y="4267200"/>
                        <a:ext cx="914400" cy="3048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487628879"/>
              </p:ext>
            </p:extLst>
          </p:nvPr>
        </p:nvGraphicFramePr>
        <p:xfrm>
          <a:off x="5943600" y="4953000"/>
          <a:ext cx="914400" cy="304800"/>
        </p:xfrm>
        <a:graphic>
          <a:graphicData uri="http://schemas.openxmlformats.org/presentationml/2006/ole">
            <mc:AlternateContent xmlns:mc="http://schemas.openxmlformats.org/markup-compatibility/2006">
              <mc:Choice xmlns:v="urn:schemas-microsoft-com:vml" Requires="v">
                <p:oleObj spid="_x0000_s7356" name="Document" showAsIcon="1" r:id="rId23" imgW="914400" imgH="792360" progId="Word.Document.8">
                  <p:embed/>
                </p:oleObj>
              </mc:Choice>
              <mc:Fallback>
                <p:oleObj name="Document" showAsIcon="1" r:id="rId23" imgW="914400" imgH="792360" progId="Word.Document.8">
                  <p:embed/>
                  <p:pic>
                    <p:nvPicPr>
                      <p:cNvPr id="0" name=""/>
                      <p:cNvPicPr/>
                      <p:nvPr/>
                    </p:nvPicPr>
                    <p:blipFill>
                      <a:blip r:embed="rId24"/>
                      <a:stretch>
                        <a:fillRect/>
                      </a:stretch>
                    </p:blipFill>
                    <p:spPr>
                      <a:xfrm>
                        <a:off x="5943600" y="4953000"/>
                        <a:ext cx="914400" cy="3048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998973259"/>
              </p:ext>
            </p:extLst>
          </p:nvPr>
        </p:nvGraphicFramePr>
        <p:xfrm>
          <a:off x="5943600" y="5486400"/>
          <a:ext cx="914400" cy="304800"/>
        </p:xfrm>
        <a:graphic>
          <a:graphicData uri="http://schemas.openxmlformats.org/presentationml/2006/ole">
            <mc:AlternateContent xmlns:mc="http://schemas.openxmlformats.org/markup-compatibility/2006">
              <mc:Choice xmlns:v="urn:schemas-microsoft-com:vml" Requires="v">
                <p:oleObj spid="_x0000_s7357" name="Document" showAsIcon="1" r:id="rId26" imgW="914400" imgH="792360" progId="Word.Document.8">
                  <p:embed/>
                </p:oleObj>
              </mc:Choice>
              <mc:Fallback>
                <p:oleObj name="Document" showAsIcon="1" r:id="rId26" imgW="914400" imgH="792360" progId="Word.Document.8">
                  <p:embed/>
                  <p:pic>
                    <p:nvPicPr>
                      <p:cNvPr id="0" name=""/>
                      <p:cNvPicPr/>
                      <p:nvPr/>
                    </p:nvPicPr>
                    <p:blipFill>
                      <a:blip r:embed="rId27"/>
                      <a:stretch>
                        <a:fillRect/>
                      </a:stretch>
                    </p:blipFill>
                    <p:spPr>
                      <a:xfrm>
                        <a:off x="5943600" y="5486400"/>
                        <a:ext cx="914400" cy="3048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282693621"/>
              </p:ext>
            </p:extLst>
          </p:nvPr>
        </p:nvGraphicFramePr>
        <p:xfrm>
          <a:off x="5943600" y="6019800"/>
          <a:ext cx="914400" cy="381000"/>
        </p:xfrm>
        <a:graphic>
          <a:graphicData uri="http://schemas.openxmlformats.org/presentationml/2006/ole">
            <mc:AlternateContent xmlns:mc="http://schemas.openxmlformats.org/markup-compatibility/2006">
              <mc:Choice xmlns:v="urn:schemas-microsoft-com:vml" Requires="v">
                <p:oleObj spid="_x0000_s7358" name="Document" showAsIcon="1" r:id="rId29" imgW="914400" imgH="792360" progId="Word.Document.8">
                  <p:embed/>
                </p:oleObj>
              </mc:Choice>
              <mc:Fallback>
                <p:oleObj name="Document" showAsIcon="1" r:id="rId29" imgW="914400" imgH="792360" progId="Word.Document.8">
                  <p:embed/>
                  <p:pic>
                    <p:nvPicPr>
                      <p:cNvPr id="0" name=""/>
                      <p:cNvPicPr/>
                      <p:nvPr/>
                    </p:nvPicPr>
                    <p:blipFill>
                      <a:blip r:embed="rId30"/>
                      <a:stretch>
                        <a:fillRect/>
                      </a:stretch>
                    </p:blipFill>
                    <p:spPr>
                      <a:xfrm>
                        <a:off x="5943600" y="6019800"/>
                        <a:ext cx="914400" cy="3810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27609899"/>
              </p:ext>
            </p:extLst>
          </p:nvPr>
        </p:nvGraphicFramePr>
        <p:xfrm>
          <a:off x="5926853" y="6553200"/>
          <a:ext cx="914400" cy="396875"/>
        </p:xfrm>
        <a:graphic>
          <a:graphicData uri="http://schemas.openxmlformats.org/presentationml/2006/ole">
            <mc:AlternateContent xmlns:mc="http://schemas.openxmlformats.org/markup-compatibility/2006">
              <mc:Choice xmlns:v="urn:schemas-microsoft-com:vml" Requires="v">
                <p:oleObj spid="_x0000_s7359" name="Document" showAsIcon="1" r:id="rId32" imgW="914400" imgH="792360" progId="Word.Document.8">
                  <p:embed/>
                </p:oleObj>
              </mc:Choice>
              <mc:Fallback>
                <p:oleObj name="Document" showAsIcon="1" r:id="rId32" imgW="914400" imgH="792360" progId="Word.Document.8">
                  <p:embed/>
                  <p:pic>
                    <p:nvPicPr>
                      <p:cNvPr id="0" name=""/>
                      <p:cNvPicPr/>
                      <p:nvPr/>
                    </p:nvPicPr>
                    <p:blipFill>
                      <a:blip r:embed="rId33"/>
                      <a:stretch>
                        <a:fillRect/>
                      </a:stretch>
                    </p:blipFill>
                    <p:spPr>
                      <a:xfrm>
                        <a:off x="5926853" y="6553200"/>
                        <a:ext cx="914400" cy="396875"/>
                      </a:xfrm>
                      <a:prstGeom prst="rect">
                        <a:avLst/>
                      </a:prstGeom>
                    </p:spPr>
                  </p:pic>
                </p:oleObj>
              </mc:Fallback>
            </mc:AlternateContent>
          </a:graphicData>
        </a:graphic>
      </p:graphicFrame>
    </p:spTree>
    <p:extLst>
      <p:ext uri="{BB962C8B-B14F-4D97-AF65-F5344CB8AC3E}">
        <p14:creationId xmlns:p14="http://schemas.microsoft.com/office/powerpoint/2010/main" val="3568606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20298054"/>
              </p:ext>
            </p:extLst>
          </p:nvPr>
        </p:nvGraphicFramePr>
        <p:xfrm>
          <a:off x="297180" y="472440"/>
          <a:ext cx="11318266" cy="6156960"/>
        </p:xfrm>
        <a:graphic>
          <a:graphicData uri="http://schemas.openxmlformats.org/drawingml/2006/table">
            <a:tbl>
              <a:tblPr firstRow="1" bandRow="1">
                <a:tableStyleId>{5940675A-B579-460E-94D1-54222C63F5DA}</a:tableStyleId>
              </a:tblPr>
              <a:tblGrid>
                <a:gridCol w="5253856"/>
                <a:gridCol w="1313464"/>
                <a:gridCol w="1746100"/>
                <a:gridCol w="1668906"/>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011 – </a:t>
                      </a:r>
                      <a:r>
                        <a:rPr lang="en-US" sz="1200" dirty="0" smtClean="0">
                          <a:effectLst/>
                          <a:latin typeface="Arial"/>
                          <a:ea typeface="Arial"/>
                          <a:cs typeface="Arial"/>
                        </a:rPr>
                        <a:t>Average Time from</a:t>
                      </a:r>
                      <a:r>
                        <a:rPr lang="en-US" sz="1200" baseline="0" dirty="0" smtClean="0">
                          <a:effectLst/>
                          <a:latin typeface="Arial"/>
                          <a:ea typeface="Arial"/>
                          <a:cs typeface="Arial"/>
                        </a:rPr>
                        <a:t> HAN Provision Request to Meter Ready Status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Awaiting Prioritization</a:t>
                      </a:r>
                      <a:endParaRPr lang="en-US" sz="1200" dirty="0"/>
                    </a:p>
                  </a:txBody>
                  <a:tcPr marL="118872" marR="118872" anchor="ctr"/>
                </a:tc>
                <a:tc>
                  <a:txBody>
                    <a:bodyPr/>
                    <a:lstStyle/>
                    <a:p>
                      <a:r>
                        <a:rPr lang="en-US" sz="1200" dirty="0" smtClean="0">
                          <a:latin typeface="Arial" pitchFamily="34" charset="0"/>
                          <a:cs typeface="Arial" pitchFamily="34" charset="0"/>
                        </a:rPr>
                        <a:t>Small</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012 – </a:t>
                      </a:r>
                      <a:r>
                        <a:rPr lang="en-US" sz="1200" kern="1200" dirty="0" smtClean="0">
                          <a:solidFill>
                            <a:schemeClr val="tx1"/>
                          </a:solidFill>
                          <a:effectLst/>
                          <a:latin typeface="+mn-lt"/>
                          <a:ea typeface="+mn-ea"/>
                          <a:cs typeface="+mn-cs"/>
                        </a:rPr>
                        <a:t>Bypass redundant screen for Users with only one meter when accessing HAN device information</a:t>
                      </a:r>
                      <a:endParaRPr lang="en-US" sz="1200" dirty="0">
                        <a:effectLst/>
                        <a:latin typeface="+mn-lt"/>
                        <a:ea typeface="Arial"/>
                        <a:cs typeface="Times New Roman"/>
                      </a:endParaRPr>
                    </a:p>
                  </a:txBody>
                  <a:tcPr marL="89154" marR="89154" marT="0" marB="0" anchor="ctr"/>
                </a:tc>
                <a:tc>
                  <a:txBody>
                    <a:bodyPr/>
                    <a:lstStyle/>
                    <a:p>
                      <a:endParaRPr lang="en-US" sz="1200" b="1" dirty="0">
                        <a:solidFill>
                          <a:srgbClr val="7030A0"/>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tc>
                <a:tc>
                  <a:txBody>
                    <a:bodyPr/>
                    <a:lstStyle/>
                    <a:p>
                      <a:r>
                        <a:rPr lang="en-US" sz="1200" dirty="0" smtClean="0"/>
                        <a:t>Q4 2014 Delivered</a:t>
                      </a:r>
                      <a:endParaRPr lang="en-US" sz="1200" dirty="0"/>
                    </a:p>
                  </a:txBody>
                  <a:tcPr marL="118872" marR="118872" anchor="ctr"/>
                </a:tc>
                <a:tc>
                  <a:txBody>
                    <a:bodyPr/>
                    <a:lstStyle/>
                    <a:p>
                      <a:r>
                        <a:rPr lang="en-US" sz="1200" dirty="0" smtClean="0"/>
                        <a:t>Included in Third-Party</a:t>
                      </a:r>
                      <a:endParaRPr lang="en-US" sz="1200" dirty="0"/>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013 – </a:t>
                      </a:r>
                      <a:r>
                        <a:rPr lang="en-US" sz="1200" kern="1200" dirty="0" smtClean="0">
                          <a:solidFill>
                            <a:schemeClr val="tx1"/>
                          </a:solidFill>
                          <a:effectLst/>
                          <a:latin typeface="+mn-lt"/>
                          <a:ea typeface="+mn-ea"/>
                          <a:cs typeface="+mn-cs"/>
                        </a:rPr>
                        <a:t>Timeout on SMT takes user to “incorrect login” screen</a:t>
                      </a:r>
                      <a:endParaRPr lang="en-US" sz="1200" dirty="0">
                        <a:effectLst/>
                        <a:latin typeface="Arial"/>
                        <a:ea typeface="Arial"/>
                        <a:cs typeface="Times New Roman"/>
                      </a:endParaRPr>
                    </a:p>
                  </a:txBody>
                  <a:tcPr marL="89154" marR="89154" marT="0" marB="0" anchor="ctr"/>
                </a:tc>
                <a:tc>
                  <a:txBody>
                    <a:bodyPr/>
                    <a:lstStyle/>
                    <a:p>
                      <a:endParaRPr lang="en-US" sz="1200" b="1" dirty="0">
                        <a:solidFill>
                          <a:srgbClr val="7030A0"/>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tc>
                <a:tc>
                  <a:txBody>
                    <a:bodyPr/>
                    <a:lstStyle/>
                    <a:p>
                      <a:r>
                        <a:rPr lang="en-US" sz="1200" dirty="0" smtClean="0"/>
                        <a:t>Q4 2014 Delivered</a:t>
                      </a:r>
                      <a:endParaRPr lang="en-US" sz="1200" dirty="0"/>
                    </a:p>
                  </a:txBody>
                  <a:tcPr marL="118872" marR="118872" anchor="ctr"/>
                </a:tc>
                <a:tc>
                  <a:txBody>
                    <a:bodyPr/>
                    <a:lstStyle/>
                    <a:p>
                      <a:r>
                        <a:rPr lang="en-US" sz="1200" dirty="0" smtClean="0"/>
                        <a:t>Included in Third-Party</a:t>
                      </a:r>
                      <a:endParaRPr lang="en-US" sz="1200" dirty="0"/>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014 – </a:t>
                      </a:r>
                      <a:r>
                        <a:rPr lang="en-US" sz="1200" kern="1200" dirty="0" smtClean="0">
                          <a:solidFill>
                            <a:schemeClr val="tx1"/>
                          </a:solidFill>
                          <a:effectLst/>
                          <a:latin typeface="+mn-lt"/>
                          <a:ea typeface="+mn-ea"/>
                          <a:cs typeface="+mn-cs"/>
                        </a:rPr>
                        <a:t>Allow SMT user to toggle between 15-Minute Reads and Daily Reads without having to reset the date range</a:t>
                      </a:r>
                      <a:endParaRPr lang="en-US" sz="1200" dirty="0">
                        <a:effectLst/>
                        <a:latin typeface="Arial"/>
                        <a:ea typeface="Arial"/>
                        <a:cs typeface="Times New Roman"/>
                      </a:endParaRPr>
                    </a:p>
                  </a:txBody>
                  <a:tcPr marL="89154" marR="89154" marT="0" marB="0" anchor="ctr"/>
                </a:tc>
                <a:tc>
                  <a:txBody>
                    <a:bodyPr/>
                    <a:lstStyle/>
                    <a:p>
                      <a:endParaRPr lang="en-US" sz="1200" b="1" dirty="0">
                        <a:solidFill>
                          <a:srgbClr val="7030A0"/>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tc>
                <a:tc>
                  <a:txBody>
                    <a:bodyPr/>
                    <a:lstStyle/>
                    <a:p>
                      <a:r>
                        <a:rPr lang="en-US" sz="1200" dirty="0" smtClean="0"/>
                        <a:t>2015 Next Release</a:t>
                      </a:r>
                      <a:endParaRPr lang="en-US" sz="1200" dirty="0"/>
                    </a:p>
                  </a:txBody>
                  <a:tcPr marL="118872" marR="118872" anchor="ctr"/>
                </a:tc>
                <a:tc>
                  <a:txBody>
                    <a:bodyPr/>
                    <a:lstStyle/>
                    <a:p>
                      <a:r>
                        <a:rPr lang="en-US" sz="1200" dirty="0" smtClean="0"/>
                        <a:t>Included in Usability</a:t>
                      </a:r>
                      <a:endParaRPr lang="en-US" sz="1200" dirty="0"/>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2013 015 – </a:t>
                      </a:r>
                      <a:r>
                        <a:rPr lang="en-US" sz="1200" kern="1200" dirty="0" smtClean="0">
                          <a:solidFill>
                            <a:schemeClr val="tx1"/>
                          </a:solidFill>
                          <a:effectLst/>
                          <a:latin typeface="+mn-lt"/>
                          <a:ea typeface="+mn-ea"/>
                          <a:cs typeface="+mn-cs"/>
                        </a:rPr>
                        <a:t>Expand Daily Usage Graph to show 35 days of daily usage on the SMT GUI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Awaiting Prioritization</a:t>
                      </a:r>
                      <a:endParaRPr lang="en-US" sz="1200" dirty="0"/>
                    </a:p>
                  </a:txBody>
                  <a:tcPr marL="118872" marR="118872" anchor="ctr"/>
                </a:tc>
                <a:tc>
                  <a:txBody>
                    <a:bodyPr/>
                    <a:lstStyle/>
                    <a:p>
                      <a:r>
                        <a:rPr lang="en-US" sz="1200" dirty="0" smtClean="0">
                          <a:latin typeface="Arial" pitchFamily="34" charset="0"/>
                          <a:cs typeface="Arial" pitchFamily="34" charset="0"/>
                        </a:rPr>
                        <a:t>Medium</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016 – </a:t>
                      </a:r>
                      <a:r>
                        <a:rPr lang="en-US" sz="1200" kern="1200" dirty="0" smtClean="0">
                          <a:solidFill>
                            <a:schemeClr val="tx1"/>
                          </a:solidFill>
                          <a:effectLst/>
                          <a:latin typeface="+mn-lt"/>
                          <a:ea typeface="+mn-ea"/>
                          <a:cs typeface="+mn-cs"/>
                        </a:rPr>
                        <a:t>Capability for RORs to grant access to vendors on their behalf to the ROR’s customers via API (energy usage, HAN messaging , and HAN provisioning) and FTPS files</a:t>
                      </a:r>
                      <a:endParaRPr lang="en-US" sz="1200" dirty="0">
                        <a:effectLst/>
                        <a:latin typeface="Arial"/>
                        <a:ea typeface="Arial"/>
                        <a:cs typeface="Times New Roman"/>
                      </a:endParaRPr>
                    </a:p>
                  </a:txBody>
                  <a:tcPr marL="89154" marR="89154" marT="0" marB="0" anchor="ctr"/>
                </a:tc>
                <a:tc>
                  <a:txBody>
                    <a:bodyPr/>
                    <a:lstStyle/>
                    <a:p>
                      <a:endParaRPr lang="en-US" sz="1200" b="1" dirty="0">
                        <a:solidFill>
                          <a:srgbClr val="7030A0"/>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Complete</a:t>
                      </a:r>
                    </a:p>
                  </a:txBody>
                  <a:tcPr marL="118872" marR="118872" anchor="ctr"/>
                </a:tc>
                <a:tc>
                  <a:txBody>
                    <a:bodyPr/>
                    <a:lstStyle/>
                    <a:p>
                      <a:r>
                        <a:rPr lang="en-US" sz="1200" dirty="0" smtClean="0"/>
                        <a:t>Q3 2014 Delivered</a:t>
                      </a:r>
                      <a:endParaRPr lang="en-US" sz="1200" dirty="0"/>
                    </a:p>
                  </a:txBody>
                  <a:tcPr marL="118872" marR="118872" anchor="ct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a:lnSpc>
                          <a:spcPct val="115000"/>
                        </a:lnSpc>
                        <a:spcBef>
                          <a:spcPts val="0"/>
                        </a:spcBef>
                        <a:spcAft>
                          <a:spcPts val="0"/>
                        </a:spcAft>
                      </a:pPr>
                      <a:r>
                        <a:rPr lang="en-US" sz="1200" baseline="0" dirty="0" smtClean="0">
                          <a:effectLst/>
                          <a:latin typeface="Arial"/>
                          <a:ea typeface="Arial"/>
                          <a:cs typeface="Times New Roman"/>
                        </a:rPr>
                        <a:t>(</a:t>
                      </a:r>
                      <a:r>
                        <a:rPr lang="en-US" altLang="en-US" sz="1200" dirty="0" smtClean="0"/>
                        <a:t>Backfill of Historical Usage Data for Existing Customers</a:t>
                      </a:r>
                      <a:r>
                        <a:rPr lang="en-US" sz="1200" baseline="0" dirty="0" smtClean="0">
                          <a:effectLst/>
                          <a:latin typeface="Arial"/>
                          <a:ea typeface="Arial"/>
                          <a:cs typeface="Times New Roman"/>
                        </a:rPr>
                        <a:t>- “Interim”)</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Permanent</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Interim</a:t>
                      </a:r>
                    </a:p>
                  </a:txBody>
                  <a:tcPr marL="118872" marR="118872" anchor="ctr"/>
                </a:tc>
                <a:tc>
                  <a:txBody>
                    <a:bodyPr/>
                    <a:lstStyle/>
                    <a:p>
                      <a:r>
                        <a:rPr lang="en-US" sz="1200" dirty="0" smtClean="0"/>
                        <a:t>Q4 2013 Delivered</a:t>
                      </a:r>
                      <a:endParaRPr lang="en-US" sz="1200"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Included in  SMT Work In</a:t>
                      </a:r>
                      <a:r>
                        <a:rPr lang="en-US" sz="1200" baseline="0" dirty="0" smtClean="0"/>
                        <a:t> Process</a:t>
                      </a:r>
                      <a:endParaRPr lang="en-US" sz="1200" dirty="0" smtClean="0"/>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aseline="0" dirty="0" smtClean="0">
                          <a:effectLst/>
                          <a:latin typeface="Arial"/>
                          <a:ea typeface="Arial"/>
                          <a:cs typeface="Times New Roman"/>
                        </a:rPr>
                        <a:t>(</a:t>
                      </a:r>
                      <a:r>
                        <a:rPr lang="en-US" altLang="en-US" sz="1200" dirty="0" smtClean="0"/>
                        <a:t>Subscription for New Customer Historical Usage </a:t>
                      </a:r>
                      <a:r>
                        <a:rPr lang="en-US" sz="1200" baseline="0" dirty="0" smtClean="0">
                          <a:effectLst/>
                          <a:latin typeface="Arial"/>
                          <a:ea typeface="Arial"/>
                          <a:cs typeface="Times New Roman"/>
                        </a:rPr>
                        <a:t>– “Interim”)</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Permanent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smtClean="0">
                        <a:solidFill>
                          <a:srgbClr val="7030A0"/>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Interim</a:t>
                      </a:r>
                    </a:p>
                  </a:txBody>
                  <a:tcPr marL="118872" marR="118872" anchor="ctr"/>
                </a:tc>
                <a:tc>
                  <a:txBody>
                    <a:bodyPr/>
                    <a:lstStyle/>
                    <a:p>
                      <a:r>
                        <a:rPr lang="en-US" sz="1200" dirty="0" smtClean="0"/>
                        <a:t>Q2 2014 Delivered</a:t>
                      </a:r>
                      <a:endParaRPr lang="en-US" sz="1200" dirty="0"/>
                    </a:p>
                  </a:txBody>
                  <a:tcPr marL="118872" marR="118872" anchor="ct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017 – REP API for Energy Usage on </a:t>
                      </a:r>
                      <a:r>
                        <a:rPr lang="en-US" sz="1200" dirty="0" smtClean="0">
                          <a:effectLst/>
                          <a:latin typeface="Arial"/>
                          <a:ea typeface="Arial"/>
                          <a:cs typeface="Arial"/>
                        </a:rPr>
                        <a:t>SMT – Permanent Solution to Replace Interim Solution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To</a:t>
                      </a:r>
                      <a:r>
                        <a:rPr lang="en-US" sz="1100" b="0" baseline="0" dirty="0" smtClean="0">
                          <a:solidFill>
                            <a:schemeClr val="accent1"/>
                          </a:solidFill>
                        </a:rPr>
                        <a:t> Begin After Q1 2015</a:t>
                      </a:r>
                      <a:endParaRPr lang="en-US" sz="1100" b="0" dirty="0" smtClean="0">
                        <a:solidFill>
                          <a:schemeClr val="accent1"/>
                        </a:solidFill>
                      </a:endParaRPr>
                    </a:p>
                  </a:txBody>
                  <a:tcPr marL="118872" marR="118872" anchor="ctr"/>
                </a:tc>
                <a:tc>
                  <a:txBody>
                    <a:bodyPr/>
                    <a:lstStyle/>
                    <a:p>
                      <a:r>
                        <a:rPr lang="en-US" sz="1200" baseline="0" dirty="0" smtClean="0"/>
                        <a:t>Awaiting JDOA Estimate</a:t>
                      </a:r>
                      <a:endParaRPr lang="en-US" sz="1200" dirty="0"/>
                    </a:p>
                  </a:txBody>
                  <a:tcPr marL="118872" marR="118872" anchor="ctr"/>
                </a:tc>
                <a:tc>
                  <a:txBody>
                    <a:bodyPr/>
                    <a:lstStyle/>
                    <a:p>
                      <a:r>
                        <a:rPr lang="en-US" sz="1000" dirty="0" smtClean="0">
                          <a:latin typeface="Arial" pitchFamily="34" charset="0"/>
                          <a:cs typeface="Arial" pitchFamily="34" charset="0"/>
                        </a:rPr>
                        <a:t>Will Be Estimated After New Infrastructure</a:t>
                      </a:r>
                      <a:r>
                        <a:rPr lang="en-US" sz="1000" baseline="0" dirty="0" smtClean="0">
                          <a:latin typeface="Arial" pitchFamily="34" charset="0"/>
                          <a:cs typeface="Arial" pitchFamily="34" charset="0"/>
                        </a:rPr>
                        <a:t> Implemented in Q1 2015</a:t>
                      </a:r>
                      <a:endParaRPr lang="en-US" sz="10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2014 018 – Add</a:t>
                      </a:r>
                      <a:r>
                        <a:rPr lang="en-US" sz="1200" baseline="0" dirty="0" smtClean="0">
                          <a:effectLst/>
                          <a:latin typeface="+mn-lt"/>
                          <a:ea typeface="Arial"/>
                          <a:cs typeface="+mn-cs"/>
                        </a:rPr>
                        <a:t> Generation Data to the SMT Portal View</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a:t>
                      </a:r>
                      <a:r>
                        <a:rPr lang="en-US" sz="1100" b="0" baseline="0" dirty="0" smtClean="0">
                          <a:solidFill>
                            <a:schemeClr val="accent1"/>
                          </a:solidFill>
                        </a:rPr>
                        <a:t> Completed </a:t>
                      </a:r>
                      <a:endParaRPr lang="en-US" sz="1100" b="1" dirty="0" smtClean="0">
                        <a:solidFill>
                          <a:schemeClr val="accent1"/>
                        </a:solidFill>
                      </a:endParaRPr>
                    </a:p>
                  </a:txBody>
                  <a:tcPr marL="118872" marR="118872" anchor="ctr"/>
                </a:tc>
                <a:tc>
                  <a:txBody>
                    <a:bodyPr/>
                    <a:lstStyle/>
                    <a:p>
                      <a:r>
                        <a:rPr lang="en-US" sz="1200" dirty="0" smtClean="0"/>
                        <a:t>RMS Disapproved 3/3/15</a:t>
                      </a:r>
                      <a:endParaRPr lang="en-US" sz="1200" dirty="0"/>
                    </a:p>
                  </a:txBody>
                  <a:tcPr marL="118872" marR="118872" anchor="ctr"/>
                </a:tc>
                <a:tc>
                  <a:txBody>
                    <a:bodyPr/>
                    <a:lstStyle/>
                    <a:p>
                      <a:r>
                        <a:rPr lang="en-US" sz="1200" dirty="0" smtClean="0">
                          <a:latin typeface="Arial" pitchFamily="34" charset="0"/>
                          <a:cs typeface="Arial" pitchFamily="34" charset="0"/>
                        </a:rPr>
                        <a:t>Medium</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12607952"/>
              </p:ext>
            </p:extLst>
          </p:nvPr>
        </p:nvGraphicFramePr>
        <p:xfrm>
          <a:off x="5715000" y="1113536"/>
          <a:ext cx="914400" cy="320675"/>
        </p:xfrm>
        <a:graphic>
          <a:graphicData uri="http://schemas.openxmlformats.org/presentationml/2006/ole">
            <mc:AlternateContent xmlns:mc="http://schemas.openxmlformats.org/markup-compatibility/2006">
              <mc:Choice xmlns:v="urn:schemas-microsoft-com:vml" Requires="v">
                <p:oleObj spid="_x0000_s8338"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15000" y="1113536"/>
                        <a:ext cx="914400" cy="3206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06819287"/>
              </p:ext>
            </p:extLst>
          </p:nvPr>
        </p:nvGraphicFramePr>
        <p:xfrm>
          <a:off x="5715000" y="1631061"/>
          <a:ext cx="914400" cy="396875"/>
        </p:xfrm>
        <a:graphic>
          <a:graphicData uri="http://schemas.openxmlformats.org/presentationml/2006/ole">
            <mc:AlternateContent xmlns:mc="http://schemas.openxmlformats.org/markup-compatibility/2006">
              <mc:Choice xmlns:v="urn:schemas-microsoft-com:vml" Requires="v">
                <p:oleObj spid="_x0000_s8339"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15000" y="1631061"/>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86464481"/>
              </p:ext>
            </p:extLst>
          </p:nvPr>
        </p:nvGraphicFramePr>
        <p:xfrm>
          <a:off x="5715000" y="2088261"/>
          <a:ext cx="914400" cy="396875"/>
        </p:xfrm>
        <a:graphic>
          <a:graphicData uri="http://schemas.openxmlformats.org/presentationml/2006/ole">
            <mc:AlternateContent xmlns:mc="http://schemas.openxmlformats.org/markup-compatibility/2006">
              <mc:Choice xmlns:v="urn:schemas-microsoft-com:vml" Requires="v">
                <p:oleObj spid="_x0000_s8340"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15000" y="2088261"/>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6554054"/>
              </p:ext>
            </p:extLst>
          </p:nvPr>
        </p:nvGraphicFramePr>
        <p:xfrm>
          <a:off x="5715000" y="2561336"/>
          <a:ext cx="914400" cy="381000"/>
        </p:xfrm>
        <a:graphic>
          <a:graphicData uri="http://schemas.openxmlformats.org/presentationml/2006/ole">
            <mc:AlternateContent xmlns:mc="http://schemas.openxmlformats.org/markup-compatibility/2006">
              <mc:Choice xmlns:v="urn:schemas-microsoft-com:vml" Requires="v">
                <p:oleObj spid="_x0000_s8341"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15000" y="2561336"/>
                        <a:ext cx="9144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61948792"/>
              </p:ext>
            </p:extLst>
          </p:nvPr>
        </p:nvGraphicFramePr>
        <p:xfrm>
          <a:off x="5715000" y="3018536"/>
          <a:ext cx="914400" cy="381000"/>
        </p:xfrm>
        <a:graphic>
          <a:graphicData uri="http://schemas.openxmlformats.org/presentationml/2006/ole">
            <mc:AlternateContent xmlns:mc="http://schemas.openxmlformats.org/markup-compatibility/2006">
              <mc:Choice xmlns:v="urn:schemas-microsoft-com:vml" Requires="v">
                <p:oleObj spid="_x0000_s8342"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15000" y="3018536"/>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17215212"/>
              </p:ext>
            </p:extLst>
          </p:nvPr>
        </p:nvGraphicFramePr>
        <p:xfrm>
          <a:off x="5715000" y="3551937"/>
          <a:ext cx="914400" cy="457199"/>
        </p:xfrm>
        <a:graphic>
          <a:graphicData uri="http://schemas.openxmlformats.org/presentationml/2006/ole">
            <mc:AlternateContent xmlns:mc="http://schemas.openxmlformats.org/markup-compatibility/2006">
              <mc:Choice xmlns:v="urn:schemas-microsoft-com:vml" Requires="v">
                <p:oleObj spid="_x0000_s8343"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15000" y="3551937"/>
                        <a:ext cx="914400" cy="45719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85546911"/>
              </p:ext>
            </p:extLst>
          </p:nvPr>
        </p:nvGraphicFramePr>
        <p:xfrm>
          <a:off x="5715000" y="5359400"/>
          <a:ext cx="914400" cy="457200"/>
        </p:xfrm>
        <a:graphic>
          <a:graphicData uri="http://schemas.openxmlformats.org/presentationml/2006/ole">
            <mc:AlternateContent xmlns:mc="http://schemas.openxmlformats.org/markup-compatibility/2006">
              <mc:Choice xmlns:v="urn:schemas-microsoft-com:vml" Requires="v">
                <p:oleObj spid="_x0000_s8344" name="Document" showAsIcon="1" r:id="rId22" imgW="914400" imgH="771480" progId="Word.Document.8">
                  <p:embed/>
                </p:oleObj>
              </mc:Choice>
              <mc:Fallback>
                <p:oleObj name="Document" showAsIcon="1" r:id="rId22" imgW="914400" imgH="771480" progId="Word.Document.8">
                  <p:embed/>
                  <p:pic>
                    <p:nvPicPr>
                      <p:cNvPr id="0" name=""/>
                      <p:cNvPicPr/>
                      <p:nvPr/>
                    </p:nvPicPr>
                    <p:blipFill>
                      <a:blip r:embed="rId23"/>
                      <a:stretch>
                        <a:fillRect/>
                      </a:stretch>
                    </p:blipFill>
                    <p:spPr>
                      <a:xfrm>
                        <a:off x="5715000" y="5359400"/>
                        <a:ext cx="914400" cy="4572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544851983"/>
              </p:ext>
            </p:extLst>
          </p:nvPr>
        </p:nvGraphicFramePr>
        <p:xfrm>
          <a:off x="5715000" y="6274064"/>
          <a:ext cx="838200" cy="507736"/>
        </p:xfrm>
        <a:graphic>
          <a:graphicData uri="http://schemas.openxmlformats.org/presentationml/2006/ole">
            <mc:AlternateContent xmlns:mc="http://schemas.openxmlformats.org/markup-compatibility/2006">
              <mc:Choice xmlns:v="urn:schemas-microsoft-com:vml" Requires="v">
                <p:oleObj spid="_x0000_s8345"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15000" y="6274064"/>
                        <a:ext cx="838200" cy="507736"/>
                      </a:xfrm>
                      <a:prstGeom prst="rect">
                        <a:avLst/>
                      </a:prstGeom>
                    </p:spPr>
                  </p:pic>
                </p:oleObj>
              </mc:Fallback>
            </mc:AlternateContent>
          </a:graphicData>
        </a:graphic>
      </p:graphicFrame>
    </p:spTree>
    <p:extLst>
      <p:ext uri="{BB962C8B-B14F-4D97-AF65-F5344CB8AC3E}">
        <p14:creationId xmlns:p14="http://schemas.microsoft.com/office/powerpoint/2010/main" val="2428407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85485773"/>
              </p:ext>
            </p:extLst>
          </p:nvPr>
        </p:nvGraphicFramePr>
        <p:xfrm>
          <a:off x="297180" y="350520"/>
          <a:ext cx="11318266" cy="5669280"/>
        </p:xfrm>
        <a:graphic>
          <a:graphicData uri="http://schemas.openxmlformats.org/drawingml/2006/table">
            <a:tbl>
              <a:tblPr firstRow="1" bandRow="1">
                <a:tableStyleId>{5940675A-B579-460E-94D1-54222C63F5DA}</a:tableStyleId>
              </a:tblPr>
              <a:tblGrid>
                <a:gridCol w="5253856"/>
                <a:gridCol w="1611764"/>
                <a:gridCol w="1447800"/>
                <a:gridCol w="1676400"/>
                <a:gridCol w="1328446"/>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2015 019 </a:t>
                      </a:r>
                      <a:r>
                        <a:rPr lang="en-US" sz="1200" dirty="0">
                          <a:effectLst/>
                          <a:latin typeface="Arial"/>
                          <a:ea typeface="Arial"/>
                          <a:cs typeface="Arial"/>
                        </a:rPr>
                        <a:t>– </a:t>
                      </a:r>
                      <a:r>
                        <a:rPr lang="en-US" sz="1200" dirty="0" smtClean="0">
                          <a:effectLst/>
                          <a:latin typeface="Arial"/>
                          <a:ea typeface="Arial"/>
                          <a:cs typeface="Arial"/>
                        </a:rPr>
                        <a:t>Relocate</a:t>
                      </a:r>
                      <a:r>
                        <a:rPr lang="en-US" sz="1200" baseline="0" dirty="0" smtClean="0">
                          <a:effectLst/>
                          <a:latin typeface="Arial"/>
                          <a:ea typeface="Arial"/>
                          <a:cs typeface="Arial"/>
                        </a:rPr>
                        <a:t> Various SMT User Guides from the Authenticated Site to the Unauthenticated Site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AMWG</a:t>
                      </a:r>
                      <a:r>
                        <a:rPr lang="en-US" sz="1200" baseline="0" dirty="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Small</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2015 020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Add Customer Type in the Customer Information Section in the View / Edit Agreement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Awaiting  AMWG</a:t>
                      </a:r>
                      <a:r>
                        <a:rPr lang="en-US" sz="1200" baseline="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Medium</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2015 021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Improve REP of Record</a:t>
                      </a:r>
                      <a:r>
                        <a:rPr lang="en-US" sz="1200" kern="1200" baseline="0" dirty="0" smtClean="0">
                          <a:solidFill>
                            <a:schemeClr val="tx1"/>
                          </a:solidFill>
                          <a:effectLst/>
                          <a:latin typeface="+mn-lt"/>
                          <a:ea typeface="+mn-ea"/>
                          <a:cs typeface="+mn-cs"/>
                        </a:rPr>
                        <a:t> Search Criteria During the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Awaiting  AMWG</a:t>
                      </a:r>
                      <a:r>
                        <a:rPr lang="en-US" sz="1200" baseline="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Medium,</a:t>
                      </a:r>
                      <a:endParaRPr lang="en-US" sz="1200" dirty="0">
                        <a:latin typeface="Arial" pitchFamily="34" charset="0"/>
                        <a:cs typeface="Arial" pitchFamily="34" charset="0"/>
                      </a:endParaRPr>
                    </a:p>
                  </a:txBody>
                  <a:tcPr marL="118872" marR="118872" anchor="ctr"/>
                </a:tc>
              </a:tr>
              <a:tr h="417576">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2015 022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Keep Selected ROR Visible During Customer Registration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Awaiting  AMWG</a:t>
                      </a:r>
                      <a:r>
                        <a:rPr lang="en-US" sz="1200" baseline="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Small</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2015 023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Allow Entry of Multiple ESIIDs During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Awaiting  AMWG</a:t>
                      </a:r>
                      <a:r>
                        <a:rPr lang="en-US" sz="1200" baseline="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High</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2015 024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Third Party Access  Renew Energy Data Agreement After One Year</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Awaiting  AMWG</a:t>
                      </a:r>
                      <a:r>
                        <a:rPr lang="en-US" sz="1200" baseline="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Medium</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025 – Third Party User Experience Add Identifying Data Fields in the Report Request Status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Awaiting  AMWG</a:t>
                      </a:r>
                      <a:r>
                        <a:rPr lang="en-US" sz="1200" baseline="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High</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026 – SMT Functionality Display Portal Message when Report Can Not be Displayed in the SMT Portal Page</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Awaiting  AMWG</a:t>
                      </a:r>
                      <a:r>
                        <a:rPr lang="en-US" sz="1200" baseline="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Minor</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027</a:t>
                      </a:r>
                      <a:r>
                        <a:rPr lang="en-US" sz="1200" dirty="0" smtClean="0">
                          <a:effectLst/>
                          <a:latin typeface="Arial"/>
                          <a:ea typeface="Arial"/>
                          <a:cs typeface="Arial"/>
                        </a:rPr>
                        <a:t> </a:t>
                      </a:r>
                      <a:r>
                        <a:rPr lang="en-US" sz="1200" dirty="0">
                          <a:effectLst/>
                          <a:latin typeface="Arial"/>
                          <a:ea typeface="Arial"/>
                          <a:cs typeface="Arial"/>
                        </a:rPr>
                        <a:t>– </a:t>
                      </a:r>
                      <a:r>
                        <a:rPr lang="en-US" sz="1200" dirty="0" smtClean="0">
                          <a:effectLst/>
                          <a:latin typeface="Arial"/>
                          <a:ea typeface="Arial"/>
                          <a:cs typeface="Arial"/>
                        </a:rPr>
                        <a:t>SMT</a:t>
                      </a:r>
                      <a:r>
                        <a:rPr lang="en-US" sz="1200" baseline="0" dirty="0" smtClean="0">
                          <a:effectLst/>
                          <a:latin typeface="Arial"/>
                          <a:ea typeface="Arial"/>
                          <a:cs typeface="Arial"/>
                        </a:rPr>
                        <a:t> Functionality Allow Specific Date Entry on the Export Report Screen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Awaiting  AMWG</a:t>
                      </a:r>
                      <a:r>
                        <a:rPr lang="en-US" sz="1200" baseline="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Small</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028 – SMT</a:t>
                      </a:r>
                      <a:r>
                        <a:rPr lang="en-US" sz="1200" baseline="0" dirty="0" smtClean="0">
                          <a:effectLst/>
                          <a:latin typeface="+mn-lt"/>
                          <a:ea typeface="Arial"/>
                          <a:cs typeface="+mn-cs"/>
                        </a:rPr>
                        <a:t> Functionality Allow ESIIDs to be Copied and Pasted into the ESIID Box on the Usage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Awaiting  AMWG</a:t>
                      </a:r>
                      <a:r>
                        <a:rPr lang="en-US" sz="1200" baseline="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Minor</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029 – This Party Allow Third</a:t>
                      </a:r>
                      <a:r>
                        <a:rPr lang="en-US" sz="1200" baseline="0" dirty="0" smtClean="0">
                          <a:effectLst/>
                          <a:latin typeface="+mn-lt"/>
                          <a:ea typeface="Arial"/>
                          <a:cs typeface="Times New Roman"/>
                        </a:rPr>
                        <a:t> Parties to Utilize an API for On Demand Data Requests  </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AMWG</a:t>
                      </a:r>
                      <a:r>
                        <a:rPr lang="en-US" sz="1200" baseline="0" dirty="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High</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76783697"/>
              </p:ext>
            </p:extLst>
          </p:nvPr>
        </p:nvGraphicFramePr>
        <p:xfrm>
          <a:off x="5791200" y="1066800"/>
          <a:ext cx="914400" cy="357188"/>
        </p:xfrm>
        <a:graphic>
          <a:graphicData uri="http://schemas.openxmlformats.org/presentationml/2006/ole">
            <mc:AlternateContent xmlns:mc="http://schemas.openxmlformats.org/markup-compatibility/2006">
              <mc:Choice xmlns:v="urn:schemas-microsoft-com:vml" Requires="v">
                <p:oleObj spid="_x0000_s9416"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1200" y="1066800"/>
                        <a:ext cx="914400" cy="35718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86807045"/>
              </p:ext>
            </p:extLst>
          </p:nvPr>
        </p:nvGraphicFramePr>
        <p:xfrm>
          <a:off x="5791200" y="1493837"/>
          <a:ext cx="914400" cy="334963"/>
        </p:xfrm>
        <a:graphic>
          <a:graphicData uri="http://schemas.openxmlformats.org/presentationml/2006/ole">
            <mc:AlternateContent xmlns:mc="http://schemas.openxmlformats.org/markup-compatibility/2006">
              <mc:Choice xmlns:v="urn:schemas-microsoft-com:vml" Requires="v">
                <p:oleObj spid="_x0000_s9417"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493837"/>
                        <a:ext cx="914400" cy="3349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86922826"/>
              </p:ext>
            </p:extLst>
          </p:nvPr>
        </p:nvGraphicFramePr>
        <p:xfrm>
          <a:off x="5791200" y="1981200"/>
          <a:ext cx="914400" cy="381000"/>
        </p:xfrm>
        <a:graphic>
          <a:graphicData uri="http://schemas.openxmlformats.org/presentationml/2006/ole">
            <mc:AlternateContent xmlns:mc="http://schemas.openxmlformats.org/markup-compatibility/2006">
              <mc:Choice xmlns:v="urn:schemas-microsoft-com:vml" Requires="v">
                <p:oleObj spid="_x0000_s9418"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91200" y="1981200"/>
                        <a:ext cx="914400" cy="381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80491848"/>
              </p:ext>
            </p:extLst>
          </p:nvPr>
        </p:nvGraphicFramePr>
        <p:xfrm>
          <a:off x="5791200" y="2498725"/>
          <a:ext cx="914400" cy="396875"/>
        </p:xfrm>
        <a:graphic>
          <a:graphicData uri="http://schemas.openxmlformats.org/presentationml/2006/ole">
            <mc:AlternateContent xmlns:mc="http://schemas.openxmlformats.org/markup-compatibility/2006">
              <mc:Choice xmlns:v="urn:schemas-microsoft-com:vml" Requires="v">
                <p:oleObj spid="_x0000_s9419"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2498725"/>
                        <a:ext cx="914400" cy="3968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653896190"/>
              </p:ext>
            </p:extLst>
          </p:nvPr>
        </p:nvGraphicFramePr>
        <p:xfrm>
          <a:off x="5791200" y="2971800"/>
          <a:ext cx="914400" cy="381000"/>
        </p:xfrm>
        <a:graphic>
          <a:graphicData uri="http://schemas.openxmlformats.org/presentationml/2006/ole">
            <mc:AlternateContent xmlns:mc="http://schemas.openxmlformats.org/markup-compatibility/2006">
              <mc:Choice xmlns:v="urn:schemas-microsoft-com:vml" Requires="v">
                <p:oleObj spid="_x0000_s9420"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91200" y="2971800"/>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22162283"/>
              </p:ext>
            </p:extLst>
          </p:nvPr>
        </p:nvGraphicFramePr>
        <p:xfrm>
          <a:off x="5791200" y="3352800"/>
          <a:ext cx="914400" cy="396875"/>
        </p:xfrm>
        <a:graphic>
          <a:graphicData uri="http://schemas.openxmlformats.org/presentationml/2006/ole">
            <mc:AlternateContent xmlns:mc="http://schemas.openxmlformats.org/markup-compatibility/2006">
              <mc:Choice xmlns:v="urn:schemas-microsoft-com:vml" Requires="v">
                <p:oleObj spid="_x0000_s9421"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3352800"/>
                        <a:ext cx="914400" cy="3968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49730330"/>
              </p:ext>
            </p:extLst>
          </p:nvPr>
        </p:nvGraphicFramePr>
        <p:xfrm>
          <a:off x="5791200" y="3810000"/>
          <a:ext cx="914400" cy="396875"/>
        </p:xfrm>
        <a:graphic>
          <a:graphicData uri="http://schemas.openxmlformats.org/presentationml/2006/ole">
            <mc:AlternateContent xmlns:mc="http://schemas.openxmlformats.org/markup-compatibility/2006">
              <mc:Choice xmlns:v="urn:schemas-microsoft-com:vml" Requires="v">
                <p:oleObj spid="_x0000_s9422"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791200" y="3810000"/>
                        <a:ext cx="914400" cy="3968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545340689"/>
              </p:ext>
            </p:extLst>
          </p:nvPr>
        </p:nvGraphicFramePr>
        <p:xfrm>
          <a:off x="5791200" y="4267200"/>
          <a:ext cx="914400" cy="320675"/>
        </p:xfrm>
        <a:graphic>
          <a:graphicData uri="http://schemas.openxmlformats.org/presentationml/2006/ole">
            <mc:AlternateContent xmlns:mc="http://schemas.openxmlformats.org/markup-compatibility/2006">
              <mc:Choice xmlns:v="urn:schemas-microsoft-com:vml" Requires="v">
                <p:oleObj spid="_x0000_s9423"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91200" y="4267200"/>
                        <a:ext cx="914400" cy="3206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204810944"/>
              </p:ext>
            </p:extLst>
          </p:nvPr>
        </p:nvGraphicFramePr>
        <p:xfrm>
          <a:off x="5791200" y="4724400"/>
          <a:ext cx="914400" cy="304799"/>
        </p:xfrm>
        <a:graphic>
          <a:graphicData uri="http://schemas.openxmlformats.org/presentationml/2006/ole">
            <mc:AlternateContent xmlns:mc="http://schemas.openxmlformats.org/markup-compatibility/2006">
              <mc:Choice xmlns:v="urn:schemas-microsoft-com:vml" Requires="v">
                <p:oleObj spid="_x0000_s9424" name="Document" showAsIcon="1" r:id="rId28" imgW="914400" imgH="792360" progId="Word.Document.8">
                  <p:embed/>
                </p:oleObj>
              </mc:Choice>
              <mc:Fallback>
                <p:oleObj name="Document" showAsIcon="1" r:id="rId28" imgW="914400" imgH="792360" progId="Word.Document.8">
                  <p:embed/>
                  <p:pic>
                    <p:nvPicPr>
                      <p:cNvPr id="0" name=""/>
                      <p:cNvPicPr/>
                      <p:nvPr/>
                    </p:nvPicPr>
                    <p:blipFill>
                      <a:blip r:embed="rId29"/>
                      <a:stretch>
                        <a:fillRect/>
                      </a:stretch>
                    </p:blipFill>
                    <p:spPr>
                      <a:xfrm>
                        <a:off x="5791200" y="4724400"/>
                        <a:ext cx="914400" cy="30479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826231638"/>
              </p:ext>
            </p:extLst>
          </p:nvPr>
        </p:nvGraphicFramePr>
        <p:xfrm>
          <a:off x="5791200" y="5181600"/>
          <a:ext cx="914400" cy="304800"/>
        </p:xfrm>
        <a:graphic>
          <a:graphicData uri="http://schemas.openxmlformats.org/presentationml/2006/ole">
            <mc:AlternateContent xmlns:mc="http://schemas.openxmlformats.org/markup-compatibility/2006">
              <mc:Choice xmlns:v="urn:schemas-microsoft-com:vml" Requires="v">
                <p:oleObj spid="_x0000_s9425" name="Document" showAsIcon="1" r:id="rId31" imgW="914400" imgH="792360" progId="Word.Document.8">
                  <p:embed/>
                </p:oleObj>
              </mc:Choice>
              <mc:Fallback>
                <p:oleObj name="Document" showAsIcon="1" r:id="rId31" imgW="914400" imgH="792360" progId="Word.Document.8">
                  <p:embed/>
                  <p:pic>
                    <p:nvPicPr>
                      <p:cNvPr id="0" name=""/>
                      <p:cNvPicPr/>
                      <p:nvPr/>
                    </p:nvPicPr>
                    <p:blipFill>
                      <a:blip r:embed="rId32"/>
                      <a:stretch>
                        <a:fillRect/>
                      </a:stretch>
                    </p:blipFill>
                    <p:spPr>
                      <a:xfrm>
                        <a:off x="5791200" y="5181600"/>
                        <a:ext cx="914400" cy="3048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57497045"/>
              </p:ext>
            </p:extLst>
          </p:nvPr>
        </p:nvGraphicFramePr>
        <p:xfrm>
          <a:off x="5791200" y="5638800"/>
          <a:ext cx="914400" cy="320675"/>
        </p:xfrm>
        <a:graphic>
          <a:graphicData uri="http://schemas.openxmlformats.org/presentationml/2006/ole">
            <mc:AlternateContent xmlns:mc="http://schemas.openxmlformats.org/markup-compatibility/2006">
              <mc:Choice xmlns:v="urn:schemas-microsoft-com:vml" Requires="v">
                <p:oleObj spid="_x0000_s9426" name="Document" showAsIcon="1" r:id="rId34" imgW="914400" imgH="792360" progId="Word.Document.8">
                  <p:embed/>
                </p:oleObj>
              </mc:Choice>
              <mc:Fallback>
                <p:oleObj name="Document" showAsIcon="1" r:id="rId34" imgW="914400" imgH="792360" progId="Word.Document.8">
                  <p:embed/>
                  <p:pic>
                    <p:nvPicPr>
                      <p:cNvPr id="0" name=""/>
                      <p:cNvPicPr/>
                      <p:nvPr/>
                    </p:nvPicPr>
                    <p:blipFill>
                      <a:blip r:embed="rId35"/>
                      <a:stretch>
                        <a:fillRect/>
                      </a:stretch>
                    </p:blipFill>
                    <p:spPr>
                      <a:xfrm>
                        <a:off x="5791200" y="5638800"/>
                        <a:ext cx="914400" cy="320675"/>
                      </a:xfrm>
                      <a:prstGeom prst="rect">
                        <a:avLst/>
                      </a:prstGeom>
                    </p:spPr>
                  </p:pic>
                </p:oleObj>
              </mc:Fallback>
            </mc:AlternateContent>
          </a:graphicData>
        </a:graphic>
      </p:graphicFrame>
    </p:spTree>
    <p:extLst>
      <p:ext uri="{BB962C8B-B14F-4D97-AF65-F5344CB8AC3E}">
        <p14:creationId xmlns:p14="http://schemas.microsoft.com/office/powerpoint/2010/main" val="3387862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0093236"/>
              </p:ext>
            </p:extLst>
          </p:nvPr>
        </p:nvGraphicFramePr>
        <p:xfrm>
          <a:off x="297180" y="350520"/>
          <a:ext cx="11318266" cy="5494973"/>
        </p:xfrm>
        <a:graphic>
          <a:graphicData uri="http://schemas.openxmlformats.org/drawingml/2006/table">
            <a:tbl>
              <a:tblPr firstRow="1" bandRow="1">
                <a:tableStyleId>{5940675A-B579-460E-94D1-54222C63F5DA}</a:tableStyleId>
              </a:tblPr>
              <a:tblGrid>
                <a:gridCol w="5253856"/>
                <a:gridCol w="1611764"/>
                <a:gridCol w="1295400"/>
                <a:gridCol w="1821306"/>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030 – Support</a:t>
                      </a:r>
                      <a:r>
                        <a:rPr lang="en-US" sz="1200" baseline="0" dirty="0" smtClean="0">
                          <a:effectLst/>
                          <a:latin typeface="Arial"/>
                          <a:ea typeface="Arial"/>
                          <a:cs typeface="Arial"/>
                        </a:rPr>
                        <a:t> </a:t>
                      </a:r>
                      <a:r>
                        <a:rPr lang="en-US" sz="1200" dirty="0" smtClean="0">
                          <a:effectLst/>
                          <a:latin typeface="Arial"/>
                          <a:ea typeface="Arial"/>
                          <a:cs typeface="Arial"/>
                        </a:rPr>
                        <a:t> multiple RORs during CSV file meter upload</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In Process</a:t>
                      </a:r>
                      <a:endParaRPr lang="en-US" sz="1100" b="0" dirty="0" smtClean="0">
                        <a:solidFill>
                          <a:schemeClr val="accent1"/>
                        </a:solidFill>
                      </a:endParaRPr>
                    </a:p>
                  </a:txBody>
                  <a:tcPr marL="118872" marR="118872" anchor="ctr"/>
                </a:tc>
                <a:tc>
                  <a:txBody>
                    <a:bodyPr/>
                    <a:lstStyle/>
                    <a:p>
                      <a:endParaRPr lang="en-US"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031 – Allow only current</a:t>
                      </a:r>
                      <a:r>
                        <a:rPr lang="en-US" sz="1200" baseline="0" dirty="0" smtClean="0">
                          <a:effectLst/>
                          <a:latin typeface="Arial"/>
                          <a:ea typeface="Arial"/>
                          <a:cs typeface="Arial"/>
                        </a:rPr>
                        <a:t> ROR for account registration validation and meter add validation</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a:t>
                      </a:r>
                      <a:r>
                        <a:rPr lang="en-US" sz="1100" b="0" baseline="0" smtClean="0">
                          <a:solidFill>
                            <a:schemeClr val="accent1"/>
                          </a:solidFill>
                        </a:rPr>
                        <a:t> In Process</a:t>
                      </a:r>
                      <a:endParaRPr lang="en-US" sz="1100" b="0" dirty="0" smtClean="0">
                        <a:solidFill>
                          <a:schemeClr val="accent1"/>
                        </a:solidFill>
                      </a:endParaRPr>
                    </a:p>
                  </a:txBody>
                  <a:tcPr marL="118872" marR="118872" anchor="ctr"/>
                </a:tc>
                <a:tc>
                  <a:txBody>
                    <a:bodyPr/>
                    <a:lstStyle/>
                    <a:p>
                      <a:endParaRPr lang="en-US"/>
                    </a:p>
                  </a:txBody>
                  <a:tcPr marL="118872" marR="118872" anchor="ctr"/>
                </a:tc>
                <a:tc>
                  <a:txBody>
                    <a:bodyPr/>
                    <a:lstStyle/>
                    <a:p>
                      <a:endParaRPr lang="en-US" sz="1200" dirty="0"/>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032 – Support SFTPS protocol for SMT integration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a:t>
                      </a:r>
                      <a:r>
                        <a:rPr lang="en-US" sz="1100" b="0" baseline="0" smtClean="0">
                          <a:solidFill>
                            <a:schemeClr val="accent1"/>
                          </a:solidFill>
                        </a:rPr>
                        <a:t> In Process</a:t>
                      </a:r>
                      <a:endParaRPr lang="en-US" sz="1100" b="0" dirty="0" smtClean="0">
                        <a:solidFill>
                          <a:schemeClr val="accent1"/>
                        </a:solidFill>
                      </a:endParaRPr>
                    </a:p>
                  </a:txBody>
                  <a:tcPr marL="118872" marR="118872" anchor="ctr"/>
                </a:tc>
                <a:tc>
                  <a:txBody>
                    <a:bodyPr/>
                    <a:lstStyle/>
                    <a:p>
                      <a:endParaRPr lang="en-US"/>
                    </a:p>
                  </a:txBody>
                  <a:tcPr marL="118872" marR="118872" anchor="ctr"/>
                </a:tc>
                <a:tc>
                  <a:txBody>
                    <a:bodyPr/>
                    <a:lstStyle/>
                    <a:p>
                      <a:endParaRPr lang="en-US" sz="1200" dirty="0"/>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033 – Provide user id and password rules up front on UI registration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a:t>
                      </a:r>
                      <a:r>
                        <a:rPr lang="en-US" sz="1100" b="0" baseline="0" smtClean="0">
                          <a:solidFill>
                            <a:schemeClr val="accent1"/>
                          </a:solidFill>
                        </a:rPr>
                        <a:t> In Process</a:t>
                      </a:r>
                      <a:endParaRPr lang="en-US" sz="1100" b="0" dirty="0" smtClean="0">
                        <a:solidFill>
                          <a:schemeClr val="accent1"/>
                        </a:solidFill>
                      </a:endParaRPr>
                    </a:p>
                  </a:txBody>
                  <a:tcPr marL="118872" marR="118872" anchor="ctr"/>
                </a:tc>
                <a:tc>
                  <a:txBody>
                    <a:bodyPr/>
                    <a:lstStyle/>
                    <a:p>
                      <a:endParaRPr lang="en-US"/>
                    </a:p>
                  </a:txBody>
                  <a:tcPr marL="118872" marR="118872" anchor="ctr"/>
                </a:tc>
                <a:tc>
                  <a:txBody>
                    <a:bodyPr/>
                    <a:lstStyle/>
                    <a:p>
                      <a:endParaRPr lang="en-US" sz="1200" dirty="0"/>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034 – Display the day of the week</a:t>
                      </a:r>
                      <a:r>
                        <a:rPr lang="en-US" sz="1200" baseline="0" dirty="0" smtClean="0">
                          <a:effectLst/>
                          <a:latin typeface="Arial"/>
                          <a:ea typeface="Arial"/>
                          <a:cs typeface="Arial"/>
                        </a:rPr>
                        <a:t> in addition to the date on usage reports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In Process</a:t>
                      </a:r>
                      <a:endParaRPr lang="en-US" sz="1100" b="0" dirty="0" smtClean="0">
                        <a:solidFill>
                          <a:schemeClr val="accent1"/>
                        </a:solidFill>
                      </a:endParaRPr>
                    </a:p>
                  </a:txBody>
                  <a:tcPr marL="118872" marR="118872" anchor="ctr"/>
                </a:tc>
                <a:tc>
                  <a:txBody>
                    <a:bodyPr/>
                    <a:lstStyle/>
                    <a:p>
                      <a:endParaRPr lang="en-US"/>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035 - </a:t>
                      </a:r>
                      <a:r>
                        <a:rPr lang="en-US" sz="1200" kern="1200" dirty="0" smtClean="0">
                          <a:solidFill>
                            <a:schemeClr val="tx1"/>
                          </a:solidFill>
                          <a:effectLst/>
                          <a:latin typeface="+mn-lt"/>
                          <a:ea typeface="+mn-ea"/>
                          <a:cs typeface="+mn-cs"/>
                        </a:rPr>
                        <a:t>Provide a customer-selected option to receive a monthly usage report via email</a:t>
                      </a:r>
                    </a:p>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JDOA Estimate on Hold</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accent3">
                              <a:lumMod val="50000"/>
                            </a:schemeClr>
                          </a:solidFill>
                        </a:rPr>
                        <a:t>Disapproved by RMS 3/3/15</a:t>
                      </a:r>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036 – Rename Overview tab to Home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a:t>
                      </a:r>
                      <a:r>
                        <a:rPr lang="en-US" sz="1100" b="0" baseline="0" smtClean="0">
                          <a:solidFill>
                            <a:schemeClr val="accent1"/>
                          </a:solidFill>
                        </a:rPr>
                        <a:t> In Process</a:t>
                      </a:r>
                      <a:endParaRPr lang="en-US" sz="1100" b="0" dirty="0" smtClean="0">
                        <a:solidFill>
                          <a:schemeClr val="accent1"/>
                        </a:solidFill>
                      </a:endParaRPr>
                    </a:p>
                  </a:txBody>
                  <a:tcPr marL="118872" marR="118872" anchor="ctr"/>
                </a:tc>
                <a:tc>
                  <a:txBody>
                    <a:bodyPr/>
                    <a:lstStyle/>
                    <a:p>
                      <a:endParaRPr lang="en-US"/>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037 – Remove SMT Demo from Private Site for REPs, TDSPs, and Third Parties</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a:t>
                      </a:r>
                      <a:r>
                        <a:rPr lang="en-US" sz="1100" b="0" baseline="0" smtClean="0">
                          <a:solidFill>
                            <a:schemeClr val="accent1"/>
                          </a:solidFill>
                        </a:rPr>
                        <a:t> In Process</a:t>
                      </a:r>
                      <a:endParaRPr lang="en-US" sz="1100" b="0" dirty="0" smtClean="0">
                        <a:solidFill>
                          <a:schemeClr val="accent1"/>
                        </a:solidFill>
                      </a:endParaRPr>
                    </a:p>
                  </a:txBody>
                  <a:tcPr marL="118872" marR="118872" anchor="ctr"/>
                </a:tc>
                <a:tc>
                  <a:txBody>
                    <a:bodyPr/>
                    <a:lstStyle/>
                    <a:p>
                      <a:endParaRPr lang="en-US"/>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038 – Provide a “Hold” capability on Third Party accounts to reactivate usage until the Third Party has integrated with FTPS and API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a:t>
                      </a:r>
                      <a:r>
                        <a:rPr lang="en-US" sz="1100" b="0" baseline="0" smtClean="0">
                          <a:solidFill>
                            <a:schemeClr val="accent1"/>
                          </a:solidFill>
                        </a:rPr>
                        <a:t> In Process</a:t>
                      </a:r>
                      <a:endParaRPr lang="en-US" sz="1100" b="0" dirty="0" smtClean="0">
                        <a:solidFill>
                          <a:schemeClr val="accent1"/>
                        </a:solidFill>
                      </a:endParaRPr>
                    </a:p>
                  </a:txBody>
                  <a:tcPr marL="118872" marR="118872" anchor="ctr"/>
                </a:tc>
                <a:tc>
                  <a:txBody>
                    <a:bodyPr/>
                    <a:lstStyle/>
                    <a:p>
                      <a:endParaRPr lang="en-US"/>
                    </a:p>
                  </a:txBody>
                  <a:tcPr marL="118872" marR="118872" anchor="ctr"/>
                </a:tc>
                <a:tc>
                  <a:txBody>
                    <a:bodyPr/>
                    <a:lstStyle/>
                    <a:p>
                      <a:endParaRPr lang="en-US" sz="10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039 – Provide more detail for Third Party Agreement</a:t>
                      </a:r>
                      <a:r>
                        <a:rPr lang="en-US" sz="1200" baseline="0" dirty="0" smtClean="0">
                          <a:effectLst/>
                          <a:latin typeface="+mn-lt"/>
                          <a:ea typeface="Arial"/>
                          <a:cs typeface="+mn-cs"/>
                        </a:rPr>
                        <a:t> Invitation Error Messages</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In Process</a:t>
                      </a:r>
                      <a:endParaRPr lang="en-US" sz="1100" b="0" dirty="0" smtClean="0">
                        <a:solidFill>
                          <a:schemeClr val="accent1"/>
                        </a:solidFill>
                      </a:endParaRPr>
                    </a:p>
                  </a:txBody>
                  <a:tcPr marL="118872" marR="118872" anchor="ctr"/>
                </a:tc>
                <a:tc>
                  <a:txBody>
                    <a:bodyPr/>
                    <a:lstStyle/>
                    <a:p>
                      <a:endParaRPr lang="en-US"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1"/>
                        </a:solidFill>
                      </a:endParaRPr>
                    </a:p>
                  </a:txBody>
                  <a:tcPr marL="118872" marR="118872" anchor="ctr"/>
                </a:tc>
                <a:tc>
                  <a:txBody>
                    <a:bodyPr/>
                    <a:lstStyle/>
                    <a:p>
                      <a:endParaRPr lang="en-US"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09170876"/>
              </p:ext>
            </p:extLst>
          </p:nvPr>
        </p:nvGraphicFramePr>
        <p:xfrm>
          <a:off x="5791200" y="1066800"/>
          <a:ext cx="914400" cy="380999"/>
        </p:xfrm>
        <a:graphic>
          <a:graphicData uri="http://schemas.openxmlformats.org/presentationml/2006/ole">
            <mc:AlternateContent xmlns:mc="http://schemas.openxmlformats.org/markup-compatibility/2006">
              <mc:Choice xmlns:v="urn:schemas-microsoft-com:vml" Requires="v">
                <p:oleObj spid="_x0000_s10338"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1200" y="1066800"/>
                        <a:ext cx="914400" cy="380999"/>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94022588"/>
              </p:ext>
            </p:extLst>
          </p:nvPr>
        </p:nvGraphicFramePr>
        <p:xfrm>
          <a:off x="5791200" y="1508125"/>
          <a:ext cx="914400" cy="396875"/>
        </p:xfrm>
        <a:graphic>
          <a:graphicData uri="http://schemas.openxmlformats.org/presentationml/2006/ole">
            <mc:AlternateContent xmlns:mc="http://schemas.openxmlformats.org/markup-compatibility/2006">
              <mc:Choice xmlns:v="urn:schemas-microsoft-com:vml" Requires="v">
                <p:oleObj spid="_x0000_s10339"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508125"/>
                        <a:ext cx="914400" cy="3968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16793444"/>
              </p:ext>
            </p:extLst>
          </p:nvPr>
        </p:nvGraphicFramePr>
        <p:xfrm>
          <a:off x="5791200" y="1905000"/>
          <a:ext cx="914400" cy="396875"/>
        </p:xfrm>
        <a:graphic>
          <a:graphicData uri="http://schemas.openxmlformats.org/presentationml/2006/ole">
            <mc:AlternateContent xmlns:mc="http://schemas.openxmlformats.org/markup-compatibility/2006">
              <mc:Choice xmlns:v="urn:schemas-microsoft-com:vml" Requires="v">
                <p:oleObj spid="_x0000_s10340"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91200" y="1905000"/>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06641771"/>
              </p:ext>
            </p:extLst>
          </p:nvPr>
        </p:nvGraphicFramePr>
        <p:xfrm>
          <a:off x="5791200" y="2422525"/>
          <a:ext cx="914400" cy="396875"/>
        </p:xfrm>
        <a:graphic>
          <a:graphicData uri="http://schemas.openxmlformats.org/presentationml/2006/ole">
            <mc:AlternateContent xmlns:mc="http://schemas.openxmlformats.org/markup-compatibility/2006">
              <mc:Choice xmlns:v="urn:schemas-microsoft-com:vml" Requires="v">
                <p:oleObj spid="_x0000_s10341"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2422525"/>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44448756"/>
              </p:ext>
            </p:extLst>
          </p:nvPr>
        </p:nvGraphicFramePr>
        <p:xfrm>
          <a:off x="5741670" y="2819400"/>
          <a:ext cx="963930" cy="380999"/>
        </p:xfrm>
        <a:graphic>
          <a:graphicData uri="http://schemas.openxmlformats.org/presentationml/2006/ole">
            <mc:AlternateContent xmlns:mc="http://schemas.openxmlformats.org/markup-compatibility/2006">
              <mc:Choice xmlns:v="urn:schemas-microsoft-com:vml" Requires="v">
                <p:oleObj spid="_x0000_s10342"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41670" y="2819400"/>
                        <a:ext cx="963930" cy="38099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59645499"/>
              </p:ext>
            </p:extLst>
          </p:nvPr>
        </p:nvGraphicFramePr>
        <p:xfrm>
          <a:off x="5791200" y="3336925"/>
          <a:ext cx="914400" cy="320675"/>
        </p:xfrm>
        <a:graphic>
          <a:graphicData uri="http://schemas.openxmlformats.org/presentationml/2006/ole">
            <mc:AlternateContent xmlns:mc="http://schemas.openxmlformats.org/markup-compatibility/2006">
              <mc:Choice xmlns:v="urn:schemas-microsoft-com:vml" Requires="v">
                <p:oleObj spid="_x0000_s10343"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3336925"/>
                        <a:ext cx="914400" cy="32067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58305129"/>
              </p:ext>
            </p:extLst>
          </p:nvPr>
        </p:nvGraphicFramePr>
        <p:xfrm>
          <a:off x="5791200" y="3886200"/>
          <a:ext cx="914400" cy="320675"/>
        </p:xfrm>
        <a:graphic>
          <a:graphicData uri="http://schemas.openxmlformats.org/presentationml/2006/ole">
            <mc:AlternateContent xmlns:mc="http://schemas.openxmlformats.org/markup-compatibility/2006">
              <mc:Choice xmlns:v="urn:schemas-microsoft-com:vml" Requires="v">
                <p:oleObj spid="_x0000_s10344"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791200" y="3886200"/>
                        <a:ext cx="914400" cy="3206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281828769"/>
              </p:ext>
            </p:extLst>
          </p:nvPr>
        </p:nvGraphicFramePr>
        <p:xfrm>
          <a:off x="5791200" y="4343400"/>
          <a:ext cx="914400" cy="244475"/>
        </p:xfrm>
        <a:graphic>
          <a:graphicData uri="http://schemas.openxmlformats.org/presentationml/2006/ole">
            <mc:AlternateContent xmlns:mc="http://schemas.openxmlformats.org/markup-compatibility/2006">
              <mc:Choice xmlns:v="urn:schemas-microsoft-com:vml" Requires="v">
                <p:oleObj spid="_x0000_s10345"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91200" y="4343400"/>
                        <a:ext cx="914400" cy="2444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937159166"/>
              </p:ext>
            </p:extLst>
          </p:nvPr>
        </p:nvGraphicFramePr>
        <p:xfrm>
          <a:off x="5791200" y="4708525"/>
          <a:ext cx="914400" cy="320675"/>
        </p:xfrm>
        <a:graphic>
          <a:graphicData uri="http://schemas.openxmlformats.org/presentationml/2006/ole">
            <mc:AlternateContent xmlns:mc="http://schemas.openxmlformats.org/markup-compatibility/2006">
              <mc:Choice xmlns:v="urn:schemas-microsoft-com:vml" Requires="v">
                <p:oleObj spid="_x0000_s10346" name="Document" showAsIcon="1" r:id="rId28" imgW="914400" imgH="792360" progId="Word.Document.8">
                  <p:embed/>
                </p:oleObj>
              </mc:Choice>
              <mc:Fallback>
                <p:oleObj name="Document" showAsIcon="1" r:id="rId28" imgW="914400" imgH="792360" progId="Word.Document.8">
                  <p:embed/>
                  <p:pic>
                    <p:nvPicPr>
                      <p:cNvPr id="0" name=""/>
                      <p:cNvPicPr/>
                      <p:nvPr/>
                    </p:nvPicPr>
                    <p:blipFill>
                      <a:blip r:embed="rId29"/>
                      <a:stretch>
                        <a:fillRect/>
                      </a:stretch>
                    </p:blipFill>
                    <p:spPr>
                      <a:xfrm>
                        <a:off x="5791200" y="4708525"/>
                        <a:ext cx="914400" cy="3206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094906385"/>
              </p:ext>
            </p:extLst>
          </p:nvPr>
        </p:nvGraphicFramePr>
        <p:xfrm>
          <a:off x="5791200" y="5165725"/>
          <a:ext cx="914400" cy="320675"/>
        </p:xfrm>
        <a:graphic>
          <a:graphicData uri="http://schemas.openxmlformats.org/presentationml/2006/ole">
            <mc:AlternateContent xmlns:mc="http://schemas.openxmlformats.org/markup-compatibility/2006">
              <mc:Choice xmlns:v="urn:schemas-microsoft-com:vml" Requires="v">
                <p:oleObj spid="_x0000_s10347" name="Document" showAsIcon="1" r:id="rId31" imgW="914400" imgH="792360" progId="Word.Document.8">
                  <p:embed/>
                </p:oleObj>
              </mc:Choice>
              <mc:Fallback>
                <p:oleObj name="Document" showAsIcon="1" r:id="rId31" imgW="914400" imgH="792360" progId="Word.Document.8">
                  <p:embed/>
                  <p:pic>
                    <p:nvPicPr>
                      <p:cNvPr id="0" name=""/>
                      <p:cNvPicPr/>
                      <p:nvPr/>
                    </p:nvPicPr>
                    <p:blipFill>
                      <a:blip r:embed="rId32"/>
                      <a:stretch>
                        <a:fillRect/>
                      </a:stretch>
                    </p:blipFill>
                    <p:spPr>
                      <a:xfrm>
                        <a:off x="5791200" y="5165725"/>
                        <a:ext cx="914400" cy="320675"/>
                      </a:xfrm>
                      <a:prstGeom prst="rect">
                        <a:avLst/>
                      </a:prstGeom>
                    </p:spPr>
                  </p:pic>
                </p:oleObj>
              </mc:Fallback>
            </mc:AlternateContent>
          </a:graphicData>
        </a:graphic>
      </p:graphicFrame>
    </p:spTree>
    <p:extLst>
      <p:ext uri="{BB962C8B-B14F-4D97-AF65-F5344CB8AC3E}">
        <p14:creationId xmlns:p14="http://schemas.microsoft.com/office/powerpoint/2010/main" val="3493366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3254375"/>
            <a:ext cx="10842626" cy="1470025"/>
          </a:xfrm>
        </p:spPr>
        <p:txBody>
          <a:bodyPr>
            <a:noAutofit/>
          </a:bodyPr>
          <a:lstStyle/>
          <a:p>
            <a:pPr algn="ctr"/>
            <a:r>
              <a:rPr lang="en-US" sz="3600" b="1" dirty="0" smtClean="0"/>
              <a:t>AMWG CR 2015 019 through 029</a:t>
            </a:r>
            <a:br>
              <a:rPr lang="en-US" sz="3600" b="1" dirty="0" smtClean="0"/>
            </a:br>
            <a:r>
              <a:rPr lang="en-US" sz="3600" b="1" dirty="0" smtClean="0"/>
              <a:t>Story Boards with Estimates </a:t>
            </a:r>
            <a:br>
              <a:rPr lang="en-US" sz="3600" b="1" dirty="0" smtClean="0"/>
            </a:br>
            <a:r>
              <a:rPr lang="en-US" sz="3600" b="1" dirty="0" smtClean="0"/>
              <a:t>Review</a:t>
            </a:r>
            <a:endParaRPr lang="en-US" sz="3600" dirty="0"/>
          </a:p>
        </p:txBody>
      </p:sp>
    </p:spTree>
    <p:extLst>
      <p:ext uri="{BB962C8B-B14F-4D97-AF65-F5344CB8AC3E}">
        <p14:creationId xmlns:p14="http://schemas.microsoft.com/office/powerpoint/2010/main" val="723530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Categorization of SMT RMS Approved </a:t>
            </a:r>
            <a:br>
              <a:rPr lang="en-US" sz="3600" b="1" dirty="0" smtClean="0"/>
            </a:br>
            <a:r>
              <a:rPr lang="en-US" sz="3600" b="1" dirty="0" smtClean="0"/>
              <a:t>AMWG CRs</a:t>
            </a:r>
            <a:endParaRPr lang="en-US" sz="3600" dirty="0"/>
          </a:p>
        </p:txBody>
      </p:sp>
    </p:spTree>
    <p:extLst>
      <p:ext uri="{BB962C8B-B14F-4D97-AF65-F5344CB8AC3E}">
        <p14:creationId xmlns:p14="http://schemas.microsoft.com/office/powerpoint/2010/main" val="3739467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Q&amp;A Monthly SMT Reports to AMWG</a:t>
            </a:r>
            <a:br>
              <a:rPr lang="en-US" sz="3600" b="1" dirty="0" smtClean="0"/>
            </a:br>
            <a:r>
              <a:rPr lang="en-US" sz="3600" b="1" dirty="0" smtClean="0"/>
              <a:t>Data </a:t>
            </a:r>
            <a:r>
              <a:rPr lang="en-US" sz="3600" b="1" smtClean="0"/>
              <a:t>Through February </a:t>
            </a:r>
            <a:r>
              <a:rPr lang="en-US" sz="3600" b="1" dirty="0" smtClean="0"/>
              <a:t>2015</a:t>
            </a:r>
            <a:endParaRPr lang="en-US" sz="3600" dirty="0"/>
          </a:p>
        </p:txBody>
      </p:sp>
    </p:spTree>
    <p:extLst>
      <p:ext uri="{BB962C8B-B14F-4D97-AF65-F5344CB8AC3E}">
        <p14:creationId xmlns:p14="http://schemas.microsoft.com/office/powerpoint/2010/main" val="3734869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200" b="1" dirty="0" smtClean="0"/>
              <a:t>SMT Outage Overview</a:t>
            </a:r>
            <a:endParaRPr lang="en-US" sz="3200" dirty="0"/>
          </a:p>
        </p:txBody>
      </p:sp>
    </p:spTree>
    <p:extLst>
      <p:ext uri="{BB962C8B-B14F-4D97-AF65-F5344CB8AC3E}">
        <p14:creationId xmlns:p14="http://schemas.microsoft.com/office/powerpoint/2010/main" val="3414582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SMT Outage Overview</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3</a:t>
            </a:fld>
            <a:endParaRPr lang="en-US"/>
          </a:p>
        </p:txBody>
      </p:sp>
      <p:sp>
        <p:nvSpPr>
          <p:cNvPr id="6" name="Content Placeholder 12"/>
          <p:cNvSpPr>
            <a:spLocks noGrp="1"/>
          </p:cNvSpPr>
          <p:nvPr>
            <p:ph idx="1"/>
          </p:nvPr>
        </p:nvSpPr>
        <p:spPr>
          <a:xfrm>
            <a:off x="594360" y="1600200"/>
            <a:ext cx="10698480" cy="4876800"/>
          </a:xfrm>
        </p:spPr>
        <p:txBody>
          <a:bodyPr>
            <a:normAutofit/>
          </a:bodyPr>
          <a:lstStyle/>
          <a:p>
            <a:pPr marL="520700" indent="-457200"/>
            <a:r>
              <a:rPr lang="en-US" sz="2400" dirty="0" smtClean="0">
                <a:cs typeface="Aharoni" pitchFamily="2" charset="-79"/>
              </a:rPr>
              <a:t>One of the redundant servers managing the SMT SAN (storage for the data warehouse) failed at 6 AM Saturday March 21, 2015. During the process of restoring that server the second redundant server failed later Saturday evening causing corruption on several application instances on SMT.</a:t>
            </a:r>
          </a:p>
          <a:p>
            <a:pPr marL="520700" indent="-457200"/>
            <a:r>
              <a:rPr lang="en-US" sz="2400" dirty="0" smtClean="0">
                <a:cs typeface="Aharoni" pitchFamily="2" charset="-79"/>
              </a:rPr>
              <a:t>Faced with needing an additional few days continuation of the current outage to restore the legacy environment followed by a 3 day outage for the cutover, the decision was made to be more efficient and reduce the total number of outage days by moving directly into the cut over to the new legacy environment</a:t>
            </a:r>
            <a:endParaRPr lang="en-US" sz="2200" dirty="0" smtClean="0">
              <a:cs typeface="Aharoni" pitchFamily="2" charset="-79"/>
            </a:endParaRPr>
          </a:p>
          <a:p>
            <a:pPr marL="520700" indent="-457200"/>
            <a:r>
              <a:rPr lang="en-US" sz="2400" dirty="0" smtClean="0">
                <a:cs typeface="Aharoni" pitchFamily="2" charset="-79"/>
              </a:rPr>
              <a:t>The new legacy environment provides a greater redundancy model with 4 redundant servers in critical areas such as SAN management.</a:t>
            </a:r>
            <a:endParaRPr lang="en-US" sz="2000" dirty="0" smtClean="0">
              <a:cs typeface="Aharoni" pitchFamily="2" charset="-79"/>
            </a:endParaRPr>
          </a:p>
        </p:txBody>
      </p:sp>
    </p:spTree>
    <p:extLst>
      <p:ext uri="{BB962C8B-B14F-4D97-AF65-F5344CB8AC3E}">
        <p14:creationId xmlns:p14="http://schemas.microsoft.com/office/powerpoint/2010/main" val="2853575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200" b="1" dirty="0" smtClean="0"/>
              <a:t>SMT Infrastructure Refresh Update</a:t>
            </a:r>
            <a:endParaRPr lang="en-US" sz="3200" dirty="0"/>
          </a:p>
        </p:txBody>
      </p:sp>
    </p:spTree>
    <p:extLst>
      <p:ext uri="{BB962C8B-B14F-4D97-AF65-F5344CB8AC3E}">
        <p14:creationId xmlns:p14="http://schemas.microsoft.com/office/powerpoint/2010/main" val="614152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1809297" y="2700869"/>
            <a:ext cx="3753303" cy="499531"/>
          </a:xfrm>
          <a:prstGeom prst="homePlate">
            <a:avLst/>
          </a:prstGeom>
          <a:solidFill>
            <a:schemeClr val="accent3">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Hardware Acquisition, Rack Stack, Build, Install OS – Development, Test, Stage, Production and DR Environments</a:t>
            </a:r>
            <a:endParaRPr lang="en-US" sz="1200" b="1" dirty="0"/>
          </a:p>
        </p:txBody>
      </p:sp>
      <p:sp>
        <p:nvSpPr>
          <p:cNvPr id="14" name="Rectangle 13"/>
          <p:cNvSpPr/>
          <p:nvPr/>
        </p:nvSpPr>
        <p:spPr>
          <a:xfrm>
            <a:off x="0" y="1820175"/>
            <a:ext cx="6760845" cy="3102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494380"/>
            <a:ext cx="6760845" cy="304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1676400" y="1828801"/>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52800" y="1828801"/>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29200" y="1828801"/>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769" y="1820175"/>
            <a:ext cx="1032679" cy="276999"/>
          </a:xfrm>
          <a:prstGeom prst="rect">
            <a:avLst/>
          </a:prstGeom>
          <a:noFill/>
        </p:spPr>
        <p:txBody>
          <a:bodyPr wrap="none" rtlCol="0">
            <a:spAutoFit/>
          </a:bodyPr>
          <a:lstStyle/>
          <a:p>
            <a:r>
              <a:rPr lang="en-US" sz="1200" b="1" dirty="0" smtClean="0">
                <a:solidFill>
                  <a:schemeClr val="bg1"/>
                </a:solidFill>
              </a:rPr>
              <a:t>1</a:t>
            </a:r>
            <a:r>
              <a:rPr lang="en-US" sz="1200" b="1" baseline="30000" dirty="0" smtClean="0">
                <a:solidFill>
                  <a:schemeClr val="bg1"/>
                </a:solidFill>
              </a:rPr>
              <a:t>st</a:t>
            </a:r>
            <a:r>
              <a:rPr lang="en-US" sz="1200" b="1" dirty="0" smtClean="0">
                <a:solidFill>
                  <a:schemeClr val="bg1"/>
                </a:solidFill>
              </a:rPr>
              <a:t> Quarter</a:t>
            </a:r>
            <a:endParaRPr lang="en-US" sz="1200" b="1" dirty="0">
              <a:solidFill>
                <a:schemeClr val="bg1"/>
              </a:solidFill>
            </a:endParaRPr>
          </a:p>
        </p:txBody>
      </p:sp>
      <p:sp>
        <p:nvSpPr>
          <p:cNvPr id="21" name="TextBox 20"/>
          <p:cNvSpPr txBox="1"/>
          <p:nvPr/>
        </p:nvSpPr>
        <p:spPr>
          <a:xfrm>
            <a:off x="1979069" y="1820175"/>
            <a:ext cx="1068931" cy="276999"/>
          </a:xfrm>
          <a:prstGeom prst="rect">
            <a:avLst/>
          </a:prstGeom>
          <a:noFill/>
        </p:spPr>
        <p:txBody>
          <a:bodyPr wrap="none" rtlCol="0">
            <a:spAutoFit/>
          </a:bodyPr>
          <a:lstStyle/>
          <a:p>
            <a:r>
              <a:rPr lang="en-US" sz="1200" b="1" dirty="0" smtClean="0">
                <a:solidFill>
                  <a:schemeClr val="bg1"/>
                </a:solidFill>
              </a:rPr>
              <a:t>2</a:t>
            </a:r>
            <a:r>
              <a:rPr lang="en-US" sz="1200" b="1" baseline="30000" dirty="0" smtClean="0">
                <a:solidFill>
                  <a:schemeClr val="bg1"/>
                </a:solidFill>
              </a:rPr>
              <a:t>nd</a:t>
            </a:r>
            <a:r>
              <a:rPr lang="en-US" sz="1200" b="1" dirty="0" smtClean="0">
                <a:solidFill>
                  <a:schemeClr val="bg1"/>
                </a:solidFill>
              </a:rPr>
              <a:t> Quarter</a:t>
            </a:r>
            <a:endParaRPr lang="en-US" sz="1200" b="1" dirty="0">
              <a:solidFill>
                <a:schemeClr val="bg1"/>
              </a:solidFill>
            </a:endParaRPr>
          </a:p>
        </p:txBody>
      </p:sp>
      <p:sp>
        <p:nvSpPr>
          <p:cNvPr id="22" name="TextBox 21"/>
          <p:cNvSpPr txBox="1"/>
          <p:nvPr/>
        </p:nvSpPr>
        <p:spPr>
          <a:xfrm>
            <a:off x="2133600" y="1459389"/>
            <a:ext cx="751290" cy="369332"/>
          </a:xfrm>
          <a:prstGeom prst="rect">
            <a:avLst/>
          </a:prstGeom>
          <a:noFill/>
        </p:spPr>
        <p:txBody>
          <a:bodyPr wrap="none" rtlCol="0">
            <a:spAutoFit/>
          </a:bodyPr>
          <a:lstStyle/>
          <a:p>
            <a:r>
              <a:rPr lang="en-US" b="1" dirty="0" smtClean="0">
                <a:solidFill>
                  <a:schemeClr val="bg1"/>
                </a:solidFill>
              </a:rPr>
              <a:t>2014</a:t>
            </a:r>
            <a:endParaRPr lang="en-US" b="1" dirty="0">
              <a:solidFill>
                <a:schemeClr val="bg1"/>
              </a:solidFill>
            </a:endParaRPr>
          </a:p>
        </p:txBody>
      </p:sp>
      <p:sp>
        <p:nvSpPr>
          <p:cNvPr id="23" name="TextBox 22"/>
          <p:cNvSpPr txBox="1"/>
          <p:nvPr/>
        </p:nvSpPr>
        <p:spPr>
          <a:xfrm>
            <a:off x="3603437" y="1820175"/>
            <a:ext cx="1044763" cy="276999"/>
          </a:xfrm>
          <a:prstGeom prst="rect">
            <a:avLst/>
          </a:prstGeom>
          <a:noFill/>
        </p:spPr>
        <p:txBody>
          <a:bodyPr wrap="none" rtlCol="0">
            <a:spAutoFit/>
          </a:bodyPr>
          <a:lstStyle/>
          <a:p>
            <a:r>
              <a:rPr lang="en-US" sz="1200" b="1" dirty="0" smtClean="0">
                <a:solidFill>
                  <a:schemeClr val="bg1"/>
                </a:solidFill>
              </a:rPr>
              <a:t>3</a:t>
            </a:r>
            <a:r>
              <a:rPr lang="en-US" sz="1200" b="1" baseline="30000" dirty="0" smtClean="0">
                <a:solidFill>
                  <a:schemeClr val="bg1"/>
                </a:solidFill>
              </a:rPr>
              <a:t>rd</a:t>
            </a:r>
            <a:r>
              <a:rPr lang="en-US" sz="1200" b="1" dirty="0" smtClean="0">
                <a:solidFill>
                  <a:schemeClr val="bg1"/>
                </a:solidFill>
              </a:rPr>
              <a:t> Quarter</a:t>
            </a:r>
            <a:endParaRPr lang="en-US" sz="1200" b="1" dirty="0">
              <a:solidFill>
                <a:schemeClr val="bg1"/>
              </a:solidFill>
            </a:endParaRPr>
          </a:p>
        </p:txBody>
      </p:sp>
      <p:sp>
        <p:nvSpPr>
          <p:cNvPr id="24" name="TextBox 23"/>
          <p:cNvSpPr txBox="1"/>
          <p:nvPr/>
        </p:nvSpPr>
        <p:spPr>
          <a:xfrm>
            <a:off x="5257800" y="1820175"/>
            <a:ext cx="1037858" cy="276999"/>
          </a:xfrm>
          <a:prstGeom prst="rect">
            <a:avLst/>
          </a:prstGeom>
          <a:noFill/>
        </p:spPr>
        <p:txBody>
          <a:bodyPr wrap="none" rtlCol="0">
            <a:spAutoFit/>
          </a:bodyPr>
          <a:lstStyle/>
          <a:p>
            <a:r>
              <a:rPr lang="en-US" sz="1200" b="1" dirty="0" smtClean="0">
                <a:solidFill>
                  <a:schemeClr val="bg1"/>
                </a:solidFill>
              </a:rPr>
              <a:t>4</a:t>
            </a:r>
            <a:r>
              <a:rPr lang="en-US" sz="1200" b="1" baseline="30000" dirty="0" smtClean="0">
                <a:solidFill>
                  <a:schemeClr val="bg1"/>
                </a:solidFill>
              </a:rPr>
              <a:t>th</a:t>
            </a:r>
            <a:r>
              <a:rPr lang="en-US" sz="1200" b="1" dirty="0" smtClean="0">
                <a:solidFill>
                  <a:schemeClr val="bg1"/>
                </a:solidFill>
              </a:rPr>
              <a:t> Quarter</a:t>
            </a:r>
            <a:endParaRPr lang="en-US" sz="1200" b="1" dirty="0">
              <a:solidFill>
                <a:schemeClr val="bg1"/>
              </a:solidFill>
            </a:endParaRPr>
          </a:p>
        </p:txBody>
      </p:sp>
      <p:sp>
        <p:nvSpPr>
          <p:cNvPr id="26" name="Rectangle 25"/>
          <p:cNvSpPr/>
          <p:nvPr/>
        </p:nvSpPr>
        <p:spPr>
          <a:xfrm>
            <a:off x="6760846" y="1499262"/>
            <a:ext cx="5126355" cy="304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934201" y="1825599"/>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321041" y="1825599"/>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707881" y="1825599"/>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839200" y="1456267"/>
            <a:ext cx="751290" cy="369332"/>
          </a:xfrm>
          <a:prstGeom prst="rect">
            <a:avLst/>
          </a:prstGeom>
          <a:noFill/>
        </p:spPr>
        <p:txBody>
          <a:bodyPr wrap="none" rtlCol="0">
            <a:spAutoFit/>
          </a:bodyPr>
          <a:lstStyle/>
          <a:p>
            <a:r>
              <a:rPr lang="en-US" b="1" dirty="0" smtClean="0">
                <a:solidFill>
                  <a:schemeClr val="bg1"/>
                </a:solidFill>
              </a:rPr>
              <a:t>2015</a:t>
            </a:r>
            <a:endParaRPr lang="en-US" b="1" dirty="0">
              <a:solidFill>
                <a:schemeClr val="bg1"/>
              </a:solidFill>
            </a:endParaRPr>
          </a:p>
        </p:txBody>
      </p:sp>
      <p:cxnSp>
        <p:nvCxnSpPr>
          <p:cNvPr id="36" name="Straight Connector 35"/>
          <p:cNvCxnSpPr/>
          <p:nvPr/>
        </p:nvCxnSpPr>
        <p:spPr>
          <a:xfrm>
            <a:off x="6760845" y="1489737"/>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Pentagon 44"/>
          <p:cNvSpPr/>
          <p:nvPr/>
        </p:nvSpPr>
        <p:spPr>
          <a:xfrm>
            <a:off x="3342090" y="3310070"/>
            <a:ext cx="2906310" cy="499930"/>
          </a:xfrm>
          <a:prstGeom prst="homePlate">
            <a:avLst/>
          </a:prstGeom>
          <a:solidFill>
            <a:schemeClr val="accent3">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Network</a:t>
            </a:r>
            <a:r>
              <a:rPr lang="en-US" sz="1200" b="1" dirty="0"/>
              <a:t> </a:t>
            </a:r>
            <a:r>
              <a:rPr lang="en-US" sz="1200" b="1" dirty="0" smtClean="0"/>
              <a:t>and Security – Development, Test, Stage, Production and DR Environments </a:t>
            </a:r>
            <a:endParaRPr lang="en-US" sz="1200" b="1" dirty="0"/>
          </a:p>
        </p:txBody>
      </p:sp>
      <p:sp>
        <p:nvSpPr>
          <p:cNvPr id="11" name="Title 10"/>
          <p:cNvSpPr>
            <a:spLocks noGrp="1"/>
          </p:cNvSpPr>
          <p:nvPr>
            <p:ph type="title"/>
          </p:nvPr>
        </p:nvSpPr>
        <p:spPr>
          <a:xfrm>
            <a:off x="396240" y="533400"/>
            <a:ext cx="10698480" cy="762000"/>
          </a:xfrm>
        </p:spPr>
        <p:txBody>
          <a:bodyPr>
            <a:normAutofit fontScale="90000"/>
          </a:bodyPr>
          <a:lstStyle/>
          <a:p>
            <a:pPr algn="ctr"/>
            <a:r>
              <a:rPr lang="en-US" dirty="0" smtClean="0">
                <a:solidFill>
                  <a:srgbClr val="C00000"/>
                </a:solidFill>
                <a:latin typeface="Arial Black" pitchFamily="34" charset="0"/>
              </a:rPr>
              <a:t/>
            </a:r>
            <a:br>
              <a:rPr lang="en-US" dirty="0" smtClean="0">
                <a:solidFill>
                  <a:srgbClr val="C00000"/>
                </a:solidFill>
                <a:latin typeface="Arial Black" pitchFamily="34" charset="0"/>
              </a:rPr>
            </a:br>
            <a:r>
              <a:rPr lang="en-US" sz="2900" dirty="0" smtClean="0">
                <a:solidFill>
                  <a:srgbClr val="C00000"/>
                </a:solidFill>
              </a:rPr>
              <a:t>SMT Infrastructure Refresh Project </a:t>
            </a:r>
            <a:r>
              <a:rPr lang="en-US" sz="2900" dirty="0">
                <a:solidFill>
                  <a:srgbClr val="C00000"/>
                </a:solidFill>
              </a:rPr>
              <a:t>Schedule</a:t>
            </a:r>
            <a:br>
              <a:rPr lang="en-US" sz="2900" dirty="0">
                <a:solidFill>
                  <a:srgbClr val="C00000"/>
                </a:solidFill>
              </a:rPr>
            </a:br>
            <a:endParaRPr lang="en-US" sz="2900" dirty="0"/>
          </a:p>
        </p:txBody>
      </p:sp>
      <p:sp>
        <p:nvSpPr>
          <p:cNvPr id="49" name="Pentagon 48"/>
          <p:cNvSpPr/>
          <p:nvPr/>
        </p:nvSpPr>
        <p:spPr>
          <a:xfrm>
            <a:off x="548108" y="2184397"/>
            <a:ext cx="1509292" cy="482603"/>
          </a:xfrm>
          <a:prstGeom prst="homePlate">
            <a:avLst/>
          </a:prstGeom>
          <a:solidFill>
            <a:schemeClr val="accent3">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smtClean="0"/>
              <a:t>Planning</a:t>
            </a:r>
            <a:endParaRPr lang="en-US" sz="1050" b="1" dirty="0"/>
          </a:p>
        </p:txBody>
      </p:sp>
      <p:sp>
        <p:nvSpPr>
          <p:cNvPr id="51" name="Pentagon 50"/>
          <p:cNvSpPr/>
          <p:nvPr/>
        </p:nvSpPr>
        <p:spPr>
          <a:xfrm>
            <a:off x="7595235" y="4114800"/>
            <a:ext cx="1243966" cy="499930"/>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UAT Test</a:t>
            </a:r>
            <a:endParaRPr lang="en-US" sz="1200" b="1" dirty="0"/>
          </a:p>
        </p:txBody>
      </p:sp>
      <p:sp>
        <p:nvSpPr>
          <p:cNvPr id="3" name="TextBox 2"/>
          <p:cNvSpPr txBox="1"/>
          <p:nvPr/>
        </p:nvSpPr>
        <p:spPr>
          <a:xfrm>
            <a:off x="-58784" y="6395507"/>
            <a:ext cx="1005403" cy="369332"/>
          </a:xfrm>
          <a:prstGeom prst="rect">
            <a:avLst/>
          </a:prstGeom>
          <a:noFill/>
        </p:spPr>
        <p:txBody>
          <a:bodyPr wrap="none" rtlCol="0">
            <a:spAutoFit/>
          </a:bodyPr>
          <a:lstStyle/>
          <a:p>
            <a:r>
              <a:rPr lang="en-US" b="1" dirty="0" smtClean="0"/>
              <a:t>Legend</a:t>
            </a:r>
            <a:endParaRPr lang="en-US" b="1" dirty="0"/>
          </a:p>
        </p:txBody>
      </p:sp>
      <p:sp>
        <p:nvSpPr>
          <p:cNvPr id="40" name="Pentagon 39"/>
          <p:cNvSpPr/>
          <p:nvPr/>
        </p:nvSpPr>
        <p:spPr>
          <a:xfrm>
            <a:off x="996315" y="6419850"/>
            <a:ext cx="1213485" cy="356657"/>
          </a:xfrm>
          <a:prstGeom prst="homePlate">
            <a:avLst/>
          </a:prstGeom>
          <a:solidFill>
            <a:schemeClr val="accent3">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Completed</a:t>
            </a:r>
            <a:endParaRPr lang="en-US" sz="1000" b="1" dirty="0"/>
          </a:p>
        </p:txBody>
      </p:sp>
      <p:sp>
        <p:nvSpPr>
          <p:cNvPr id="44" name="Pentagon 43"/>
          <p:cNvSpPr/>
          <p:nvPr/>
        </p:nvSpPr>
        <p:spPr>
          <a:xfrm>
            <a:off x="2291715" y="6414557"/>
            <a:ext cx="1213485" cy="356657"/>
          </a:xfrm>
          <a:prstGeom prst="homePlate">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In Process</a:t>
            </a:r>
            <a:endParaRPr lang="en-US" sz="1000" b="1" dirty="0"/>
          </a:p>
        </p:txBody>
      </p:sp>
      <p:sp>
        <p:nvSpPr>
          <p:cNvPr id="53" name="Pentagon 52"/>
          <p:cNvSpPr/>
          <p:nvPr/>
        </p:nvSpPr>
        <p:spPr>
          <a:xfrm>
            <a:off x="3587115" y="6400800"/>
            <a:ext cx="1213485" cy="356657"/>
          </a:xfrm>
          <a:prstGeom prst="homePlat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Future Task</a:t>
            </a:r>
            <a:endParaRPr lang="en-US" sz="1000" b="1" dirty="0"/>
          </a:p>
        </p:txBody>
      </p:sp>
      <p:sp>
        <p:nvSpPr>
          <p:cNvPr id="57" name="Rectangle 56"/>
          <p:cNvSpPr/>
          <p:nvPr/>
        </p:nvSpPr>
        <p:spPr>
          <a:xfrm>
            <a:off x="6781800" y="1828800"/>
            <a:ext cx="5126355" cy="3102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6837046" y="1828801"/>
            <a:ext cx="772969" cy="276999"/>
          </a:xfrm>
          <a:prstGeom prst="rect">
            <a:avLst/>
          </a:prstGeom>
          <a:noFill/>
        </p:spPr>
        <p:txBody>
          <a:bodyPr wrap="none" rtlCol="0">
            <a:spAutoFit/>
          </a:bodyPr>
          <a:lstStyle/>
          <a:p>
            <a:r>
              <a:rPr lang="en-US" sz="1200" b="1" dirty="0" smtClean="0">
                <a:solidFill>
                  <a:schemeClr val="bg1"/>
                </a:solidFill>
              </a:rPr>
              <a:t>January</a:t>
            </a:r>
            <a:endParaRPr lang="en-US" sz="1200" b="1" dirty="0">
              <a:solidFill>
                <a:schemeClr val="bg1"/>
              </a:solidFill>
            </a:endParaRPr>
          </a:p>
        </p:txBody>
      </p:sp>
      <p:sp>
        <p:nvSpPr>
          <p:cNvPr id="59" name="TextBox 58"/>
          <p:cNvSpPr txBox="1"/>
          <p:nvPr/>
        </p:nvSpPr>
        <p:spPr>
          <a:xfrm>
            <a:off x="8131889" y="1828801"/>
            <a:ext cx="841897" cy="276999"/>
          </a:xfrm>
          <a:prstGeom prst="rect">
            <a:avLst/>
          </a:prstGeom>
          <a:noFill/>
        </p:spPr>
        <p:txBody>
          <a:bodyPr wrap="none" rtlCol="0">
            <a:spAutoFit/>
          </a:bodyPr>
          <a:lstStyle/>
          <a:p>
            <a:r>
              <a:rPr lang="en-US" sz="1200" b="1" dirty="0" smtClean="0">
                <a:solidFill>
                  <a:schemeClr val="bg1"/>
                </a:solidFill>
              </a:rPr>
              <a:t>February</a:t>
            </a:r>
            <a:endParaRPr lang="en-US" sz="1200" b="1" dirty="0">
              <a:solidFill>
                <a:schemeClr val="bg1"/>
              </a:solidFill>
            </a:endParaRPr>
          </a:p>
        </p:txBody>
      </p:sp>
      <p:sp>
        <p:nvSpPr>
          <p:cNvPr id="60" name="TextBox 59"/>
          <p:cNvSpPr txBox="1"/>
          <p:nvPr/>
        </p:nvSpPr>
        <p:spPr>
          <a:xfrm>
            <a:off x="9726487" y="1828801"/>
            <a:ext cx="636713" cy="276999"/>
          </a:xfrm>
          <a:prstGeom prst="rect">
            <a:avLst/>
          </a:prstGeom>
          <a:noFill/>
        </p:spPr>
        <p:txBody>
          <a:bodyPr wrap="none" rtlCol="0">
            <a:spAutoFit/>
          </a:bodyPr>
          <a:lstStyle/>
          <a:p>
            <a:r>
              <a:rPr lang="en-US" sz="1200" b="1" dirty="0" smtClean="0">
                <a:solidFill>
                  <a:schemeClr val="bg1"/>
                </a:solidFill>
              </a:rPr>
              <a:t>March</a:t>
            </a:r>
            <a:endParaRPr lang="en-US" sz="1200" b="1" dirty="0">
              <a:solidFill>
                <a:schemeClr val="bg1"/>
              </a:solidFill>
            </a:endParaRPr>
          </a:p>
        </p:txBody>
      </p:sp>
      <p:sp>
        <p:nvSpPr>
          <p:cNvPr id="61" name="TextBox 60"/>
          <p:cNvSpPr txBox="1"/>
          <p:nvPr/>
        </p:nvSpPr>
        <p:spPr>
          <a:xfrm>
            <a:off x="11025721" y="1828801"/>
            <a:ext cx="535724" cy="276999"/>
          </a:xfrm>
          <a:prstGeom prst="rect">
            <a:avLst/>
          </a:prstGeom>
          <a:noFill/>
        </p:spPr>
        <p:txBody>
          <a:bodyPr wrap="none" rtlCol="0">
            <a:spAutoFit/>
          </a:bodyPr>
          <a:lstStyle/>
          <a:p>
            <a:r>
              <a:rPr lang="en-US" sz="1200" b="1" dirty="0" smtClean="0">
                <a:solidFill>
                  <a:schemeClr val="bg1"/>
                </a:solidFill>
              </a:rPr>
              <a:t>April</a:t>
            </a:r>
            <a:endParaRPr lang="en-US" sz="1200" b="1" dirty="0">
              <a:solidFill>
                <a:schemeClr val="bg1"/>
              </a:solidFill>
            </a:endParaRPr>
          </a:p>
        </p:txBody>
      </p:sp>
      <p:cxnSp>
        <p:nvCxnSpPr>
          <p:cNvPr id="56" name="Straight Connector 55"/>
          <p:cNvCxnSpPr/>
          <p:nvPr/>
        </p:nvCxnSpPr>
        <p:spPr>
          <a:xfrm>
            <a:off x="8025765" y="1828800"/>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412605" y="1828800"/>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0762298" y="1828800"/>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5-Point Star 3"/>
          <p:cNvSpPr/>
          <p:nvPr/>
        </p:nvSpPr>
        <p:spPr bwMode="auto">
          <a:xfrm>
            <a:off x="10348305" y="3402807"/>
            <a:ext cx="411604" cy="330993"/>
          </a:xfrm>
          <a:prstGeom prst="star5">
            <a:avLst/>
          </a:prstGeom>
          <a:solidFill>
            <a:srgbClr val="00B050"/>
          </a:solidFill>
          <a:ln w="12700" cap="flat" cmpd="sng" algn="ctr">
            <a:solidFill>
              <a:srgbClr val="333333"/>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9406174" y="2686050"/>
            <a:ext cx="2404826" cy="600164"/>
          </a:xfrm>
          <a:prstGeom prst="rect">
            <a:avLst/>
          </a:prstGeom>
          <a:noFill/>
        </p:spPr>
        <p:txBody>
          <a:bodyPr wrap="none" rtlCol="0">
            <a:spAutoFit/>
          </a:bodyPr>
          <a:lstStyle/>
          <a:p>
            <a:pPr algn="ctr"/>
            <a:r>
              <a:rPr lang="en-US" sz="1100" dirty="0"/>
              <a:t>Go Live</a:t>
            </a:r>
          </a:p>
          <a:p>
            <a:pPr algn="ctr"/>
            <a:r>
              <a:rPr lang="en-US" sz="1100" dirty="0" smtClean="0"/>
              <a:t>3/25/15 9:00 PM – 3/27/15 7:00 AM</a:t>
            </a:r>
          </a:p>
          <a:p>
            <a:pPr algn="ctr"/>
            <a:r>
              <a:rPr lang="en-US" sz="1100" dirty="0" smtClean="0"/>
              <a:t>2.5 Day Outage Required</a:t>
            </a:r>
            <a:endParaRPr lang="en-US" sz="1100" dirty="0"/>
          </a:p>
        </p:txBody>
      </p:sp>
      <p:sp>
        <p:nvSpPr>
          <p:cNvPr id="48" name="Pentagon 47"/>
          <p:cNvSpPr/>
          <p:nvPr/>
        </p:nvSpPr>
        <p:spPr>
          <a:xfrm>
            <a:off x="4312655" y="4114800"/>
            <a:ext cx="2088145" cy="499930"/>
          </a:xfrm>
          <a:prstGeom prst="homePlate">
            <a:avLst/>
          </a:prstGeom>
          <a:solidFill>
            <a:schemeClr val="accent3">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Configuration, SMT Solution Build, and TDSP Integration</a:t>
            </a:r>
            <a:endParaRPr lang="en-US" sz="1200" b="1" dirty="0"/>
          </a:p>
        </p:txBody>
      </p:sp>
      <p:sp>
        <p:nvSpPr>
          <p:cNvPr id="55" name="Pentagon 54"/>
          <p:cNvSpPr/>
          <p:nvPr/>
        </p:nvSpPr>
        <p:spPr>
          <a:xfrm>
            <a:off x="6419317" y="4114800"/>
            <a:ext cx="1200683" cy="499930"/>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SIT Test</a:t>
            </a:r>
            <a:endParaRPr lang="en-US" sz="1200" b="1" dirty="0"/>
          </a:p>
        </p:txBody>
      </p:sp>
      <p:sp>
        <p:nvSpPr>
          <p:cNvPr id="64" name="TextBox 63"/>
          <p:cNvSpPr txBox="1"/>
          <p:nvPr/>
        </p:nvSpPr>
        <p:spPr>
          <a:xfrm>
            <a:off x="0" y="4191000"/>
            <a:ext cx="813043" cy="369332"/>
          </a:xfrm>
          <a:prstGeom prst="rect">
            <a:avLst/>
          </a:prstGeom>
          <a:noFill/>
        </p:spPr>
        <p:txBody>
          <a:bodyPr wrap="none" rtlCol="0">
            <a:spAutoFit/>
          </a:bodyPr>
          <a:lstStyle/>
          <a:p>
            <a:r>
              <a:rPr lang="en-US" b="1" dirty="0" smtClean="0"/>
              <a:t>Stage</a:t>
            </a:r>
            <a:endParaRPr lang="en-US" b="1" dirty="0"/>
          </a:p>
        </p:txBody>
      </p:sp>
      <p:cxnSp>
        <p:nvCxnSpPr>
          <p:cNvPr id="7" name="Straight Connector 6"/>
          <p:cNvCxnSpPr/>
          <p:nvPr/>
        </p:nvCxnSpPr>
        <p:spPr bwMode="auto">
          <a:xfrm>
            <a:off x="31769" y="3962400"/>
            <a:ext cx="11855431" cy="0"/>
          </a:xfrm>
          <a:prstGeom prst="line">
            <a:avLst/>
          </a:prstGeom>
          <a:noFill/>
          <a:ln w="12700" cap="flat" cmpd="sng" algn="ctr">
            <a:solidFill>
              <a:srgbClr val="333333"/>
            </a:solidFill>
            <a:prstDash val="lg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5" name="TextBox 64"/>
          <p:cNvSpPr txBox="1"/>
          <p:nvPr/>
        </p:nvSpPr>
        <p:spPr>
          <a:xfrm>
            <a:off x="0" y="3440668"/>
            <a:ext cx="2608406" cy="369332"/>
          </a:xfrm>
          <a:prstGeom prst="rect">
            <a:avLst/>
          </a:prstGeom>
          <a:noFill/>
        </p:spPr>
        <p:txBody>
          <a:bodyPr wrap="none" rtlCol="0">
            <a:spAutoFit/>
          </a:bodyPr>
          <a:lstStyle/>
          <a:p>
            <a:r>
              <a:rPr lang="en-US" b="1" dirty="0" smtClean="0"/>
              <a:t>All Five Environments</a:t>
            </a:r>
            <a:endParaRPr lang="en-US" b="1" dirty="0"/>
          </a:p>
        </p:txBody>
      </p:sp>
      <p:sp>
        <p:nvSpPr>
          <p:cNvPr id="66" name="TextBox 65"/>
          <p:cNvSpPr txBox="1"/>
          <p:nvPr/>
        </p:nvSpPr>
        <p:spPr>
          <a:xfrm>
            <a:off x="0" y="4964668"/>
            <a:ext cx="1402948" cy="369332"/>
          </a:xfrm>
          <a:prstGeom prst="rect">
            <a:avLst/>
          </a:prstGeom>
          <a:noFill/>
        </p:spPr>
        <p:txBody>
          <a:bodyPr wrap="none" rtlCol="0">
            <a:spAutoFit/>
          </a:bodyPr>
          <a:lstStyle/>
          <a:p>
            <a:r>
              <a:rPr lang="en-US" b="1" dirty="0" smtClean="0"/>
              <a:t>Production</a:t>
            </a:r>
            <a:endParaRPr lang="en-US" b="1" dirty="0"/>
          </a:p>
        </p:txBody>
      </p:sp>
      <p:sp>
        <p:nvSpPr>
          <p:cNvPr id="67" name="TextBox 66"/>
          <p:cNvSpPr txBox="1"/>
          <p:nvPr/>
        </p:nvSpPr>
        <p:spPr>
          <a:xfrm>
            <a:off x="0" y="5574268"/>
            <a:ext cx="2198038" cy="369332"/>
          </a:xfrm>
          <a:prstGeom prst="rect">
            <a:avLst/>
          </a:prstGeom>
          <a:noFill/>
        </p:spPr>
        <p:txBody>
          <a:bodyPr wrap="none" rtlCol="0">
            <a:spAutoFit/>
          </a:bodyPr>
          <a:lstStyle/>
          <a:p>
            <a:r>
              <a:rPr lang="en-US" b="1" dirty="0" smtClean="0"/>
              <a:t>Disaster Recovery</a:t>
            </a:r>
            <a:endParaRPr lang="en-US" b="1" dirty="0"/>
          </a:p>
        </p:txBody>
      </p:sp>
      <p:cxnSp>
        <p:nvCxnSpPr>
          <p:cNvPr id="68" name="Straight Connector 67"/>
          <p:cNvCxnSpPr/>
          <p:nvPr/>
        </p:nvCxnSpPr>
        <p:spPr bwMode="auto">
          <a:xfrm>
            <a:off x="0" y="4724400"/>
            <a:ext cx="11855431" cy="0"/>
          </a:xfrm>
          <a:prstGeom prst="line">
            <a:avLst/>
          </a:prstGeom>
          <a:noFill/>
          <a:ln w="12700" cap="flat" cmpd="sng" algn="ctr">
            <a:solidFill>
              <a:srgbClr val="333333"/>
            </a:solidFill>
            <a:prstDash val="lg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9" name="Straight Connector 68"/>
          <p:cNvCxnSpPr/>
          <p:nvPr/>
        </p:nvCxnSpPr>
        <p:spPr bwMode="auto">
          <a:xfrm>
            <a:off x="0" y="5486400"/>
            <a:ext cx="11855431" cy="0"/>
          </a:xfrm>
          <a:prstGeom prst="line">
            <a:avLst/>
          </a:prstGeom>
          <a:noFill/>
          <a:ln w="12700" cap="flat" cmpd="sng" algn="ctr">
            <a:solidFill>
              <a:srgbClr val="333333"/>
            </a:solidFill>
            <a:prstDash val="lg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 name="Straight Connector 69"/>
          <p:cNvCxnSpPr/>
          <p:nvPr/>
        </p:nvCxnSpPr>
        <p:spPr bwMode="auto">
          <a:xfrm>
            <a:off x="0" y="6248400"/>
            <a:ext cx="11855431" cy="0"/>
          </a:xfrm>
          <a:prstGeom prst="line">
            <a:avLst/>
          </a:prstGeom>
          <a:noFill/>
          <a:ln w="12700" cap="flat" cmpd="sng" algn="ctr">
            <a:solidFill>
              <a:srgbClr val="333333"/>
            </a:solidFill>
            <a:prstDash val="lg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 name="Pentagon 70"/>
          <p:cNvSpPr/>
          <p:nvPr/>
        </p:nvSpPr>
        <p:spPr>
          <a:xfrm>
            <a:off x="8839200" y="4834070"/>
            <a:ext cx="862965" cy="499930"/>
          </a:xfrm>
          <a:prstGeom prst="homePlate">
            <a:avLst/>
          </a:prstGeom>
          <a:solidFill>
            <a:schemeClr val="bg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UAT Test</a:t>
            </a:r>
            <a:endParaRPr lang="en-US" sz="1200" b="1" dirty="0"/>
          </a:p>
        </p:txBody>
      </p:sp>
      <p:sp>
        <p:nvSpPr>
          <p:cNvPr id="72" name="Pentagon 71"/>
          <p:cNvSpPr/>
          <p:nvPr/>
        </p:nvSpPr>
        <p:spPr>
          <a:xfrm>
            <a:off x="5791200" y="4834070"/>
            <a:ext cx="1981200" cy="499930"/>
          </a:xfrm>
          <a:prstGeom prst="homePlate">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Configuration, SMT Solution Build, and TDSP Integration</a:t>
            </a:r>
            <a:endParaRPr lang="en-US" sz="1200" b="1" dirty="0"/>
          </a:p>
        </p:txBody>
      </p:sp>
      <p:sp>
        <p:nvSpPr>
          <p:cNvPr id="73" name="Pentagon 72"/>
          <p:cNvSpPr/>
          <p:nvPr/>
        </p:nvSpPr>
        <p:spPr>
          <a:xfrm>
            <a:off x="7772400" y="4834070"/>
            <a:ext cx="1066800" cy="499930"/>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SIT Test</a:t>
            </a:r>
            <a:endParaRPr lang="en-US" sz="1200" b="1" dirty="0"/>
          </a:p>
        </p:txBody>
      </p:sp>
      <p:sp>
        <p:nvSpPr>
          <p:cNvPr id="74" name="Pentagon 73"/>
          <p:cNvSpPr/>
          <p:nvPr/>
        </p:nvSpPr>
        <p:spPr>
          <a:xfrm>
            <a:off x="10948035" y="5596070"/>
            <a:ext cx="862965" cy="499930"/>
          </a:xfrm>
          <a:prstGeom prst="homePlat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UAT Test</a:t>
            </a:r>
            <a:endParaRPr lang="en-US" sz="1200" b="1" dirty="0"/>
          </a:p>
        </p:txBody>
      </p:sp>
      <p:sp>
        <p:nvSpPr>
          <p:cNvPr id="75" name="Pentagon 74"/>
          <p:cNvSpPr/>
          <p:nvPr/>
        </p:nvSpPr>
        <p:spPr>
          <a:xfrm>
            <a:off x="6781800" y="5603280"/>
            <a:ext cx="2057400" cy="499930"/>
          </a:xfrm>
          <a:prstGeom prst="homePlate">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Configuration, SMT Solution Build, and TDSP Integration</a:t>
            </a:r>
            <a:endParaRPr lang="en-US" sz="1200" b="1" dirty="0"/>
          </a:p>
        </p:txBody>
      </p:sp>
      <p:sp>
        <p:nvSpPr>
          <p:cNvPr id="76" name="Pentagon 75"/>
          <p:cNvSpPr/>
          <p:nvPr/>
        </p:nvSpPr>
        <p:spPr>
          <a:xfrm>
            <a:off x="8839200" y="5596070"/>
            <a:ext cx="889635" cy="499930"/>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SIT Test</a:t>
            </a:r>
            <a:endParaRPr lang="en-US" sz="1200" b="1" dirty="0"/>
          </a:p>
        </p:txBody>
      </p:sp>
      <p:sp>
        <p:nvSpPr>
          <p:cNvPr id="77" name="5-Point Star 76"/>
          <p:cNvSpPr/>
          <p:nvPr/>
        </p:nvSpPr>
        <p:spPr bwMode="auto">
          <a:xfrm>
            <a:off x="8960996" y="4469607"/>
            <a:ext cx="411604" cy="330993"/>
          </a:xfrm>
          <a:prstGeom prst="star5">
            <a:avLst/>
          </a:prstGeom>
          <a:solidFill>
            <a:schemeClr val="bg2">
              <a:lumMod val="50000"/>
            </a:schemeClr>
          </a:solidFill>
          <a:ln w="12700" cap="flat" cmpd="sng" algn="ctr">
            <a:solidFill>
              <a:srgbClr val="333333"/>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TextBox 77"/>
          <p:cNvSpPr txBox="1"/>
          <p:nvPr/>
        </p:nvSpPr>
        <p:spPr>
          <a:xfrm>
            <a:off x="8550284" y="3387804"/>
            <a:ext cx="1279517" cy="1107996"/>
          </a:xfrm>
          <a:prstGeom prst="rect">
            <a:avLst/>
          </a:prstGeom>
          <a:noFill/>
        </p:spPr>
        <p:txBody>
          <a:bodyPr wrap="none" rtlCol="0">
            <a:spAutoFit/>
          </a:bodyPr>
          <a:lstStyle/>
          <a:p>
            <a:pPr algn="ctr"/>
            <a:r>
              <a:rPr lang="en-US" sz="1100" dirty="0" smtClean="0"/>
              <a:t>2/24/15 – 2/26/15</a:t>
            </a:r>
          </a:p>
          <a:p>
            <a:pPr algn="ctr"/>
            <a:r>
              <a:rPr lang="en-US" sz="1100" dirty="0" smtClean="0"/>
              <a:t>HAN and ODR</a:t>
            </a:r>
          </a:p>
          <a:p>
            <a:pPr algn="ctr"/>
            <a:r>
              <a:rPr lang="en-US" sz="1100" dirty="0" smtClean="0"/>
              <a:t>2 Day </a:t>
            </a:r>
          </a:p>
          <a:p>
            <a:pPr algn="ctr"/>
            <a:r>
              <a:rPr lang="en-US" sz="1100" dirty="0" smtClean="0"/>
              <a:t>Intermittent</a:t>
            </a:r>
          </a:p>
          <a:p>
            <a:pPr algn="ctr"/>
            <a:r>
              <a:rPr lang="en-US" sz="1100" dirty="0" smtClean="0"/>
              <a:t>Outage </a:t>
            </a:r>
          </a:p>
          <a:p>
            <a:pPr algn="ctr"/>
            <a:r>
              <a:rPr lang="en-US" sz="1100" dirty="0" smtClean="0"/>
              <a:t>Required</a:t>
            </a:r>
            <a:endParaRPr lang="en-US" sz="1100" dirty="0"/>
          </a:p>
        </p:txBody>
      </p:sp>
      <p:sp>
        <p:nvSpPr>
          <p:cNvPr id="81" name="TextBox 80"/>
          <p:cNvSpPr txBox="1"/>
          <p:nvPr/>
        </p:nvSpPr>
        <p:spPr>
          <a:xfrm>
            <a:off x="8996075" y="6324600"/>
            <a:ext cx="3043525" cy="461665"/>
          </a:xfrm>
          <a:prstGeom prst="rect">
            <a:avLst/>
          </a:prstGeom>
          <a:noFill/>
        </p:spPr>
        <p:txBody>
          <a:bodyPr wrap="none" rtlCol="0">
            <a:spAutoFit/>
          </a:bodyPr>
          <a:lstStyle/>
          <a:p>
            <a:r>
              <a:rPr lang="en-US" sz="1200" b="1" i="1" dirty="0" smtClean="0"/>
              <a:t>Legacy SMT DR Environment Available</a:t>
            </a:r>
          </a:p>
          <a:p>
            <a:r>
              <a:rPr lang="en-US" sz="1200" b="1" i="1" dirty="0" smtClean="0"/>
              <a:t> Until New Infrastructure is Hardened</a:t>
            </a:r>
            <a:endParaRPr lang="en-US" sz="1200" b="1" i="1" dirty="0"/>
          </a:p>
        </p:txBody>
      </p:sp>
    </p:spTree>
    <p:extLst>
      <p:ext uri="{BB962C8B-B14F-4D97-AF65-F5344CB8AC3E}">
        <p14:creationId xmlns:p14="http://schemas.microsoft.com/office/powerpoint/2010/main" val="2581174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a:t>Status Update of AMWG Change </a:t>
            </a:r>
            <a:r>
              <a:rPr lang="en-US" sz="3600" b="1" dirty="0" smtClean="0"/>
              <a:t>Requests</a:t>
            </a:r>
            <a:endParaRPr lang="en-US" sz="3600" dirty="0"/>
          </a:p>
        </p:txBody>
      </p:sp>
    </p:spTree>
    <p:extLst>
      <p:ext uri="{BB962C8B-B14F-4D97-AF65-F5344CB8AC3E}">
        <p14:creationId xmlns:p14="http://schemas.microsoft.com/office/powerpoint/2010/main" val="2571529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Status of AMWG Change Requests </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7</a:t>
            </a:fld>
            <a:endParaRPr lang="en-US"/>
          </a:p>
        </p:txBody>
      </p:sp>
      <p:sp>
        <p:nvSpPr>
          <p:cNvPr id="6" name="Content Placeholder 12"/>
          <p:cNvSpPr>
            <a:spLocks noGrp="1"/>
          </p:cNvSpPr>
          <p:nvPr>
            <p:ph idx="1"/>
          </p:nvPr>
        </p:nvSpPr>
        <p:spPr>
          <a:xfrm>
            <a:off x="594360" y="1600200"/>
            <a:ext cx="10698480" cy="4876800"/>
          </a:xfrm>
        </p:spPr>
        <p:txBody>
          <a:bodyPr>
            <a:normAutofit fontScale="92500" lnSpcReduction="20000"/>
          </a:bodyPr>
          <a:lstStyle/>
          <a:p>
            <a:pPr marL="0" indent="0">
              <a:buNone/>
            </a:pPr>
            <a:r>
              <a:rPr lang="en-US" sz="2400" dirty="0" smtClean="0">
                <a:cs typeface="Aharoni" pitchFamily="2" charset="-79"/>
              </a:rPr>
              <a:t>Summary: 39 Total AMWG Change Requests Including 9 Delivered, 1 Ready for Delivery in the Next Release, 19 RMS Approved and 10 AMWG Drafts in Review 2/20/15</a:t>
            </a:r>
          </a:p>
          <a:p>
            <a:pPr marL="0" indent="0">
              <a:buNone/>
            </a:pPr>
            <a:endParaRPr lang="en-US" sz="2400" dirty="0" smtClean="0">
              <a:cs typeface="Aharoni" pitchFamily="2" charset="-79"/>
            </a:endParaRPr>
          </a:p>
          <a:p>
            <a:pPr marL="457200" indent="-457200"/>
            <a:r>
              <a:rPr lang="en-US" sz="2400" dirty="0">
                <a:cs typeface="Aharoni" pitchFamily="2" charset="-79"/>
              </a:rPr>
              <a:t>9</a:t>
            </a:r>
            <a:r>
              <a:rPr lang="en-US" sz="2400" dirty="0" smtClean="0">
                <a:cs typeface="Aharoni" pitchFamily="2" charset="-79"/>
              </a:rPr>
              <a:t> </a:t>
            </a:r>
            <a:r>
              <a:rPr lang="en-US" sz="2400" dirty="0">
                <a:cs typeface="Aharoni" pitchFamily="2" charset="-79"/>
              </a:rPr>
              <a:t>AMWG Change Requests </a:t>
            </a:r>
            <a:r>
              <a:rPr lang="en-US" sz="2400" dirty="0" smtClean="0">
                <a:cs typeface="Aharoni" pitchFamily="2" charset="-79"/>
              </a:rPr>
              <a:t>Delivered </a:t>
            </a:r>
            <a:r>
              <a:rPr lang="en-US" sz="2400" dirty="0">
                <a:cs typeface="Aharoni" pitchFamily="2" charset="-79"/>
              </a:rPr>
              <a:t>2014</a:t>
            </a:r>
          </a:p>
          <a:p>
            <a:pPr marL="857250" lvl="1" indent="-457200"/>
            <a:r>
              <a:rPr lang="en-US" sz="2000" dirty="0" smtClean="0">
                <a:cs typeface="Aharoni" pitchFamily="2" charset="-79"/>
              </a:rPr>
              <a:t>SMT Reporting  AMWG </a:t>
            </a:r>
            <a:r>
              <a:rPr lang="en-US" sz="2000" dirty="0">
                <a:cs typeface="Aharoni" pitchFamily="2" charset="-79"/>
              </a:rPr>
              <a:t>CR 2013 002, AMWG CR 2013 005, AMWG CR 2013 006, AMWG CR 2013 007, and AMWG CR 2013 </a:t>
            </a:r>
            <a:r>
              <a:rPr lang="en-US" sz="2000" dirty="0" smtClean="0">
                <a:cs typeface="Aharoni" pitchFamily="2" charset="-79"/>
              </a:rPr>
              <a:t>009 – Delivered Q2 2014</a:t>
            </a:r>
            <a:endParaRPr lang="en-US" sz="2000" dirty="0">
              <a:cs typeface="Aharoni" pitchFamily="2" charset="-79"/>
            </a:endParaRPr>
          </a:p>
          <a:p>
            <a:pPr marL="857250" lvl="1" indent="-457200"/>
            <a:r>
              <a:rPr lang="en-US" sz="2000" dirty="0" smtClean="0">
                <a:cs typeface="Aharoni" pitchFamily="2" charset="-79"/>
              </a:rPr>
              <a:t>ROR Historical Backfill and ROR New Customer Enrollment  (Interim Solution) AMWG </a:t>
            </a:r>
            <a:r>
              <a:rPr lang="en-US" sz="2000" dirty="0">
                <a:cs typeface="Aharoni" pitchFamily="2" charset="-79"/>
              </a:rPr>
              <a:t>CR 2013 </a:t>
            </a:r>
            <a:r>
              <a:rPr lang="en-US" sz="2000" dirty="0" smtClean="0">
                <a:cs typeface="Aharoni" pitchFamily="2" charset="-79"/>
              </a:rPr>
              <a:t>017 </a:t>
            </a:r>
            <a:r>
              <a:rPr lang="en-US" sz="2000" dirty="0">
                <a:cs typeface="Aharoni" pitchFamily="2" charset="-79"/>
              </a:rPr>
              <a:t>– Delivered Q2 </a:t>
            </a:r>
            <a:r>
              <a:rPr lang="en-US" sz="2000" dirty="0" smtClean="0">
                <a:cs typeface="Aharoni" pitchFamily="2" charset="-79"/>
              </a:rPr>
              <a:t>2014</a:t>
            </a:r>
          </a:p>
          <a:p>
            <a:pPr marL="857250" lvl="1" indent="-457200"/>
            <a:r>
              <a:rPr lang="en-US" sz="2000" dirty="0" smtClean="0">
                <a:cs typeface="Aharoni" pitchFamily="2" charset="-79"/>
              </a:rPr>
              <a:t>ROR </a:t>
            </a:r>
            <a:r>
              <a:rPr lang="en-US" sz="2000" dirty="0">
                <a:cs typeface="Aharoni" pitchFamily="2" charset="-79"/>
              </a:rPr>
              <a:t>Vendor on Behalf AMWG CR 2013 016 – Delivered Q3 2014 </a:t>
            </a:r>
            <a:endParaRPr lang="en-US" sz="2000" dirty="0" smtClean="0">
              <a:cs typeface="Aharoni" pitchFamily="2" charset="-79"/>
            </a:endParaRPr>
          </a:p>
          <a:p>
            <a:pPr marL="857250" lvl="1" indent="-457200"/>
            <a:r>
              <a:rPr lang="en-US" sz="2000" dirty="0" smtClean="0">
                <a:cs typeface="Aharoni" pitchFamily="2" charset="-79"/>
              </a:rPr>
              <a:t>Usability </a:t>
            </a:r>
            <a:r>
              <a:rPr lang="en-US" sz="2000" kern="1200" dirty="0"/>
              <a:t>Bypass redundant screen for Users with only one meter when accessing HAN device </a:t>
            </a:r>
            <a:r>
              <a:rPr lang="en-US" sz="2000" kern="1200" dirty="0" smtClean="0"/>
              <a:t>information </a:t>
            </a:r>
            <a:r>
              <a:rPr lang="en-US" sz="2000" dirty="0" smtClean="0">
                <a:cs typeface="Aharoni" pitchFamily="2" charset="-79"/>
              </a:rPr>
              <a:t>AMWG </a:t>
            </a:r>
            <a:r>
              <a:rPr lang="en-US" sz="2000" dirty="0">
                <a:cs typeface="Aharoni" pitchFamily="2" charset="-79"/>
              </a:rPr>
              <a:t>CR 2013 </a:t>
            </a:r>
            <a:r>
              <a:rPr lang="en-US" sz="2000" dirty="0" smtClean="0">
                <a:cs typeface="Aharoni" pitchFamily="2" charset="-79"/>
              </a:rPr>
              <a:t>012 – Delivered Q4 2014</a:t>
            </a:r>
          </a:p>
          <a:p>
            <a:pPr marL="857250" lvl="1" indent="-457200"/>
            <a:r>
              <a:rPr lang="en-US" sz="2000" dirty="0" smtClean="0">
                <a:cs typeface="Aharoni" pitchFamily="2" charset="-79"/>
              </a:rPr>
              <a:t>Usability </a:t>
            </a:r>
            <a:r>
              <a:rPr lang="en-US" sz="2000" kern="1200" dirty="0"/>
              <a:t>Timeout on SMT takes user to “incorrect login” </a:t>
            </a:r>
            <a:r>
              <a:rPr lang="en-US" sz="2000" kern="1200" dirty="0" smtClean="0"/>
              <a:t>screen </a:t>
            </a:r>
            <a:r>
              <a:rPr lang="en-US" sz="2000" dirty="0" smtClean="0">
                <a:cs typeface="Aharoni" pitchFamily="2" charset="-79"/>
              </a:rPr>
              <a:t>AMWG </a:t>
            </a:r>
            <a:r>
              <a:rPr lang="en-US" sz="2000" dirty="0">
                <a:cs typeface="Aharoni" pitchFamily="2" charset="-79"/>
              </a:rPr>
              <a:t>CR 2013 </a:t>
            </a:r>
            <a:r>
              <a:rPr lang="en-US" sz="2000" dirty="0" smtClean="0">
                <a:cs typeface="Aharoni" pitchFamily="2" charset="-79"/>
              </a:rPr>
              <a:t>013 – Delivered Q4 2014</a:t>
            </a:r>
            <a:endParaRPr lang="en-US" sz="2000" dirty="0">
              <a:cs typeface="Aharoni" pitchFamily="2" charset="-79"/>
            </a:endParaRPr>
          </a:p>
          <a:p>
            <a:pPr marL="457200" indent="-457200"/>
            <a:r>
              <a:rPr lang="en-US" sz="2400" dirty="0">
                <a:cs typeface="Aharoni" pitchFamily="2" charset="-79"/>
              </a:rPr>
              <a:t>1 AMWG Change Request Awaiting Next Release to Implement in 2015</a:t>
            </a:r>
          </a:p>
          <a:p>
            <a:pPr marL="793750" lvl="1" indent="-457200"/>
            <a:r>
              <a:rPr lang="en-US" sz="2100" dirty="0">
                <a:cs typeface="Aharoni" pitchFamily="2" charset="-79"/>
              </a:rPr>
              <a:t>AMWG CR 2013 014 </a:t>
            </a:r>
            <a:r>
              <a:rPr lang="en-US" sz="2100" kern="1200" dirty="0"/>
              <a:t>Allow SMT user to toggle between 15-Minute Reads and Daily Reads without having to reset the date range</a:t>
            </a:r>
            <a:endParaRPr lang="en-US" sz="2100" dirty="0">
              <a:cs typeface="Aharoni" pitchFamily="2" charset="-79"/>
            </a:endParaRPr>
          </a:p>
          <a:p>
            <a:pPr marL="857250" lvl="1" indent="-457200"/>
            <a:endParaRPr lang="en-US" sz="2000" dirty="0">
              <a:cs typeface="Aharoni" pitchFamily="2" charset="-79"/>
            </a:endParaRPr>
          </a:p>
          <a:p>
            <a:pPr marL="857250" lvl="1" indent="-457200"/>
            <a:endParaRPr lang="en-US" sz="2000" dirty="0">
              <a:cs typeface="Aharoni" pitchFamily="2" charset="-79"/>
            </a:endParaRPr>
          </a:p>
          <a:p>
            <a:pPr marL="0" indent="0">
              <a:buNone/>
            </a:pPr>
            <a:endParaRPr lang="en-US" sz="2400" dirty="0">
              <a:cs typeface="Aharoni" pitchFamily="2" charset="-79"/>
            </a:endParaRPr>
          </a:p>
          <a:p>
            <a:pPr marL="457200" indent="-457200"/>
            <a:endParaRPr lang="en-US" sz="2400" dirty="0">
              <a:cs typeface="Aharoni" pitchFamily="2" charset="-79"/>
            </a:endParaRPr>
          </a:p>
        </p:txBody>
      </p:sp>
    </p:spTree>
    <p:extLst>
      <p:ext uri="{BB962C8B-B14F-4D97-AF65-F5344CB8AC3E}">
        <p14:creationId xmlns:p14="http://schemas.microsoft.com/office/powerpoint/2010/main" val="2134480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Status of AMWG Change Requests </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8</a:t>
            </a:fld>
            <a:endParaRPr lang="en-US"/>
          </a:p>
        </p:txBody>
      </p:sp>
      <p:sp>
        <p:nvSpPr>
          <p:cNvPr id="6" name="Content Placeholder 12"/>
          <p:cNvSpPr>
            <a:spLocks noGrp="1"/>
          </p:cNvSpPr>
          <p:nvPr>
            <p:ph idx="1"/>
          </p:nvPr>
        </p:nvSpPr>
        <p:spPr>
          <a:xfrm>
            <a:off x="594360" y="1600200"/>
            <a:ext cx="10698480" cy="4876800"/>
          </a:xfrm>
        </p:spPr>
        <p:txBody>
          <a:bodyPr>
            <a:normAutofit fontScale="92500" lnSpcReduction="20000"/>
          </a:bodyPr>
          <a:lstStyle/>
          <a:p>
            <a:pPr marL="457200" indent="-457200"/>
            <a:r>
              <a:rPr lang="en-US" sz="2400" dirty="0" smtClean="0">
                <a:cs typeface="Aharoni" pitchFamily="2" charset="-79"/>
              </a:rPr>
              <a:t>6 AMWG Change Requests Completed JDOA Estimation, Approved by RMS and Awaiting Prioritization </a:t>
            </a:r>
          </a:p>
          <a:p>
            <a:pPr marL="793750" lvl="1" indent="-457200"/>
            <a:r>
              <a:rPr lang="en-US" sz="2000" dirty="0" smtClean="0">
                <a:cs typeface="Aharoni" pitchFamily="2" charset="-79"/>
              </a:rPr>
              <a:t>AMWG CR 2013 001, AMWG CR 2013 003, AMWG CR 2013 004, AMWG CR 2013 008,  AMWG CR 2013 011, and AMWG CR 2013 015</a:t>
            </a:r>
          </a:p>
          <a:p>
            <a:pPr marL="520700" indent="-457200"/>
            <a:r>
              <a:rPr lang="en-US" sz="2400" dirty="0" smtClean="0">
                <a:cs typeface="Aharoni" pitchFamily="2" charset="-79"/>
              </a:rPr>
              <a:t>1 AMWG Change Request Completed JDOA Estimation Awaiting RMS Review in April</a:t>
            </a:r>
            <a:endParaRPr lang="en-US" sz="2200" dirty="0" smtClean="0">
              <a:cs typeface="Aharoni" pitchFamily="2" charset="-79"/>
            </a:endParaRPr>
          </a:p>
          <a:p>
            <a:pPr marL="857250" lvl="1" indent="-457200"/>
            <a:r>
              <a:rPr lang="en-US" sz="2200" dirty="0" smtClean="0">
                <a:cs typeface="Aharoni" pitchFamily="2" charset="-79"/>
              </a:rPr>
              <a:t>AMWG CR 2013 010</a:t>
            </a:r>
          </a:p>
          <a:p>
            <a:pPr marL="520700" indent="-457200"/>
            <a:r>
              <a:rPr lang="en-US" sz="2400" dirty="0" smtClean="0">
                <a:cs typeface="Aharoni" pitchFamily="2" charset="-79"/>
              </a:rPr>
              <a:t>2 AMWG Change Request Disapproved by RMS</a:t>
            </a:r>
            <a:endParaRPr lang="en-US" sz="2000" dirty="0" smtClean="0">
              <a:cs typeface="Aharoni" pitchFamily="2" charset="-79"/>
            </a:endParaRPr>
          </a:p>
          <a:p>
            <a:pPr marL="857250" lvl="1" indent="-457200"/>
            <a:r>
              <a:rPr lang="en-US" sz="2000" dirty="0" smtClean="0">
                <a:cs typeface="Aharoni" pitchFamily="2" charset="-79"/>
              </a:rPr>
              <a:t>AMWG CR 2014 018 and AMWG CR 2015 035</a:t>
            </a:r>
          </a:p>
          <a:p>
            <a:pPr marL="520700" indent="-457200"/>
            <a:r>
              <a:rPr lang="en-US" sz="2400" dirty="0" smtClean="0">
                <a:cs typeface="Aharoni" pitchFamily="2" charset="-79"/>
              </a:rPr>
              <a:t>11 AMWG Change Requests Completed JDOA Estimation Awaiting AMWG Review 3/25/15</a:t>
            </a:r>
          </a:p>
          <a:p>
            <a:pPr marL="857250" lvl="1" indent="-457200"/>
            <a:r>
              <a:rPr lang="en-US" sz="2000" dirty="0">
                <a:cs typeface="Aharoni" pitchFamily="2" charset="-79"/>
              </a:rPr>
              <a:t>AMWG CR 2015 019 through AMWG CR 2015 029</a:t>
            </a:r>
          </a:p>
          <a:p>
            <a:pPr marL="520700" indent="-457200"/>
            <a:r>
              <a:rPr lang="en-US" sz="2400" dirty="0" smtClean="0">
                <a:cs typeface="Aharoni" pitchFamily="2" charset="-79"/>
              </a:rPr>
              <a:t>9 AMWG Change Requests Approved by AMWG 2/20/15 in Process of JDOA Estimation</a:t>
            </a:r>
          </a:p>
          <a:p>
            <a:pPr marL="857250" lvl="1" indent="-457200"/>
            <a:r>
              <a:rPr lang="en-US" sz="2000" dirty="0" smtClean="0">
                <a:cs typeface="Aharoni" pitchFamily="2" charset="-79"/>
              </a:rPr>
              <a:t>AMWG CR 2015 030 through AMWG CR 2015 039 (Except 2015 035 Disapproved by RMS listed above)</a:t>
            </a:r>
            <a:endParaRPr lang="en-US" sz="2000" dirty="0">
              <a:cs typeface="Aharoni" pitchFamily="2" charset="-79"/>
            </a:endParaRPr>
          </a:p>
          <a:p>
            <a:pPr marL="457200" indent="-457200"/>
            <a:endParaRPr lang="en-US" sz="2400" dirty="0">
              <a:cs typeface="Aharoni" pitchFamily="2" charset="-79"/>
            </a:endParaRPr>
          </a:p>
        </p:txBody>
      </p:sp>
    </p:spTree>
    <p:extLst>
      <p:ext uri="{BB962C8B-B14F-4D97-AF65-F5344CB8AC3E}">
        <p14:creationId xmlns:p14="http://schemas.microsoft.com/office/powerpoint/2010/main" val="1114790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2800" dirty="0" smtClean="0">
                <a:solidFill>
                  <a:srgbClr val="FF0000"/>
                </a:solidFill>
              </a:rPr>
              <a:t>Rough Order Of Magnitude (ROM) Estimate of Effort Classification</a:t>
            </a:r>
          </a:p>
        </p:txBody>
      </p:sp>
      <p:sp>
        <p:nvSpPr>
          <p:cNvPr id="56323" name="TextBox 1"/>
          <p:cNvSpPr txBox="1">
            <a:spLocks noChangeArrowheads="1"/>
          </p:cNvSpPr>
          <p:nvPr/>
        </p:nvSpPr>
        <p:spPr bwMode="auto">
          <a:xfrm>
            <a:off x="448734" y="5104339"/>
            <a:ext cx="97594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These are rough order of magnitudes and do not include project ramp-up and testing effort (SIT &amp; UAT) and only assumes unit testing.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Actual </a:t>
            </a:r>
            <a:r>
              <a:rPr lang="en-US" altLang="en-US" i="0" dirty="0">
                <a:solidFill>
                  <a:schemeClr val="accent1"/>
                </a:solidFill>
                <a:ea typeface="MS PGothic" pitchFamily="34" charset="-128"/>
              </a:rPr>
              <a:t>estimates could vary significantly depending on requirements.</a:t>
            </a:r>
          </a:p>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Ramp-up and testing would be 20 to 40% of the overall effort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Overall project cost will vary based on efficiency gains from packaging like functionality </a:t>
            </a:r>
            <a:endParaRPr lang="en-US" altLang="en-US" i="0" dirty="0">
              <a:solidFill>
                <a:schemeClr val="accent1"/>
              </a:solidFill>
              <a:ea typeface="MS PGothic" pitchFamily="34" charset="-128"/>
            </a:endParaRPr>
          </a:p>
        </p:txBody>
      </p:sp>
      <p:graphicFrame>
        <p:nvGraphicFramePr>
          <p:cNvPr id="142393" name="Group 57"/>
          <p:cNvGraphicFramePr>
            <a:graphicFrameLocks noGrp="1"/>
          </p:cNvGraphicFramePr>
          <p:nvPr/>
        </p:nvGraphicFramePr>
        <p:xfrm>
          <a:off x="2668588" y="1747838"/>
          <a:ext cx="5972175" cy="3062289"/>
        </p:xfrm>
        <a:graphic>
          <a:graphicData uri="http://schemas.openxmlformats.org/drawingml/2006/table">
            <a:tbl>
              <a:tblPr/>
              <a:tblGrid>
                <a:gridCol w="2986087"/>
                <a:gridCol w="2986088"/>
              </a:tblGrid>
              <a:tr h="43497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Change 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ROM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5243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MINOR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0 – 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SMALL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20 – 40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MEDUIM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40 – 60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60 –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VERY 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Over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389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C-2010">
  <a:themeElements>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S&amp;C-2010">
  <a:themeElements>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7_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7_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7_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21953</TotalTime>
  <Words>1849</Words>
  <Application>Microsoft Office PowerPoint</Application>
  <PresentationFormat>Custom</PresentationFormat>
  <Paragraphs>272</Paragraphs>
  <Slides>16</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0" baseType="lpstr">
      <vt:lpstr>S&amp;C-2010</vt:lpstr>
      <vt:lpstr>Custom Design</vt:lpstr>
      <vt:lpstr>7_S&amp;C-2010</vt:lpstr>
      <vt:lpstr>Document</vt:lpstr>
      <vt:lpstr>SMT Update To AMWG </vt:lpstr>
      <vt:lpstr>SMT Outage Overview</vt:lpstr>
      <vt:lpstr>SMT Outage Overview</vt:lpstr>
      <vt:lpstr>SMT Infrastructure Refresh Update</vt:lpstr>
      <vt:lpstr> SMT Infrastructure Refresh Project Schedule </vt:lpstr>
      <vt:lpstr>Status Update of AMWG Change Requests</vt:lpstr>
      <vt:lpstr>Status of AMWG Change Requests </vt:lpstr>
      <vt:lpstr>Status of AMWG Change Requests </vt:lpstr>
      <vt:lpstr>Rough Order Of Magnitude (ROM) Estimate of Effort Classification</vt:lpstr>
      <vt:lpstr>PowerPoint Presentation</vt:lpstr>
      <vt:lpstr>PowerPoint Presentation</vt:lpstr>
      <vt:lpstr>PowerPoint Presentation</vt:lpstr>
      <vt:lpstr>PowerPoint Presentation</vt:lpstr>
      <vt:lpstr>AMWG CR 2015 019 through 029 Story Boards with Estimates  Review</vt:lpstr>
      <vt:lpstr>Categorization of SMT RMS Approved  AMWG CRs</vt:lpstr>
      <vt:lpstr>Q&amp;A Monthly SMT Reports to AMWG Data Through February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SMT Usability</dc:title>
  <dc:creator>akhandu</dc:creator>
  <cp:lastModifiedBy>00018207</cp:lastModifiedBy>
  <cp:revision>721</cp:revision>
  <cp:lastPrinted>2015-03-16T17:42:12Z</cp:lastPrinted>
  <dcterms:modified xsi:type="dcterms:W3CDTF">2015-03-23T17:29:42Z</dcterms:modified>
</cp:coreProperties>
</file>