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 id="2147493478" r:id="rId6"/>
  </p:sldMasterIdLst>
  <p:notesMasterIdLst>
    <p:notesMasterId r:id="rId24"/>
  </p:notesMasterIdLst>
  <p:handoutMasterIdLst>
    <p:handoutMasterId r:id="rId25"/>
  </p:handoutMasterIdLst>
  <p:sldIdLst>
    <p:sldId id="260" r:id="rId7"/>
    <p:sldId id="305" r:id="rId8"/>
    <p:sldId id="306" r:id="rId9"/>
    <p:sldId id="309" r:id="rId10"/>
    <p:sldId id="294" r:id="rId11"/>
    <p:sldId id="281" r:id="rId12"/>
    <p:sldId id="289" r:id="rId13"/>
    <p:sldId id="295" r:id="rId14"/>
    <p:sldId id="296" r:id="rId15"/>
    <p:sldId id="298" r:id="rId16"/>
    <p:sldId id="290" r:id="rId17"/>
    <p:sldId id="300" r:id="rId18"/>
    <p:sldId id="301" r:id="rId19"/>
    <p:sldId id="291" r:id="rId20"/>
    <p:sldId id="302" r:id="rId21"/>
    <p:sldId id="297" r:id="rId22"/>
    <p:sldId id="303" r:id="rId23"/>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Rydell" initials="BR" lastIdx="1" clrIdx="0"/>
  <p:cmAuthor id="1" name="Lauren Edmonds" initials="LME" lastIdx="12" clrIdx="1"/>
  <p:cmAuthor id="2" name="Jason Rhoades" initials="JLR" lastIdx="6" clrIdx="2"/>
  <p:cmAuthor id="3" name="Atherton, Allison" initials="AA"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E"/>
    <a:srgbClr val="005386"/>
    <a:srgbClr val="55BAB7"/>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3736" autoAdjust="0"/>
    <p:restoredTop sz="87302" autoAdjust="0"/>
  </p:normalViewPr>
  <p:slideViewPr>
    <p:cSldViewPr snapToGrid="0" snapToObjects="1">
      <p:cViewPr>
        <p:scale>
          <a:sx n="70" d="100"/>
          <a:sy n="70" d="100"/>
        </p:scale>
        <p:origin x="-126" y="-18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55" d="100"/>
          <a:sy n="55" d="100"/>
        </p:scale>
        <p:origin x="-283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holt\Desktop\CSWG\BACR_SHOR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bholt\Desktop\CSWG\BACR_SHORT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Rolling Balancing Account- </a:t>
            </a:r>
            <a:r>
              <a:rPr lang="en-US" dirty="0" smtClean="0"/>
              <a:t>FEB 2015</a:t>
            </a:r>
            <a:endParaRPr lang="en-US" dirty="0"/>
          </a:p>
        </c:rich>
      </c:tx>
      <c:layout/>
      <c:overlay val="0"/>
    </c:title>
    <c:autoTitleDeleted val="0"/>
    <c:plotArea>
      <c:layout>
        <c:manualLayout>
          <c:layoutTarget val="inner"/>
          <c:xMode val="edge"/>
          <c:yMode val="edge"/>
          <c:x val="0.19286969368349915"/>
          <c:y val="0.17882951921979653"/>
          <c:w val="0.67140176340232915"/>
          <c:h val="0.60206427373835791"/>
        </c:manualLayout>
      </c:layout>
      <c:barChart>
        <c:barDir val="col"/>
        <c:grouping val="stacked"/>
        <c:varyColors val="0"/>
        <c:ser>
          <c:idx val="0"/>
          <c:order val="0"/>
          <c:tx>
            <c:strRef>
              <c:f>'graph feb15'!$B$21</c:f>
              <c:strCache>
                <c:ptCount val="1"/>
                <c:pt idx="0">
                  <c:v>CRRBACRTOT</c:v>
                </c:pt>
              </c:strCache>
            </c:strRef>
          </c:tx>
          <c:invertIfNegative val="0"/>
          <c:cat>
            <c:strRef>
              <c:f>'graph feb15'!$C$20:$E$20</c:f>
              <c:strCache>
                <c:ptCount val="3"/>
                <c:pt idx="0">
                  <c:v>Credits and Fees</c:v>
                </c:pt>
                <c:pt idx="1">
                  <c:v>Short Paid</c:v>
                </c:pt>
                <c:pt idx="2">
                  <c:v>CRRBAF</c:v>
                </c:pt>
              </c:strCache>
            </c:strRef>
          </c:cat>
          <c:val>
            <c:numRef>
              <c:f>'graph feb15'!$C$21:$E$21</c:f>
              <c:numCache>
                <c:formatCode>General</c:formatCode>
                <c:ptCount val="3"/>
                <c:pt idx="0" formatCode="#,##0.00">
                  <c:v>2177037.65</c:v>
                </c:pt>
              </c:numCache>
            </c:numRef>
          </c:val>
        </c:ser>
        <c:ser>
          <c:idx val="1"/>
          <c:order val="1"/>
          <c:tx>
            <c:strRef>
              <c:f>'graph feb15'!$B$22</c:f>
              <c:strCache>
                <c:ptCount val="1"/>
                <c:pt idx="0">
                  <c:v>CRRFEETOT</c:v>
                </c:pt>
              </c:strCache>
            </c:strRef>
          </c:tx>
          <c:invertIfNegative val="0"/>
          <c:cat>
            <c:strRef>
              <c:f>'graph feb15'!$C$20:$E$20</c:f>
              <c:strCache>
                <c:ptCount val="3"/>
                <c:pt idx="0">
                  <c:v>Credits and Fees</c:v>
                </c:pt>
                <c:pt idx="1">
                  <c:v>Short Paid</c:v>
                </c:pt>
                <c:pt idx="2">
                  <c:v>CRRBAF</c:v>
                </c:pt>
              </c:strCache>
            </c:strRef>
          </c:cat>
          <c:val>
            <c:numRef>
              <c:f>'graph feb15'!$C$22:$E$22</c:f>
              <c:numCache>
                <c:formatCode>General</c:formatCode>
                <c:ptCount val="3"/>
                <c:pt idx="0" formatCode="#,##0.00">
                  <c:v>54194.93</c:v>
                </c:pt>
              </c:numCache>
            </c:numRef>
          </c:val>
        </c:ser>
        <c:ser>
          <c:idx val="2"/>
          <c:order val="2"/>
          <c:tx>
            <c:strRef>
              <c:f>'graph feb15'!$B$23</c:f>
              <c:strCache>
                <c:ptCount val="1"/>
                <c:pt idx="0">
                  <c:v>DACRRSAMTTOT</c:v>
                </c:pt>
              </c:strCache>
            </c:strRef>
          </c:tx>
          <c:invertIfNegative val="0"/>
          <c:cat>
            <c:strRef>
              <c:f>'graph feb15'!$C$20:$E$20</c:f>
              <c:strCache>
                <c:ptCount val="3"/>
                <c:pt idx="0">
                  <c:v>Credits and Fees</c:v>
                </c:pt>
                <c:pt idx="1">
                  <c:v>Short Paid</c:v>
                </c:pt>
                <c:pt idx="2">
                  <c:v>CRRBAF</c:v>
                </c:pt>
              </c:strCache>
            </c:strRef>
          </c:cat>
          <c:val>
            <c:numRef>
              <c:f>'graph feb15'!$C$23:$E$23</c:f>
              <c:numCache>
                <c:formatCode>#,##0.00</c:formatCode>
                <c:ptCount val="3"/>
                <c:pt idx="1">
                  <c:v>134626.86000000002</c:v>
                </c:pt>
              </c:numCache>
            </c:numRef>
          </c:val>
        </c:ser>
        <c:ser>
          <c:idx val="4"/>
          <c:order val="3"/>
          <c:tx>
            <c:strRef>
              <c:f>'graph feb15'!$B$24</c:f>
              <c:strCache>
                <c:ptCount val="1"/>
                <c:pt idx="0">
                  <c:v>CRRBAF</c:v>
                </c:pt>
              </c:strCache>
            </c:strRef>
          </c:tx>
          <c:invertIfNegative val="0"/>
          <c:cat>
            <c:strRef>
              <c:f>'graph feb15'!$C$20:$E$20</c:f>
              <c:strCache>
                <c:ptCount val="3"/>
                <c:pt idx="0">
                  <c:v>Credits and Fees</c:v>
                </c:pt>
                <c:pt idx="1">
                  <c:v>Short Paid</c:v>
                </c:pt>
                <c:pt idx="2">
                  <c:v>CRRBAF</c:v>
                </c:pt>
              </c:strCache>
            </c:strRef>
          </c:cat>
          <c:val>
            <c:numRef>
              <c:f>'graph feb15'!$C$24:$E$24</c:f>
              <c:numCache>
                <c:formatCode>#,##0.00</c:formatCode>
                <c:ptCount val="3"/>
                <c:pt idx="2">
                  <c:v>2096605.72</c:v>
                </c:pt>
              </c:numCache>
            </c:numRef>
          </c:val>
        </c:ser>
        <c:dLbls>
          <c:showLegendKey val="0"/>
          <c:showVal val="0"/>
          <c:showCatName val="0"/>
          <c:showSerName val="0"/>
          <c:showPercent val="0"/>
          <c:showBubbleSize val="0"/>
        </c:dLbls>
        <c:gapWidth val="36"/>
        <c:overlap val="100"/>
        <c:axId val="47242624"/>
        <c:axId val="49171456"/>
      </c:barChart>
      <c:catAx>
        <c:axId val="47242624"/>
        <c:scaling>
          <c:orientation val="minMax"/>
        </c:scaling>
        <c:delete val="0"/>
        <c:axPos val="b"/>
        <c:majorTickMark val="out"/>
        <c:minorTickMark val="none"/>
        <c:tickLblPos val="nextTo"/>
        <c:crossAx val="49171456"/>
        <c:crosses val="autoZero"/>
        <c:auto val="1"/>
        <c:lblAlgn val="ctr"/>
        <c:lblOffset val="100"/>
        <c:noMultiLvlLbl val="0"/>
      </c:catAx>
      <c:valAx>
        <c:axId val="49171456"/>
        <c:scaling>
          <c:orientation val="minMax"/>
        </c:scaling>
        <c:delete val="0"/>
        <c:axPos val="l"/>
        <c:majorGridlines/>
        <c:title>
          <c:tx>
            <c:rich>
              <a:bodyPr rot="-5400000" vert="horz"/>
              <a:lstStyle/>
              <a:p>
                <a:pPr>
                  <a:defRPr/>
                </a:pPr>
                <a:r>
                  <a:rPr lang="en-US"/>
                  <a:t>$</a:t>
                </a:r>
              </a:p>
            </c:rich>
          </c:tx>
          <c:layout/>
          <c:overlay val="0"/>
        </c:title>
        <c:numFmt formatCode="#,##0.00" sourceLinked="1"/>
        <c:majorTickMark val="out"/>
        <c:minorTickMark val="none"/>
        <c:tickLblPos val="nextTo"/>
        <c:crossAx val="47242624"/>
        <c:crosses val="autoZero"/>
        <c:crossBetween val="between"/>
        <c:majorUnit val="400000"/>
      </c:valAx>
    </c:plotArea>
    <c:legend>
      <c:legendPos val="b"/>
      <c:layout>
        <c:manualLayout>
          <c:xMode val="edge"/>
          <c:yMode val="edge"/>
          <c:x val="9.3847662981521252E-2"/>
          <c:y val="0.86054912701129749"/>
          <c:w val="0.8123046740369575"/>
          <c:h val="0.11626246719160105"/>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a:t>CRR</a:t>
            </a:r>
            <a:r>
              <a:rPr lang="en-US" sz="1200" baseline="0"/>
              <a:t> Balancing Account Fund Balance </a:t>
            </a:r>
          </a:p>
          <a:p>
            <a:pPr>
              <a:defRPr/>
            </a:pPr>
            <a:r>
              <a:rPr lang="en-US" sz="1200" baseline="0"/>
              <a:t>over time </a:t>
            </a:r>
            <a:endParaRPr lang="en-US" sz="1200"/>
          </a:p>
        </c:rich>
      </c:tx>
      <c:layout/>
      <c:overlay val="0"/>
    </c:title>
    <c:autoTitleDeleted val="0"/>
    <c:plotArea>
      <c:layout/>
      <c:barChart>
        <c:barDir val="col"/>
        <c:grouping val="clustered"/>
        <c:varyColors val="0"/>
        <c:ser>
          <c:idx val="0"/>
          <c:order val="0"/>
          <c:tx>
            <c:strRef>
              <c:f>'ROLLING FUND'!$H$35</c:f>
              <c:strCache>
                <c:ptCount val="1"/>
                <c:pt idx="0">
                  <c:v>CRRBAF</c:v>
                </c:pt>
              </c:strCache>
            </c:strRef>
          </c:tx>
          <c:invertIfNegative val="0"/>
          <c:cat>
            <c:numRef>
              <c:f>'ROLLING FUND'!$I$34:$U$34</c:f>
              <c:numCache>
                <c:formatCode>mmm\-yy</c:formatCode>
                <c:ptCount val="13"/>
                <c:pt idx="0">
                  <c:v>41974</c:v>
                </c:pt>
                <c:pt idx="1">
                  <c:v>42005</c:v>
                </c:pt>
                <c:pt idx="2">
                  <c:v>42036</c:v>
                </c:pt>
                <c:pt idx="3">
                  <c:v>42064</c:v>
                </c:pt>
                <c:pt idx="4">
                  <c:v>42095</c:v>
                </c:pt>
                <c:pt idx="5">
                  <c:v>42125</c:v>
                </c:pt>
                <c:pt idx="6">
                  <c:v>42156</c:v>
                </c:pt>
                <c:pt idx="7">
                  <c:v>42186</c:v>
                </c:pt>
                <c:pt idx="8">
                  <c:v>42217</c:v>
                </c:pt>
                <c:pt idx="9">
                  <c:v>42248</c:v>
                </c:pt>
                <c:pt idx="10">
                  <c:v>42278</c:v>
                </c:pt>
                <c:pt idx="11">
                  <c:v>42309</c:v>
                </c:pt>
                <c:pt idx="12">
                  <c:v>42339</c:v>
                </c:pt>
              </c:numCache>
            </c:numRef>
          </c:cat>
          <c:val>
            <c:numRef>
              <c:f>'ROLLING FUND'!$I$35:$U$35</c:f>
              <c:numCache>
                <c:formatCode>#,##0.00</c:formatCode>
                <c:ptCount val="13"/>
                <c:pt idx="0" formatCode="General">
                  <c:v>20578.480000000098</c:v>
                </c:pt>
                <c:pt idx="1">
                  <c:v>1767927.6400000001</c:v>
                </c:pt>
                <c:pt idx="2">
                  <c:v>3864533.3600000003</c:v>
                </c:pt>
              </c:numCache>
            </c:numRef>
          </c:val>
        </c:ser>
        <c:dLbls>
          <c:showLegendKey val="0"/>
          <c:showVal val="0"/>
          <c:showCatName val="0"/>
          <c:showSerName val="0"/>
          <c:showPercent val="0"/>
          <c:showBubbleSize val="0"/>
        </c:dLbls>
        <c:gapWidth val="150"/>
        <c:axId val="134358912"/>
        <c:axId val="137409664"/>
      </c:barChart>
      <c:dateAx>
        <c:axId val="134358912"/>
        <c:scaling>
          <c:orientation val="minMax"/>
        </c:scaling>
        <c:delete val="0"/>
        <c:axPos val="b"/>
        <c:numFmt formatCode="mmm\-yy" sourceLinked="1"/>
        <c:majorTickMark val="out"/>
        <c:minorTickMark val="none"/>
        <c:tickLblPos val="nextTo"/>
        <c:crossAx val="137409664"/>
        <c:crosses val="autoZero"/>
        <c:auto val="1"/>
        <c:lblOffset val="100"/>
        <c:baseTimeUnit val="months"/>
      </c:dateAx>
      <c:valAx>
        <c:axId val="137409664"/>
        <c:scaling>
          <c:orientation val="minMax"/>
        </c:scaling>
        <c:delete val="0"/>
        <c:axPos val="l"/>
        <c:majorGridlines/>
        <c:numFmt formatCode="&quot;$&quot;#,##0.0" sourceLinked="0"/>
        <c:majorTickMark val="out"/>
        <c:minorTickMark val="none"/>
        <c:tickLblPos val="nextTo"/>
        <c:crossAx val="134358912"/>
        <c:crosses val="autoZero"/>
        <c:crossBetween val="between"/>
        <c:majorUnit val="400000"/>
        <c:dispUnits>
          <c:builtInUnit val="millions"/>
          <c:dispUnitsLbl>
            <c:layout>
              <c:manualLayout>
                <c:xMode val="edge"/>
                <c:yMode val="edge"/>
                <c:x val="1.2460734973452433E-2"/>
                <c:y val="0.43998424533999769"/>
              </c:manualLayout>
            </c:layout>
            <c:tx>
              <c:rich>
                <a:bodyPr/>
                <a:lstStyle/>
                <a:p>
                  <a:pPr>
                    <a:defRPr/>
                  </a:pPr>
                  <a:r>
                    <a:rPr lang="en-US"/>
                    <a:t>$ (M)</a:t>
                  </a:r>
                </a:p>
              </c:rich>
            </c:tx>
          </c:dispUnitsLbl>
        </c:dispUnits>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F69DE495-51AC-4723-A7B4-B1B58AAC8C5A}" type="datetimeFigureOut">
              <a:rPr lang="en-US" smtClean="0"/>
              <a:t>3/21/2015</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D1DF52B9-7E6C-4146-83FC-76B5AB271E46}" type="datetimeFigureOut">
              <a:rPr lang="en-US" smtClean="0"/>
              <a:t>3/21/2015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506439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914400" fontAlgn="base">
              <a:lnSpc>
                <a:spcPct val="80000"/>
              </a:lnSpc>
              <a:spcBef>
                <a:spcPct val="20000"/>
              </a:spcBef>
              <a:spcAft>
                <a:spcPct val="0"/>
              </a:spcAft>
            </a:pPr>
            <a:endParaRPr lang="en-US" sz="1600" b="1">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1600" b="1">
              <a:solidFill>
                <a:srgbClr val="000000"/>
              </a:solidFill>
            </a:endParaRPr>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a:solidFill>
                  <a:srgbClr val="FFFFFF"/>
                </a:solidFill>
              </a:rPr>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a:solidFill>
                  <a:schemeClr val="bg1"/>
                </a:solidFill>
                <a:latin typeface="Arial" charset="0"/>
              </a:defRPr>
            </a:lvl1pPr>
          </a:lstStyle>
          <a:p>
            <a:pPr defTabSz="914400" fontAlgn="base">
              <a:spcAft>
                <a:spcPct val="0"/>
              </a:spcAft>
              <a:defRPr/>
            </a:pPr>
            <a:r>
              <a:rPr lang="en-US" b="1">
                <a:solidFill>
                  <a:srgbClr val="FFFFFF"/>
                </a:solidFill>
              </a:rPr>
              <a:t>Meeting Title (optional)</a:t>
            </a:r>
          </a:p>
        </p:txBody>
      </p:sp>
    </p:spTree>
    <p:extLst>
      <p:ext uri="{BB962C8B-B14F-4D97-AF65-F5344CB8AC3E}">
        <p14:creationId xmlns:p14="http://schemas.microsoft.com/office/powerpoint/2010/main" val="3655962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9CEAF1-53AD-46BE-9176-013B2A2B7A35}" type="slidenum">
              <a:rPr lang="en-US">
                <a:solidFill>
                  <a:srgbClr val="000000"/>
                </a:solidFill>
              </a:rPr>
              <a:pPr>
                <a:defRPr/>
              </a:pPr>
              <a:t>‹#›</a:t>
            </a:fld>
            <a:endParaRPr lang="en-US">
              <a:solidFill>
                <a:srgbClr val="000000"/>
              </a:solidFill>
            </a:endParaRPr>
          </a:p>
        </p:txBody>
      </p:sp>
      <p:sp>
        <p:nvSpPr>
          <p:cNvPr id="5"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783039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B97839-E9E5-4038-9852-0A72C69A2A47}" type="slidenum">
              <a:rPr lang="en-US">
                <a:solidFill>
                  <a:srgbClr val="000000"/>
                </a:solidFill>
              </a:rPr>
              <a:pPr>
                <a:defRPr/>
              </a:pPr>
              <a:t>‹#›</a:t>
            </a:fld>
            <a:endParaRPr lang="en-US">
              <a:solidFill>
                <a:srgbClr val="000000"/>
              </a:solidFill>
            </a:endParaRPr>
          </a:p>
        </p:txBody>
      </p:sp>
      <p:sp>
        <p:nvSpPr>
          <p:cNvPr id="5"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2082060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4D15DB-F492-417C-B3C1-95863FCAA218}" type="slidenum">
              <a:rPr lang="en-US">
                <a:solidFill>
                  <a:srgbClr val="000000"/>
                </a:solidFill>
              </a:rPr>
              <a:pPr>
                <a:defRPr/>
              </a:pPr>
              <a:t>‹#›</a:t>
            </a:fld>
            <a:endParaRPr lang="en-US">
              <a:solidFill>
                <a:srgbClr val="000000"/>
              </a:solidFill>
            </a:endParaRPr>
          </a:p>
        </p:txBody>
      </p:sp>
      <p:sp>
        <p:nvSpPr>
          <p:cNvPr id="6"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3910945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4155851-3123-4476-B2AC-37AA7655915C}" type="slidenum">
              <a:rPr lang="en-US">
                <a:solidFill>
                  <a:srgbClr val="000000"/>
                </a:solidFill>
              </a:rPr>
              <a:pPr>
                <a:defRPr/>
              </a:pPr>
              <a:t>‹#›</a:t>
            </a:fld>
            <a:endParaRPr lang="en-US">
              <a:solidFill>
                <a:srgbClr val="000000"/>
              </a:solidFill>
            </a:endParaRPr>
          </a:p>
        </p:txBody>
      </p:sp>
      <p:sp>
        <p:nvSpPr>
          <p:cNvPr id="8"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590116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BB0A38D-180F-42DE-8177-B03C76167E0F}" type="slidenum">
              <a:rPr lang="en-US">
                <a:solidFill>
                  <a:srgbClr val="000000"/>
                </a:solidFill>
              </a:rPr>
              <a:pPr>
                <a:defRPr/>
              </a:pPr>
              <a:t>‹#›</a:t>
            </a:fld>
            <a:endParaRPr lang="en-US">
              <a:solidFill>
                <a:srgbClr val="000000"/>
              </a:solidFill>
            </a:endParaRPr>
          </a:p>
        </p:txBody>
      </p:sp>
      <p:sp>
        <p:nvSpPr>
          <p:cNvPr id="4"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73010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FCC2D1-2CC9-45D0-AD2A-3A9F9D772C5E}" type="slidenum">
              <a:rPr lang="en-US">
                <a:solidFill>
                  <a:srgbClr val="000000"/>
                </a:solidFill>
              </a:rPr>
              <a:pPr>
                <a:defRPr/>
              </a:pPr>
              <a:t>‹#›</a:t>
            </a:fld>
            <a:endParaRPr lang="en-US">
              <a:solidFill>
                <a:srgbClr val="000000"/>
              </a:solidFill>
            </a:endParaRPr>
          </a:p>
        </p:txBody>
      </p:sp>
      <p:sp>
        <p:nvSpPr>
          <p:cNvPr id="3"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3020731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806BC6-3DFE-4977-B534-48CCD8B6B131}" type="slidenum">
              <a:rPr lang="en-US">
                <a:solidFill>
                  <a:srgbClr val="000000"/>
                </a:solidFill>
              </a:rPr>
              <a:pPr>
                <a:defRPr/>
              </a:pPr>
              <a:t>‹#›</a:t>
            </a:fld>
            <a:endParaRPr lang="en-US">
              <a:solidFill>
                <a:srgbClr val="000000"/>
              </a:solidFill>
            </a:endParaRPr>
          </a:p>
        </p:txBody>
      </p:sp>
      <p:sp>
        <p:nvSpPr>
          <p:cNvPr id="6"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749814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CADADD4-17AA-47F5-8402-FBC938F97C7C}" type="slidenum">
              <a:rPr lang="en-US">
                <a:solidFill>
                  <a:srgbClr val="000000"/>
                </a:solidFill>
              </a:rPr>
              <a:pPr>
                <a:defRPr/>
              </a:pPr>
              <a:t>‹#›</a:t>
            </a:fld>
            <a:endParaRPr lang="en-US">
              <a:solidFill>
                <a:srgbClr val="000000"/>
              </a:solidFill>
            </a:endParaRPr>
          </a:p>
        </p:txBody>
      </p:sp>
      <p:sp>
        <p:nvSpPr>
          <p:cNvPr id="6"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323428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DD6BAE-A68F-473A-A2D7-CEEA128D748C}" type="slidenum">
              <a:rPr lang="en-US">
                <a:solidFill>
                  <a:srgbClr val="000000"/>
                </a:solidFill>
              </a:rPr>
              <a:pPr>
                <a:defRPr/>
              </a:pPr>
              <a:t>‹#›</a:t>
            </a:fld>
            <a:endParaRPr lang="en-US">
              <a:solidFill>
                <a:srgbClr val="000000"/>
              </a:solidFill>
            </a:endParaRPr>
          </a:p>
        </p:txBody>
      </p:sp>
      <p:sp>
        <p:nvSpPr>
          <p:cNvPr id="5"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3669698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E81CF20-39D3-4579-9E24-257361C91D1A}" type="slidenum">
              <a:rPr lang="en-US">
                <a:solidFill>
                  <a:srgbClr val="000000"/>
                </a:solidFill>
              </a:rPr>
              <a:pPr>
                <a:defRPr/>
              </a:pPr>
              <a:t>‹#›</a:t>
            </a:fld>
            <a:endParaRPr lang="en-US">
              <a:solidFill>
                <a:srgbClr val="000000"/>
              </a:solidFill>
            </a:endParaRPr>
          </a:p>
        </p:txBody>
      </p:sp>
      <p:sp>
        <p:nvSpPr>
          <p:cNvPr id="5"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3185188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31981A-7905-41B0-8858-66AAA0FFBCF3}" type="slidenum">
              <a:rPr lang="en-US">
                <a:solidFill>
                  <a:srgbClr val="000000"/>
                </a:solidFill>
              </a:rPr>
              <a:pPr>
                <a:defRPr/>
              </a:pPr>
              <a:t>‹#›</a:t>
            </a:fld>
            <a:endParaRPr lang="en-US">
              <a:solidFill>
                <a:srgbClr val="000000"/>
              </a:solidFill>
            </a:endParaRPr>
          </a:p>
        </p:txBody>
      </p:sp>
      <p:sp>
        <p:nvSpPr>
          <p:cNvPr id="6" name="Rectangle 4"/>
          <p:cNvSpPr>
            <a:spLocks noGrp="1" noChangeArrowheads="1"/>
          </p:cNvSpPr>
          <p:nvPr>
            <p:ph type="dt" sz="half" idx="11"/>
          </p:nvPr>
        </p:nvSpPr>
        <p:spPr>
          <a:ln/>
        </p:spPr>
        <p:txBody>
          <a:bodyPr/>
          <a:lstStyle>
            <a:lvl1pPr>
              <a:defRPr/>
            </a:lvl1pPr>
          </a:lstStyle>
          <a:p>
            <a:pPr>
              <a:defRPr/>
            </a:pPr>
            <a:r>
              <a:rPr lang="en-US">
                <a:solidFill>
                  <a:srgbClr val="000000"/>
                </a:solidFill>
              </a:rPr>
              <a:t>Date</a:t>
            </a:r>
          </a:p>
        </p:txBody>
      </p:sp>
    </p:spTree>
    <p:extLst>
      <p:ext uri="{BB962C8B-B14F-4D97-AF65-F5344CB8AC3E}">
        <p14:creationId xmlns:p14="http://schemas.microsoft.com/office/powerpoint/2010/main" val="16124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160E-BCD5-4FA1-A9E3-2623029C8025}" type="datetime1">
              <a:rPr lang="en-US" smtClean="0"/>
              <a:t>3/21/2015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atin typeface="Arial" charset="0"/>
              </a:defRPr>
            </a:lvl1pPr>
          </a:lstStyle>
          <a:p>
            <a:pPr defTabSz="914400" fontAlgn="base">
              <a:spcAft>
                <a:spcPct val="0"/>
              </a:spcAft>
              <a:defRPr/>
            </a:pPr>
            <a:fld id="{E718ABEB-4B20-4DAD-9F08-0F3C9742EABF}" type="slidenum">
              <a:rPr lang="en-US">
                <a:solidFill>
                  <a:srgbClr val="000000"/>
                </a:solidFill>
              </a:rPr>
              <a:pPr defTabSz="914400" fontAlgn="base">
                <a:spcAft>
                  <a:spcPct val="0"/>
                </a:spcAft>
                <a:defRPr/>
              </a:pPr>
              <a:t>‹#›</a:t>
            </a:fld>
            <a:endParaRPr lang="en-US">
              <a:solidFill>
                <a:srgbClr val="000000"/>
              </a:solidFill>
            </a:endParaRPr>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914400" fontAlgn="base">
              <a:lnSpc>
                <a:spcPct val="80000"/>
              </a:lnSpc>
              <a:spcBef>
                <a:spcPct val="20000"/>
              </a:spcBef>
              <a:spcAft>
                <a:spcPct val="0"/>
              </a:spcAft>
            </a:pPr>
            <a:endParaRPr lang="en-US" sz="1600" b="1">
              <a:solidFill>
                <a:srgbClr val="000000"/>
              </a:solidFill>
            </a:endParaRPr>
          </a:p>
        </p:txBody>
      </p:sp>
      <p:pic>
        <p:nvPicPr>
          <p:cNvPr id="1029"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914400" fontAlgn="base">
              <a:lnSpc>
                <a:spcPct val="80000"/>
              </a:lnSpc>
              <a:spcBef>
                <a:spcPct val="20000"/>
              </a:spcBef>
              <a:spcAft>
                <a:spcPct val="0"/>
              </a:spcAft>
            </a:pPr>
            <a:endParaRPr lang="en-US" sz="1600" b="1">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1600" b="1">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latin typeface="Arial" charset="0"/>
              </a:defRPr>
            </a:lvl1pPr>
          </a:lstStyle>
          <a:p>
            <a:pPr defTabSz="914400" fontAlgn="base">
              <a:spcAft>
                <a:spcPct val="0"/>
              </a:spcAft>
              <a:defRPr/>
            </a:pPr>
            <a:r>
              <a:rPr lang="en-US">
                <a:solidFill>
                  <a:srgbClr val="000000"/>
                </a:solidFill>
              </a:rPr>
              <a:t>Date</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1600" b="1">
              <a:solidFill>
                <a:srgbClr val="000000"/>
              </a:solidFill>
            </a:endParaRPr>
          </a:p>
        </p:txBody>
      </p:sp>
      <p:sp>
        <p:nvSpPr>
          <p:cNvPr id="1035"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03670EEC-6877-42F5-BF6B-1CB534FE5D5D}" type="slidenum">
              <a:rPr lang="en-US" sz="1200">
                <a:solidFill>
                  <a:srgbClr val="000000"/>
                </a:solidFill>
              </a:rPr>
              <a:pPr algn="ctr" defTabSz="914400" fontAlgn="base">
                <a:spcBef>
                  <a:spcPct val="0"/>
                </a:spcBef>
                <a:spcAft>
                  <a:spcPct val="0"/>
                </a:spcAft>
              </a:pPr>
              <a:t>‹#›</a:t>
            </a:fld>
            <a:endParaRPr lang="en-US" sz="1200">
              <a:solidFill>
                <a:srgbClr val="000000"/>
              </a:solidFill>
            </a:endParaRPr>
          </a:p>
        </p:txBody>
      </p:sp>
    </p:spTree>
    <p:extLst>
      <p:ext uri="{BB962C8B-B14F-4D97-AF65-F5344CB8AC3E}">
        <p14:creationId xmlns:p14="http://schemas.microsoft.com/office/powerpoint/2010/main" val="1257855664"/>
      </p:ext>
    </p:extLst>
  </p:cSld>
  <p:clrMap bg1="lt1" tx1="dk1" bg2="lt2" tx2="dk2" accent1="accent1" accent2="accent2" accent3="accent3" accent4="accent4" accent5="accent5" accent6="accent6" hlink="hlink" folHlink="folHlink"/>
  <p:sldLayoutIdLst>
    <p:sldLayoutId id="2147493479" r:id="rId1"/>
    <p:sldLayoutId id="2147493480" r:id="rId2"/>
    <p:sldLayoutId id="2147493481" r:id="rId3"/>
    <p:sldLayoutId id="2147493482" r:id="rId4"/>
    <p:sldLayoutId id="2147493483" r:id="rId5"/>
    <p:sldLayoutId id="2147493484" r:id="rId6"/>
    <p:sldLayoutId id="2147493485" r:id="rId7"/>
    <p:sldLayoutId id="2147493486" r:id="rId8"/>
    <p:sldLayoutId id="2147493487" r:id="rId9"/>
    <p:sldLayoutId id="2147493488" r:id="rId10"/>
    <p:sldLayoutId id="2147493489" r:id="rId11"/>
    <p:sldLayoutId id="2147493490"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2925" y="421739"/>
            <a:ext cx="7727950" cy="1922879"/>
            <a:chOff x="603250" y="546100"/>
            <a:chExt cx="7727950" cy="1922879"/>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338554"/>
            </a:xfrm>
            <a:prstGeom prst="rect">
              <a:avLst/>
            </a:prstGeom>
            <a:noFill/>
          </p:spPr>
          <p:txBody>
            <a:bodyPr wrap="square" rtlCol="0">
              <a:spAutoFit/>
            </a:bodyPr>
            <a:lstStyle/>
            <a:p>
              <a:endParaRPr lang="en-US" sz="1600"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383322" y="2262554"/>
            <a:ext cx="5849815" cy="2462213"/>
          </a:xfrm>
          <a:prstGeom prst="rect">
            <a:avLst/>
          </a:prstGeom>
          <a:noFill/>
        </p:spPr>
        <p:txBody>
          <a:bodyPr wrap="square" rtlCol="0">
            <a:spAutoFit/>
          </a:bodyPr>
          <a:lstStyle/>
          <a:p>
            <a:r>
              <a:rPr lang="en-US" sz="3200" dirty="0" smtClean="0"/>
              <a:t>CSWG Update</a:t>
            </a:r>
          </a:p>
          <a:p>
            <a:endParaRPr lang="en-US" sz="3200" dirty="0"/>
          </a:p>
          <a:p>
            <a:r>
              <a:rPr lang="en-US" dirty="0" smtClean="0"/>
              <a:t>Blake Holt</a:t>
            </a:r>
          </a:p>
          <a:p>
            <a:r>
              <a:rPr lang="en-US" dirty="0" smtClean="0"/>
              <a:t>ERCOT</a:t>
            </a:r>
          </a:p>
          <a:p>
            <a:endParaRPr lang="en-US" dirty="0" smtClean="0"/>
          </a:p>
          <a:p>
            <a:r>
              <a:rPr lang="en-US" dirty="0" smtClean="0"/>
              <a:t>CSWG</a:t>
            </a:r>
          </a:p>
          <a:p>
            <a:r>
              <a:rPr lang="en-US" dirty="0" smtClean="0"/>
              <a:t>03/23/2015</a:t>
            </a:r>
            <a:endParaRPr lang="en-US" dirty="0" smtClean="0"/>
          </a:p>
        </p:txBody>
      </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Removal of UGEN Capacity</a:t>
            </a:r>
          </a:p>
        </p:txBody>
      </p:sp>
      <p:graphicFrame>
        <p:nvGraphicFramePr>
          <p:cNvPr id="6" name="Table 5"/>
          <p:cNvGraphicFramePr>
            <a:graphicFrameLocks noGrp="1"/>
          </p:cNvGraphicFramePr>
          <p:nvPr>
            <p:extLst>
              <p:ext uri="{D42A27DB-BD31-4B8C-83A1-F6EECF244321}">
                <p14:modId xmlns:p14="http://schemas.microsoft.com/office/powerpoint/2010/main" val="2944177720"/>
              </p:ext>
            </p:extLst>
          </p:nvPr>
        </p:nvGraphicFramePr>
        <p:xfrm>
          <a:off x="300252" y="800983"/>
          <a:ext cx="8538947" cy="1016618"/>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54154">
                <a:tc>
                  <a:txBody>
                    <a:bodyPr/>
                    <a:lstStyle/>
                    <a:p>
                      <a:pPr marL="0" marR="0">
                        <a:lnSpc>
                          <a:spcPts val="1200"/>
                        </a:lnSpc>
                        <a:spcBef>
                          <a:spcPts val="0"/>
                        </a:spcBef>
                        <a:spcAft>
                          <a:spcPts val="0"/>
                        </a:spcAft>
                      </a:pPr>
                      <a:r>
                        <a:rPr lang="en-US" sz="900" b="0" dirty="0">
                          <a:effectLst/>
                        </a:rPr>
                        <a:t>Variable</a:t>
                      </a:r>
                      <a:endParaRPr lang="en-US" sz="1000" b="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b="0">
                          <a:effectLst/>
                        </a:rPr>
                        <a:t>Unit</a:t>
                      </a:r>
                      <a:endParaRPr lang="en-US" sz="1000" b="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UGENA</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2586250" y="1021266"/>
            <a:ext cx="4572000" cy="769441"/>
          </a:xfrm>
          <a:prstGeom prst="rect">
            <a:avLst/>
          </a:prstGeom>
        </p:spPr>
        <p:txBody>
          <a:bodyPr>
            <a:spAutoFit/>
          </a:bodyPr>
          <a:lstStyle/>
          <a:p>
            <a:r>
              <a:rPr lang="en-US" sz="1100" i="1" dirty="0"/>
              <a:t>Adjusted Under Generation Volumes per QSE per Settlement Point per Resource</a:t>
            </a:r>
            <a:r>
              <a:rPr lang="en-US" sz="1100" dirty="0"/>
              <a:t>—The amount under-generated by the Generation Resource </a:t>
            </a:r>
            <a:r>
              <a:rPr lang="en-US" sz="1100" i="1" dirty="0"/>
              <a:t>r</a:t>
            </a:r>
            <a:r>
              <a:rPr lang="en-US" sz="1100" dirty="0"/>
              <a:t> represented by QSE </a:t>
            </a:r>
            <a:r>
              <a:rPr lang="en-US" sz="1100" i="1" dirty="0"/>
              <a:t>q</a:t>
            </a:r>
            <a:r>
              <a:rPr lang="en-US" sz="1100" dirty="0"/>
              <a:t> at Resource Node </a:t>
            </a:r>
            <a:r>
              <a:rPr lang="en-US" sz="1100" i="1" dirty="0"/>
              <a:t>p</a:t>
            </a:r>
            <a:r>
              <a:rPr lang="en-US" sz="1100" dirty="0"/>
              <a:t> for the 15-minute Settlement Interval adjusted pursuant to paragraph (6) above.</a:t>
            </a:r>
          </a:p>
        </p:txBody>
      </p:sp>
      <p:sp>
        <p:nvSpPr>
          <p:cNvPr id="5" name="Rectangle 4"/>
          <p:cNvSpPr/>
          <p:nvPr/>
        </p:nvSpPr>
        <p:spPr>
          <a:xfrm>
            <a:off x="2715904" y="2100319"/>
            <a:ext cx="3193577" cy="2185214"/>
          </a:xfrm>
          <a:prstGeom prst="rect">
            <a:avLst/>
          </a:prstGeom>
          <a:ln w="38100">
            <a:solidFill>
              <a:schemeClr val="tx1"/>
            </a:solidFill>
          </a:ln>
        </p:spPr>
        <p:txBody>
          <a:bodyPr wrap="square">
            <a:spAutoFit/>
          </a:bodyPr>
          <a:lstStyle/>
          <a:p>
            <a:endParaRPr lang="pt-BR" sz="1200" u="sng" dirty="0" smtClean="0"/>
          </a:p>
          <a:p>
            <a:endParaRPr lang="pt-BR" sz="1200" u="sng" dirty="0"/>
          </a:p>
          <a:p>
            <a:endParaRPr lang="pt-BR" sz="1200" u="sng" dirty="0" smtClean="0"/>
          </a:p>
          <a:p>
            <a:r>
              <a:rPr lang="pt-BR" sz="1200" u="sng" dirty="0" smtClean="0"/>
              <a:t>If:</a:t>
            </a:r>
            <a:r>
              <a:rPr lang="pt-BR" sz="1200" dirty="0" smtClean="0"/>
              <a:t>  BPDAMT &gt; 0   </a:t>
            </a:r>
            <a:r>
              <a:rPr lang="pt-BR" sz="1200" u="sng" dirty="0" smtClean="0"/>
              <a:t>AND</a:t>
            </a:r>
            <a:r>
              <a:rPr lang="pt-BR" sz="1200" dirty="0" smtClean="0"/>
              <a:t> CAPEFLAG = 0</a:t>
            </a:r>
            <a:endParaRPr lang="en-US" sz="1200" dirty="0" smtClean="0"/>
          </a:p>
          <a:p>
            <a:r>
              <a:rPr lang="pt-BR" sz="1200" dirty="0" smtClean="0"/>
              <a:t> </a:t>
            </a:r>
            <a:endParaRPr lang="en-US" sz="1200" dirty="0" smtClean="0"/>
          </a:p>
          <a:p>
            <a:r>
              <a:rPr lang="pt-BR" sz="1200" dirty="0" smtClean="0"/>
              <a:t>	</a:t>
            </a:r>
            <a:r>
              <a:rPr lang="pt-BR" sz="1200" u="sng" dirty="0" smtClean="0"/>
              <a:t>Then, set:</a:t>
            </a:r>
            <a:r>
              <a:rPr lang="pt-BR" sz="1200" dirty="0" smtClean="0"/>
              <a:t>  UGENA = UGEN</a:t>
            </a:r>
          </a:p>
          <a:p>
            <a:r>
              <a:rPr lang="pt-BR" sz="1200" dirty="0" smtClean="0"/>
              <a:t> </a:t>
            </a:r>
            <a:endParaRPr lang="en-US" sz="1200" dirty="0" smtClean="0"/>
          </a:p>
          <a:p>
            <a:r>
              <a:rPr lang="pt-BR" sz="1200" u="sng" dirty="0" smtClean="0"/>
              <a:t>Else, set</a:t>
            </a:r>
            <a:r>
              <a:rPr lang="pt-BR" sz="1200" dirty="0" smtClean="0"/>
              <a:t>:    UGENA =   0             </a:t>
            </a:r>
            <a:r>
              <a:rPr lang="en-US" sz="1200" dirty="0" smtClean="0"/>
              <a:t> </a:t>
            </a:r>
          </a:p>
          <a:p>
            <a:r>
              <a:rPr lang="en-US" sz="1200" dirty="0" smtClean="0"/>
              <a:t> </a:t>
            </a:r>
          </a:p>
          <a:p>
            <a:r>
              <a:rPr lang="en-US" sz="1400" dirty="0"/>
              <a:t> </a:t>
            </a:r>
          </a:p>
          <a:p>
            <a:r>
              <a:rPr lang="en-US" sz="1400" dirty="0"/>
              <a:t> </a:t>
            </a:r>
          </a:p>
        </p:txBody>
      </p:sp>
    </p:spTree>
    <p:extLst>
      <p:ext uri="{BB962C8B-B14F-4D97-AF65-F5344CB8AC3E}">
        <p14:creationId xmlns:p14="http://schemas.microsoft.com/office/powerpoint/2010/main" val="3886872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Putting it all </a:t>
            </a:r>
            <a:r>
              <a:rPr lang="en-US" dirty="0" smtClean="0"/>
              <a:t>together</a:t>
            </a:r>
            <a:endParaRPr lang="en-US" dirty="0" smtClean="0"/>
          </a:p>
        </p:txBody>
      </p:sp>
      <mc:AlternateContent xmlns:mc="http://schemas.openxmlformats.org/markup-compatibility/2006">
        <mc:Choice xmlns:a14="http://schemas.microsoft.com/office/drawing/2010/main" Requires="a14">
          <p:sp>
            <p:nvSpPr>
              <p:cNvPr id="24" name="TextBox 23"/>
              <p:cNvSpPr txBox="1"/>
              <p:nvPr/>
            </p:nvSpPr>
            <p:spPr>
              <a:xfrm>
                <a:off x="545910" y="661916"/>
                <a:ext cx="8120417" cy="6463308"/>
              </a:xfrm>
              <a:prstGeom prst="rect">
                <a:avLst/>
              </a:prstGeom>
              <a:noFill/>
            </p:spPr>
            <p:txBody>
              <a:bodyPr wrap="square" rtlCol="0">
                <a:spAutoFit/>
              </a:bodyPr>
              <a:lstStyle/>
              <a:p>
                <a:r>
                  <a:rPr lang="pt-BR" sz="1200" dirty="0" smtClean="0">
                    <a:solidFill>
                      <a:schemeClr val="tx1"/>
                    </a:solidFill>
                  </a:rPr>
                  <a:t>RTOLCAP_&lt;Q&gt;</a:t>
                </a:r>
                <a:r>
                  <a:rPr lang="pt-BR" sz="1200" i="1" baseline="-25000" dirty="0">
                    <a:solidFill>
                      <a:schemeClr val="tx1"/>
                    </a:solidFill>
                  </a:rPr>
                  <a:t> </a:t>
                </a:r>
                <a:r>
                  <a:rPr lang="pt-BR" sz="1200" dirty="0">
                    <a:solidFill>
                      <a:schemeClr val="tx1"/>
                    </a:solidFill>
                  </a:rPr>
                  <a:t>= (RTOLHSL</a:t>
                </a:r>
                <a:r>
                  <a:rPr lang="pt-BR" sz="1200" i="1" baseline="-25000" dirty="0">
                    <a:solidFill>
                      <a:schemeClr val="tx1"/>
                    </a:solidFill>
                  </a:rPr>
                  <a:t> </a:t>
                </a:r>
                <a:r>
                  <a:rPr lang="pt-BR" sz="1200" dirty="0">
                    <a:solidFill>
                      <a:schemeClr val="tx1"/>
                    </a:solidFill>
                  </a:rPr>
                  <a:t>_&lt;Q&gt; – RTMGQ _&lt;Q&gt; </a:t>
                </a:r>
                <a:r>
                  <a:rPr lang="pt-BR" sz="1200" dirty="0" smtClean="0">
                    <a:solidFill>
                      <a:schemeClr val="tx1"/>
                    </a:solidFill>
                  </a:rPr>
                  <a:t>- (SYS_GEN_DISCFACTOR *</a:t>
                </a:r>
                <a:endParaRPr lang="en-US" sz="1200" dirty="0">
                  <a:solidFill>
                    <a:schemeClr val="tx1"/>
                  </a:solidFill>
                </a:endParaRPr>
              </a:p>
              <a:p>
                <a:pPr algn="ctr"/>
                <a:r>
                  <a:rPr lang="pt-BR" sz="1200" dirty="0">
                    <a:solidFill>
                      <a:schemeClr val="tx1"/>
                    </a:solidFill>
                  </a:rPr>
                  <a:t> </a:t>
                </a:r>
                <a:r>
                  <a:rPr lang="pt-BR" sz="1200" dirty="0" smtClean="0">
                    <a:solidFill>
                      <a:schemeClr val="tx1"/>
                    </a:solidFill>
                  </a:rPr>
                  <a:t>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b="0" i="1" smtClean="0">
                            <a:solidFill>
                              <a:schemeClr val="tx1"/>
                            </a:solidFill>
                            <a:latin typeface="Cambria Math"/>
                          </a:rPr>
                          <m:t>𝑅</m:t>
                        </m:r>
                      </m:e>
                    </m:nary>
                  </m:oMath>
                </a14:m>
                <a:r>
                  <a:rPr lang="pt-BR" sz="1200" dirty="0" smtClean="0">
                    <a:solidFill>
                      <a:schemeClr val="tx1"/>
                    </a:solidFill>
                  </a:rPr>
                  <a:t>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b="0" i="1" smtClean="0">
                            <a:solidFill>
                              <a:schemeClr val="tx1"/>
                            </a:solidFill>
                            <a:latin typeface="Cambria Math"/>
                          </a:rPr>
                          <m:t>𝑆𝑃</m:t>
                        </m:r>
                      </m:e>
                    </m:nary>
                  </m:oMath>
                </a14:m>
                <a:r>
                  <a:rPr lang="pt-BR" sz="1200" dirty="0" smtClean="0">
                    <a:solidFill>
                      <a:schemeClr val="tx1"/>
                    </a:solidFill>
                  </a:rPr>
                  <a:t> UGENA</a:t>
                </a:r>
                <a:r>
                  <a:rPr lang="pt-BR" sz="1200" dirty="0">
                    <a:solidFill>
                      <a:schemeClr val="tx1"/>
                    </a:solidFill>
                  </a:rPr>
                  <a:t>_&lt;Q&gt;_&lt;R&gt;_&lt;SP&gt; )) +  RTCLRCAP</a:t>
                </a:r>
                <a:r>
                  <a:rPr lang="pt-BR" sz="1200" i="1" baseline="-25000" dirty="0">
                    <a:solidFill>
                      <a:schemeClr val="tx1"/>
                    </a:solidFill>
                  </a:rPr>
                  <a:t> </a:t>
                </a:r>
                <a:r>
                  <a:rPr lang="pt-BR" sz="1200" dirty="0">
                    <a:solidFill>
                      <a:schemeClr val="tx1"/>
                    </a:solidFill>
                  </a:rPr>
                  <a:t>_&lt;Q&gt; </a:t>
                </a:r>
                <a:r>
                  <a:rPr lang="pt-BR" sz="1200" i="1" baseline="-25000" dirty="0">
                    <a:solidFill>
                      <a:schemeClr val="tx1"/>
                    </a:solidFill>
                  </a:rPr>
                  <a:t> </a:t>
                </a:r>
                <a:r>
                  <a:rPr lang="pt-BR" sz="1200" dirty="0">
                    <a:solidFill>
                      <a:schemeClr val="tx1"/>
                    </a:solidFill>
                  </a:rPr>
                  <a:t>+ RTNCLRRRS_&lt;Q&gt; </a:t>
                </a:r>
                <a:r>
                  <a:rPr lang="pt-BR" sz="1200" strike="sngStrike" dirty="0">
                    <a:solidFill>
                      <a:srgbClr val="FF0000"/>
                    </a:solidFill>
                  </a:rPr>
                  <a:t>+ RTOFF10_&lt;Q&gt;</a:t>
                </a:r>
                <a:endParaRPr lang="en-US" sz="1200" strike="sngStrike" dirty="0">
                  <a:solidFill>
                    <a:srgbClr val="FF0000"/>
                  </a:solidFill>
                </a:endParaRPr>
              </a:p>
              <a:p>
                <a:r>
                  <a:rPr lang="pt-BR" sz="1200" dirty="0">
                    <a:solidFill>
                      <a:schemeClr val="tx1"/>
                    </a:solidFill>
                  </a:rPr>
                  <a:t>                             				</a:t>
                </a:r>
                <a:endParaRPr lang="en-US" sz="1200" dirty="0">
                  <a:solidFill>
                    <a:schemeClr val="tx1"/>
                  </a:solidFill>
                </a:endParaRPr>
              </a:p>
              <a:p>
                <a:r>
                  <a:rPr lang="pt-BR" sz="1200" u="sng" dirty="0">
                    <a:solidFill>
                      <a:schemeClr val="tx1"/>
                    </a:solidFill>
                  </a:rPr>
                  <a:t>Where:</a:t>
                </a:r>
                <a:endParaRPr lang="en-US" sz="1200" u="sng"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1.)	RTOLHSL</a:t>
                </a:r>
                <a:r>
                  <a:rPr lang="pt-BR" sz="1200" i="1" baseline="-25000" dirty="0" smtClean="0">
                    <a:solidFill>
                      <a:schemeClr val="tx1"/>
                    </a:solidFill>
                  </a:rPr>
                  <a:t> </a:t>
                </a:r>
                <a:r>
                  <a:rPr lang="pt-BR" sz="1200" dirty="0">
                    <a:solidFill>
                      <a:schemeClr val="tx1"/>
                    </a:solidFill>
                  </a:rPr>
                  <a:t>_&lt;Q&gt; = SYS_GEN_DISCFACTOR *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i="1">
                            <a:solidFill>
                              <a:schemeClr val="tx1"/>
                            </a:solidFill>
                            <a:latin typeface="Cambria Math"/>
                          </a:rPr>
                          <m:t>𝑅</m:t>
                        </m:r>
                      </m:e>
                    </m:nary>
                  </m:oMath>
                </a14:m>
                <a:r>
                  <a:rPr lang="pt-BR" sz="1200" dirty="0">
                    <a:solidFill>
                      <a:schemeClr val="tx1"/>
                    </a:solidFill>
                  </a:rPr>
                  <a:t>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𝑆𝑃</m:t>
                        </m:r>
                      </m:e>
                    </m:nary>
                  </m:oMath>
                </a14:m>
                <a:r>
                  <a:rPr lang="pt-BR" sz="1200" dirty="0">
                    <a:solidFill>
                      <a:schemeClr val="tx1"/>
                    </a:solidFill>
                  </a:rPr>
                  <a:t> RTOLHSLRA</a:t>
                </a:r>
                <a:r>
                  <a:rPr lang="pt-BR" sz="1200" i="1" baseline="-25000" dirty="0">
                    <a:solidFill>
                      <a:schemeClr val="tx1"/>
                    </a:solidFill>
                  </a:rPr>
                  <a:t> </a:t>
                </a:r>
                <a:r>
                  <a:rPr lang="pt-BR" sz="1200" dirty="0">
                    <a:solidFill>
                      <a:schemeClr val="tx1"/>
                    </a:solidFill>
                  </a:rPr>
                  <a:t>_&lt;Q&gt;_&lt;R&gt;_&lt;SP</a:t>
                </a:r>
                <a:r>
                  <a:rPr lang="pt-BR" sz="1200" dirty="0" smtClean="0">
                    <a:solidFill>
                      <a:schemeClr val="tx1"/>
                    </a:solidFill>
                  </a:rPr>
                  <a:t>&gt;</a:t>
                </a:r>
              </a:p>
              <a:p>
                <a:pPr lvl="0"/>
                <a:endParaRPr lang="en-US" sz="1200" dirty="0">
                  <a:solidFill>
                    <a:schemeClr val="tx1"/>
                  </a:solidFill>
                </a:endParaRPr>
              </a:p>
              <a:p>
                <a:r>
                  <a:rPr lang="pt-BR" sz="1200" dirty="0" smtClean="0">
                    <a:solidFill>
                      <a:schemeClr val="tx1"/>
                    </a:solidFill>
                  </a:rPr>
                  <a:t>	RTMGQ </a:t>
                </a:r>
                <a:r>
                  <a:rPr lang="pt-BR" sz="1200" dirty="0">
                    <a:solidFill>
                      <a:schemeClr val="tx1"/>
                    </a:solidFill>
                  </a:rPr>
                  <a:t>_&lt;Q&gt; = SYS_GEN_DISCFACTOR *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𝑅</m:t>
                        </m:r>
                      </m:e>
                    </m:nary>
                  </m:oMath>
                </a14:m>
                <a:r>
                  <a:rPr lang="pt-BR" sz="1200" dirty="0">
                    <a:solidFill>
                      <a:schemeClr val="tx1"/>
                    </a:solidFill>
                  </a:rPr>
                  <a:t>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𝑆𝑃</m:t>
                        </m:r>
                      </m:e>
                    </m:nary>
                  </m:oMath>
                </a14:m>
                <a:r>
                  <a:rPr lang="pt-BR" sz="1200" dirty="0">
                    <a:solidFill>
                      <a:schemeClr val="tx1"/>
                    </a:solidFill>
                  </a:rPr>
                  <a:t> RTMGA 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r>
                  <a:rPr lang="pt-BR" sz="1200" dirty="0" smtClean="0">
                    <a:solidFill>
                      <a:schemeClr val="tx1"/>
                    </a:solidFill>
                  </a:rPr>
                  <a:t>	</a:t>
                </a:r>
                <a:endParaRPr lang="en-US" sz="1200" dirty="0">
                  <a:solidFill>
                    <a:schemeClr val="tx1"/>
                  </a:solidFill>
                </a:endParaRPr>
              </a:p>
              <a:p>
                <a:r>
                  <a:rPr lang="en-US" sz="1200" dirty="0" smtClean="0">
                    <a:solidFill>
                      <a:schemeClr val="tx1"/>
                    </a:solidFill>
                  </a:rPr>
                  <a:t>2.)	</a:t>
                </a:r>
                <a:r>
                  <a:rPr lang="pt-BR" sz="1200" u="sng" dirty="0" smtClean="0">
                    <a:solidFill>
                      <a:schemeClr val="tx1"/>
                    </a:solidFill>
                  </a:rPr>
                  <a:t>If</a:t>
                </a:r>
                <a:r>
                  <a:rPr lang="pt-BR" sz="1200" u="sng" dirty="0">
                    <a:solidFill>
                      <a:schemeClr val="tx1"/>
                    </a:solidFill>
                  </a:rPr>
                  <a:t>:</a:t>
                </a:r>
                <a:r>
                  <a:rPr lang="pt-BR" sz="1200" dirty="0">
                    <a:solidFill>
                      <a:schemeClr val="tx1"/>
                    </a:solidFill>
                  </a:rPr>
                  <a:t> CAPEFLAG_&lt;Q&gt;_&lt;R&gt;_&lt;SP&gt; = </a:t>
                </a:r>
                <a:r>
                  <a:rPr lang="pt-BR" sz="1200" dirty="0" smtClean="0">
                    <a:solidFill>
                      <a:schemeClr val="tx1"/>
                    </a:solidFill>
                  </a:rPr>
                  <a:t>1</a:t>
                </a:r>
              </a:p>
              <a:p>
                <a:pPr lvl="0"/>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RTOLHSLRA_&lt;Q&gt;_&lt;R&gt;_&lt;SP&gt; = </a:t>
                </a:r>
                <a:r>
                  <a:rPr lang="pt-BR" sz="1200" dirty="0" smtClean="0">
                    <a:solidFill>
                      <a:schemeClr val="tx1"/>
                    </a:solidFill>
                  </a:rPr>
                  <a:t>0</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RTOLHSLRA_&lt;Q&gt;_&lt;R&gt;_&lt;SP&gt;= RTOLHSLR_&lt;Q&gt;_&lt;R&gt;_&lt;SP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3.)	</a:t>
                </a:r>
                <a:r>
                  <a:rPr lang="pt-BR" sz="1200" u="sng" dirty="0" smtClean="0">
                    <a:solidFill>
                      <a:schemeClr val="tx1"/>
                    </a:solidFill>
                  </a:rPr>
                  <a:t>If</a:t>
                </a:r>
                <a:r>
                  <a:rPr lang="pt-BR" sz="1200" u="sng" dirty="0">
                    <a:solidFill>
                      <a:schemeClr val="tx1"/>
                    </a:solidFill>
                  </a:rPr>
                  <a:t>:</a:t>
                </a:r>
                <a:r>
                  <a:rPr lang="pt-BR" sz="1200" dirty="0">
                    <a:solidFill>
                      <a:schemeClr val="tx1"/>
                    </a:solidFill>
                  </a:rPr>
                  <a:t> CAPEFLAG_&lt;Q&gt;_&lt;R&gt;_&lt;SP&gt; = </a:t>
                </a:r>
                <a:r>
                  <a:rPr lang="pt-BR" sz="1200" dirty="0" smtClean="0">
                    <a:solidFill>
                      <a:schemeClr val="tx1"/>
                    </a:solidFill>
                  </a:rPr>
                  <a:t>1</a:t>
                </a:r>
              </a:p>
              <a:p>
                <a:pPr lvl="0"/>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RTMGA _&lt;Q&gt;_&lt;R&gt;_&lt;SP&gt; = 0</a:t>
                </a:r>
                <a:endParaRPr lang="en-US" sz="1200" dirty="0">
                  <a:solidFill>
                    <a:schemeClr val="tx1"/>
                  </a:solidFill>
                </a:endParaRPr>
              </a:p>
              <a:p>
                <a:r>
                  <a:rPr lang="pt-BR" sz="1200" dirty="0" smtClean="0">
                    <a:solidFill>
                      <a:schemeClr val="tx1"/>
                    </a:solidFill>
                  </a:rPr>
                  <a:t>      </a:t>
                </a:r>
              </a:p>
              <a:p>
                <a:r>
                  <a:rPr lang="pt-BR" sz="1200" dirty="0">
                    <a:solidFill>
                      <a:schemeClr val="tx1"/>
                    </a:solidFill>
                  </a:rPr>
                  <a:t> </a:t>
                </a:r>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RTMGA _&lt;Q&gt;_&lt;R&gt;_&lt;SP&gt; = RTMG 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4.) 	</a:t>
                </a:r>
                <a:r>
                  <a:rPr lang="pt-BR" sz="1200" u="sng" dirty="0" smtClean="0">
                    <a:solidFill>
                      <a:schemeClr val="tx1"/>
                    </a:solidFill>
                  </a:rPr>
                  <a:t>If</a:t>
                </a:r>
                <a:r>
                  <a:rPr lang="pt-BR" sz="1200" u="sng" dirty="0">
                    <a:solidFill>
                      <a:schemeClr val="tx1"/>
                    </a:solidFill>
                  </a:rPr>
                  <a:t>:</a:t>
                </a:r>
                <a:r>
                  <a:rPr lang="pt-BR" sz="1200" dirty="0">
                    <a:solidFill>
                      <a:schemeClr val="tx1"/>
                    </a:solidFill>
                  </a:rPr>
                  <a:t>   RTMGA_&lt;Q&gt;_&lt;R&gt;_&lt;SP&gt; &gt; RTOLHSLRA_&lt;Q&gt;_&lt;R&gt;_&lt;SP</a:t>
                </a:r>
                <a:r>
                  <a:rPr lang="pt-BR" sz="1200" dirty="0" smtClean="0">
                    <a:solidFill>
                      <a:schemeClr val="tx1"/>
                    </a:solidFill>
                  </a:rPr>
                  <a:t>&gt;</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RTMGA_&lt;Q&gt;_&lt;R&gt;_&lt;SP&gt; =  RTOLHSLRA_&lt;Q&gt;_&lt;R&gt;_&lt;SP</a:t>
                </a:r>
                <a:r>
                  <a:rPr lang="pt-BR" sz="1200" dirty="0" smtClean="0">
                    <a:solidFill>
                      <a:schemeClr val="tx1"/>
                    </a:solidFill>
                  </a:rPr>
                  <a:t>&gt;</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RTMGA _&lt;Q&gt;_&lt;R&gt;_&lt;SP&gt; = RTMG _&lt;Q&gt;_&lt;R&gt;_&lt;SP&gt;</a:t>
                </a:r>
                <a:endParaRPr lang="en-US" sz="1200" dirty="0">
                  <a:solidFill>
                    <a:schemeClr val="tx1"/>
                  </a:solidFill>
                </a:endParaRPr>
              </a:p>
              <a:p>
                <a:r>
                  <a:rPr lang="pt-BR" sz="1200" dirty="0">
                    <a:solidFill>
                      <a:schemeClr val="tx1"/>
                    </a:solidFill>
                  </a:rPr>
                  <a:t> </a:t>
                </a:r>
                <a:endParaRPr lang="en-US" sz="1200" dirty="0">
                  <a:solidFill>
                    <a:schemeClr val="tx1"/>
                  </a:solidFill>
                </a:endParaRPr>
              </a:p>
              <a:p>
                <a:r>
                  <a:rPr lang="pt-BR" sz="1200" dirty="0"/>
                  <a:t> </a:t>
                </a:r>
                <a:endParaRPr lang="en-US" sz="1200" dirty="0"/>
              </a:p>
              <a:p>
                <a:r>
                  <a:rPr lang="pt-BR" sz="1200" dirty="0"/>
                  <a:t> </a:t>
                </a:r>
                <a:endParaRPr lang="en-US" sz="1200" dirty="0"/>
              </a:p>
              <a:p>
                <a:r>
                  <a:rPr lang="pt-BR" sz="1200" dirty="0"/>
                  <a:t> </a:t>
                </a:r>
                <a:endParaRPr lang="en-US" sz="1200" dirty="0"/>
              </a:p>
              <a:p>
                <a:endParaRPr lang="en-US" dirty="0"/>
              </a:p>
            </p:txBody>
          </p:sp>
        </mc:Choice>
        <mc:Fallback>
          <p:sp>
            <p:nvSpPr>
              <p:cNvPr id="24" name="TextBox 23"/>
              <p:cNvSpPr txBox="1">
                <a:spLocks noRot="1" noChangeAspect="1" noMove="1" noResize="1" noEditPoints="1" noAdjustHandles="1" noChangeArrowheads="1" noChangeShapeType="1" noTextEdit="1"/>
              </p:cNvSpPr>
              <p:nvPr/>
            </p:nvSpPr>
            <p:spPr>
              <a:xfrm>
                <a:off x="545910" y="661916"/>
                <a:ext cx="8120417" cy="6463308"/>
              </a:xfrm>
              <a:prstGeom prst="rect">
                <a:avLst/>
              </a:prstGeom>
              <a:blipFill rotWithShape="1">
                <a:blip r:embed="rId3"/>
                <a:stretch>
                  <a:fillRect l="-75" t="-1321"/>
                </a:stretch>
              </a:blipFill>
            </p:spPr>
            <p:txBody>
              <a:bodyPr/>
              <a:lstStyle/>
              <a:p>
                <a:r>
                  <a:rPr lang="en-US">
                    <a:noFill/>
                  </a:rPr>
                  <a:t> </a:t>
                </a:r>
              </a:p>
            </p:txBody>
          </p:sp>
        </mc:Fallback>
      </mc:AlternateContent>
    </p:spTree>
    <p:extLst>
      <p:ext uri="{BB962C8B-B14F-4D97-AF65-F5344CB8AC3E}">
        <p14:creationId xmlns:p14="http://schemas.microsoft.com/office/powerpoint/2010/main" val="422985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568 Phase </a:t>
            </a:r>
            <a:r>
              <a:rPr lang="en-US" dirty="0" smtClean="0"/>
              <a:t>2- </a:t>
            </a:r>
            <a:r>
              <a:rPr lang="en-US" dirty="0" smtClean="0">
                <a:solidFill>
                  <a:srgbClr val="FF0000"/>
                </a:solidFill>
              </a:rPr>
              <a:t>REMOVED FROM SCOPE</a:t>
            </a:r>
            <a:endParaRPr lang="en-US" dirty="0" smtClean="0">
              <a:solidFill>
                <a:srgbClr val="FF0000"/>
              </a:solidFill>
            </a:endParaRPr>
          </a:p>
        </p:txBody>
      </p:sp>
      <mc:AlternateContent xmlns:mc="http://schemas.openxmlformats.org/markup-compatibility/2006">
        <mc:Choice xmlns:a14="http://schemas.microsoft.com/office/drawing/2010/main" Requires="a14">
          <p:sp>
            <p:nvSpPr>
              <p:cNvPr id="8" name="TextBox 7"/>
              <p:cNvSpPr txBox="1"/>
              <p:nvPr/>
            </p:nvSpPr>
            <p:spPr>
              <a:xfrm>
                <a:off x="712693" y="3361765"/>
                <a:ext cx="7758953" cy="2154436"/>
              </a:xfrm>
              <a:prstGeom prst="rect">
                <a:avLst/>
              </a:prstGeom>
              <a:noFill/>
              <a:ln w="28575">
                <a:solidFill>
                  <a:schemeClr val="tx1"/>
                </a:solidFill>
              </a:ln>
            </p:spPr>
            <p:txBody>
              <a:bodyPr wrap="square" rtlCol="0">
                <a:spAutoFit/>
              </a:bodyPr>
              <a:lstStyle/>
              <a:p>
                <a:r>
                  <a:rPr lang="pt-BR" sz="1400" dirty="0"/>
                  <a:t>RTOLCAP_&lt;Q&gt;</a:t>
                </a:r>
                <a:r>
                  <a:rPr lang="pt-BR" sz="1400" i="1" baseline="-25000" dirty="0"/>
                  <a:t> </a:t>
                </a:r>
                <a:r>
                  <a:rPr lang="pt-BR" sz="1400" dirty="0"/>
                  <a:t>= (RTOLHSL</a:t>
                </a:r>
                <a:r>
                  <a:rPr lang="pt-BR" sz="1400" i="1" baseline="-25000" dirty="0"/>
                  <a:t> </a:t>
                </a:r>
                <a:r>
                  <a:rPr lang="pt-BR" sz="1400" dirty="0"/>
                  <a:t>_&lt;Q&gt; – RTMGQ _&lt;Q&gt; - (SYS_GEN_DISCFACTOR *</a:t>
                </a:r>
                <a:endParaRPr lang="en-US" sz="1400" dirty="0"/>
              </a:p>
              <a:p>
                <a:r>
                  <a:rPr lang="pt-BR" sz="1400" dirty="0"/>
                  <a:t> </a:t>
                </a:r>
                <a:endParaRPr lang="pt-BR" sz="1400" dirty="0" smtClean="0"/>
              </a:p>
              <a:p>
                <a:r>
                  <a:rPr lang="pt-BR" sz="1400" dirty="0" smtClean="0"/>
                  <a:t>			</a:t>
                </a:r>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𝑅</m:t>
                        </m:r>
                      </m:e>
                    </m:nary>
                  </m:oMath>
                </a14:m>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𝑆𝑃</m:t>
                        </m:r>
                      </m:e>
                    </m:nary>
                    <m:r>
                      <a:rPr lang="en-US" sz="1400" i="1">
                        <a:latin typeface="Cambria Math"/>
                      </a:rPr>
                      <m:t> </m:t>
                    </m:r>
                  </m:oMath>
                </a14:m>
                <a:r>
                  <a:rPr lang="pt-BR" sz="1400" dirty="0" smtClean="0"/>
                  <a:t>UGENA_&lt;Q&gt;_&lt;R&gt;_&lt;SP&gt; )) +  RTCLRCAP</a:t>
                </a:r>
                <a:r>
                  <a:rPr lang="pt-BR" sz="1400" i="1" baseline="-25000" dirty="0" smtClean="0"/>
                  <a:t> </a:t>
                </a:r>
                <a:r>
                  <a:rPr lang="pt-BR" sz="1400" dirty="0" smtClean="0"/>
                  <a:t>_&lt;Q&gt; </a:t>
                </a:r>
                <a:r>
                  <a:rPr lang="pt-BR" sz="1400" i="1" baseline="-25000" dirty="0" smtClean="0"/>
                  <a:t> </a:t>
                </a:r>
                <a:r>
                  <a:rPr lang="pt-BR" sz="1400" dirty="0" smtClean="0"/>
                  <a:t>+ 			   			</a:t>
                </a:r>
              </a:p>
              <a:p>
                <a:r>
                  <a:rPr lang="pt-BR" sz="1400" dirty="0"/>
                  <a:t>	</a:t>
                </a:r>
                <a:r>
                  <a:rPr lang="pt-BR" sz="1400" dirty="0" smtClean="0"/>
                  <a:t>		RTNCLRRRS_&lt;Q&gt; </a:t>
                </a:r>
                <a:r>
                  <a:rPr lang="pt-BR" sz="1400" strike="sngStrike" dirty="0" smtClean="0">
                    <a:solidFill>
                      <a:srgbClr val="FF0000"/>
                    </a:solidFill>
                  </a:rPr>
                  <a:t>+  RTOFF10_&lt;Q&gt;</a:t>
                </a:r>
              </a:p>
              <a:p>
                <a:endParaRPr lang="en-US" dirty="0"/>
              </a:p>
              <a:p>
                <a:pPr lvl="0"/>
                <a:endParaRPr lang="pt-BR" sz="1400" strike="sngStrike" dirty="0" smtClean="0">
                  <a:solidFill>
                    <a:srgbClr val="FF0000"/>
                  </a:solidFill>
                </a:endParaRPr>
              </a:p>
              <a:p>
                <a:pPr lvl="0"/>
                <a:r>
                  <a:rPr lang="pt-BR" sz="1400" strike="sngStrike" dirty="0" smtClean="0">
                    <a:solidFill>
                      <a:srgbClr val="FF0000"/>
                    </a:solidFill>
                  </a:rPr>
                  <a:t>RTOFF10</a:t>
                </a:r>
                <a:r>
                  <a:rPr lang="pt-BR" sz="1400" strike="sngStrike" dirty="0">
                    <a:solidFill>
                      <a:srgbClr val="FF0000"/>
                    </a:solidFill>
                  </a:rPr>
                  <a:t> _&lt;Q&gt; =  SYS_GEN_DISCFACTOR *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𝑅</m:t>
                        </m:r>
                      </m:e>
                    </m:nary>
                  </m:oMath>
                </a14:m>
                <a:r>
                  <a:rPr lang="pt-BR" sz="1400" strike="sngStrike" dirty="0">
                    <a:solidFill>
                      <a:srgbClr val="FF0000"/>
                    </a:solidFill>
                  </a:rPr>
                  <a:t>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𝑆𝑃</m:t>
                        </m:r>
                      </m:e>
                    </m:nary>
                  </m:oMath>
                </a14:m>
                <a:r>
                  <a:rPr lang="pt-BR" sz="1400" strike="sngStrike" dirty="0">
                    <a:solidFill>
                      <a:srgbClr val="FF0000"/>
                    </a:solidFill>
                  </a:rPr>
                  <a:t> </a:t>
                </a:r>
                <a:r>
                  <a:rPr lang="pt-BR" sz="1400" strike="sngStrike" dirty="0" smtClean="0">
                    <a:solidFill>
                      <a:srgbClr val="FF0000"/>
                    </a:solidFill>
                  </a:rPr>
                  <a:t>RTOFF10R </a:t>
                </a:r>
                <a:r>
                  <a:rPr lang="pt-BR" sz="1400" strike="sngStrike" dirty="0">
                    <a:solidFill>
                      <a:srgbClr val="FF0000"/>
                    </a:solidFill>
                  </a:rPr>
                  <a:t>_&lt;Q&gt;_&lt;R&gt;_&lt;SP&gt;</a:t>
                </a:r>
                <a:endParaRPr lang="en-US" sz="1400" strike="sngStrike" dirty="0">
                  <a:solidFill>
                    <a:srgbClr val="FF0000"/>
                  </a:solidFill>
                </a:endParaRPr>
              </a:p>
              <a:p>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712693" y="3361765"/>
                <a:ext cx="7758953" cy="2154436"/>
              </a:xfrm>
              <a:prstGeom prst="rect">
                <a:avLst/>
              </a:prstGeom>
              <a:blipFill rotWithShape="1">
                <a:blip r:embed="rId3"/>
                <a:stretch>
                  <a:fillRect l="-78" b="-8357"/>
                </a:stretch>
              </a:blipFill>
              <a:ln w="28575">
                <a:solidFill>
                  <a:schemeClr val="tx1"/>
                </a:solidFill>
              </a:ln>
            </p:spPr>
            <p:txBody>
              <a:bodyPr/>
              <a:lstStyle/>
              <a:p>
                <a:r>
                  <a:rPr lang="en-US">
                    <a:noFill/>
                  </a:rPr>
                  <a:t> </a:t>
                </a:r>
              </a:p>
            </p:txBody>
          </p:sp>
        </mc:Fallback>
      </mc:AlternateContent>
      <p:graphicFrame>
        <p:nvGraphicFramePr>
          <p:cNvPr id="10" name="Table 9"/>
          <p:cNvGraphicFramePr>
            <a:graphicFrameLocks noGrp="1"/>
          </p:cNvGraphicFramePr>
          <p:nvPr>
            <p:extLst>
              <p:ext uri="{D42A27DB-BD31-4B8C-83A1-F6EECF244321}">
                <p14:modId xmlns:p14="http://schemas.microsoft.com/office/powerpoint/2010/main" val="3287399601"/>
              </p:ext>
            </p:extLst>
          </p:nvPr>
        </p:nvGraphicFramePr>
        <p:xfrm>
          <a:off x="300252" y="774089"/>
          <a:ext cx="8538947" cy="1779082"/>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54154">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Unit</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dirty="0" smtClean="0">
                        <a:effectLst/>
                      </a:endParaRPr>
                    </a:p>
                    <a:p>
                      <a:pPr marL="0" marR="0" algn="ctr">
                        <a:lnSpc>
                          <a:spcPts val="1200"/>
                        </a:lnSpc>
                        <a:spcBef>
                          <a:spcPts val="0"/>
                        </a:spcBef>
                        <a:spcAft>
                          <a:spcPts val="0"/>
                        </a:spcAft>
                      </a:pPr>
                      <a:r>
                        <a:rPr lang="en-US" sz="900" dirty="0" smtClean="0">
                          <a:effectLst/>
                        </a:rPr>
                        <a:t>RTOFF10R</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r>
                        <a:rPr lang="en-US" sz="1000" i="1" kern="1200" dirty="0" smtClean="0">
                          <a:solidFill>
                            <a:schemeClr val="dk1"/>
                          </a:solidFill>
                          <a:effectLst/>
                          <a:latin typeface="+mn-lt"/>
                          <a:ea typeface="+mn-ea"/>
                          <a:cs typeface="+mn-cs"/>
                        </a:rPr>
                        <a:t>Real-Time Reserve Capacity Available in Ten Minutes for the </a:t>
                      </a:r>
                      <a:r>
                        <a:rPr lang="en-US" sz="1000" i="1" kern="1200" dirty="0" err="1" smtClean="0">
                          <a:solidFill>
                            <a:schemeClr val="dk1"/>
                          </a:solidFill>
                          <a:effectLst/>
                          <a:latin typeface="+mn-lt"/>
                          <a:ea typeface="+mn-ea"/>
                          <a:cs typeface="+mn-cs"/>
                        </a:rPr>
                        <a:t>Resource</a:t>
                      </a:r>
                      <a:r>
                        <a:rPr lang="en-US" sz="1000" kern="1200" dirty="0" err="1" smtClean="0">
                          <a:solidFill>
                            <a:schemeClr val="dk1"/>
                          </a:solidFill>
                          <a:effectLst/>
                          <a:latin typeface="+mn-lt"/>
                          <a:ea typeface="+mn-ea"/>
                          <a:cs typeface="+mn-cs"/>
                          <a:sym typeface="Symbol"/>
                        </a:rPr>
                        <a:t></a:t>
                      </a:r>
                      <a:r>
                        <a:rPr lang="en-US" sz="1000" kern="1200" dirty="0" err="1" smtClean="0">
                          <a:solidFill>
                            <a:schemeClr val="dk1"/>
                          </a:solidFill>
                          <a:effectLst/>
                          <a:latin typeface="+mn-lt"/>
                          <a:ea typeface="+mn-ea"/>
                          <a:cs typeface="+mn-cs"/>
                        </a:rPr>
                        <a:t>The</a:t>
                      </a:r>
                      <a:r>
                        <a:rPr lang="en-US" sz="1000" kern="1200" dirty="0" smtClean="0">
                          <a:solidFill>
                            <a:schemeClr val="dk1"/>
                          </a:solidFill>
                          <a:effectLst/>
                          <a:latin typeface="+mn-lt"/>
                          <a:ea typeface="+mn-ea"/>
                          <a:cs typeface="+mn-cs"/>
                        </a:rPr>
                        <a:t> Real-Time telemetered OFF10 reserve capacity at the time of the SCED snapshot and validated pursuant to paragraph (11) of Section 6.5.5.2, time-weighted over the 15-minute Settlement Interval.</a:t>
                      </a:r>
                    </a:p>
                    <a:p>
                      <a:pPr marL="0" marR="0">
                        <a:lnSpc>
                          <a:spcPts val="1200"/>
                        </a:lnSpc>
                        <a:spcBef>
                          <a:spcPts val="0"/>
                        </a:spcBef>
                        <a:spcAft>
                          <a:spcPts val="0"/>
                        </a:spcAft>
                      </a:pP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CODE-MKTINPUTNTERVAL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900" b="1" dirty="0" smtClean="0">
                        <a:solidFill>
                          <a:schemeClr val="tx1"/>
                        </a:solidFill>
                        <a:effectLst/>
                        <a:latin typeface="+mn-lt"/>
                        <a:ea typeface="Times New Roman"/>
                      </a:endParaRPr>
                    </a:p>
                    <a:p>
                      <a:pPr marL="0" marR="0" algn="ctr">
                        <a:lnSpc>
                          <a:spcPts val="1200"/>
                        </a:lnSpc>
                        <a:spcBef>
                          <a:spcPts val="0"/>
                        </a:spcBef>
                        <a:spcAft>
                          <a:spcPts val="0"/>
                        </a:spcAft>
                      </a:pPr>
                      <a:r>
                        <a:rPr lang="en-US" sz="900" b="1" dirty="0" smtClean="0">
                          <a:solidFill>
                            <a:schemeClr val="tx1"/>
                          </a:solidFill>
                          <a:effectLst/>
                          <a:latin typeface="+mn-lt"/>
                          <a:ea typeface="Times New Roman"/>
                        </a:rPr>
                        <a:t>RTOFF10</a:t>
                      </a:r>
                      <a:endParaRPr lang="en-US" sz="900" b="1"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en-US" sz="900" dirty="0" smtClean="0">
                        <a:effectLst/>
                      </a:endParaRPr>
                    </a:p>
                    <a:p>
                      <a:pPr marL="0" marR="0" indent="0" algn="l" defTabSz="457200" rtl="0" eaLnBrk="1" fontAlgn="auto" latinLnBrk="0" hangingPunct="1">
                        <a:lnSpc>
                          <a:spcPts val="1200"/>
                        </a:lnSpc>
                        <a:spcBef>
                          <a:spcPts val="0"/>
                        </a:spcBef>
                        <a:spcAft>
                          <a:spcPts val="0"/>
                        </a:spcAft>
                        <a:buClrTx/>
                        <a:buSzTx/>
                        <a:buFontTx/>
                        <a:buNone/>
                        <a:tabLst/>
                        <a:defRPr/>
                      </a:pPr>
                      <a:r>
                        <a:rPr lang="en-US" sz="900" b="0" dirty="0" err="1" smtClean="0">
                          <a:effectLst/>
                        </a:rPr>
                        <a:t>MWh</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b="0" i="1" kern="1200" dirty="0" smtClean="0">
                          <a:solidFill>
                            <a:schemeClr val="dk1"/>
                          </a:solidFill>
                          <a:effectLst/>
                          <a:latin typeface="+mn-lt"/>
                          <a:ea typeface="+mn-ea"/>
                          <a:cs typeface="+mn-cs"/>
                        </a:rPr>
                        <a:t>Real-Time  Reserve Capacity Available in Ten Minutes for the </a:t>
                      </a:r>
                      <a:r>
                        <a:rPr lang="en-US" sz="900" b="0" i="1" kern="1200" dirty="0" err="1" smtClean="0">
                          <a:solidFill>
                            <a:schemeClr val="dk1"/>
                          </a:solidFill>
                          <a:effectLst/>
                          <a:latin typeface="+mn-lt"/>
                          <a:ea typeface="+mn-ea"/>
                          <a:cs typeface="+mn-cs"/>
                        </a:rPr>
                        <a:t>QSE</a:t>
                      </a:r>
                      <a:r>
                        <a:rPr lang="en-US" sz="900" b="0" kern="1200" dirty="0" err="1" smtClean="0">
                          <a:solidFill>
                            <a:schemeClr val="dk1"/>
                          </a:solidFill>
                          <a:effectLst/>
                          <a:latin typeface="+mn-lt"/>
                          <a:ea typeface="+mn-ea"/>
                          <a:cs typeface="+mn-cs"/>
                          <a:sym typeface="Symbol"/>
                        </a:rPr>
                        <a:t></a:t>
                      </a:r>
                      <a:r>
                        <a:rPr lang="en-US" sz="900" b="0" kern="1200" dirty="0" err="1" smtClean="0">
                          <a:solidFill>
                            <a:schemeClr val="dk1"/>
                          </a:solidFill>
                          <a:effectLst/>
                          <a:latin typeface="+mn-lt"/>
                          <a:ea typeface="+mn-ea"/>
                          <a:cs typeface="+mn-cs"/>
                        </a:rPr>
                        <a:t>The</a:t>
                      </a:r>
                      <a:r>
                        <a:rPr lang="en-US" sz="900" b="0" kern="1200" dirty="0" smtClean="0">
                          <a:solidFill>
                            <a:schemeClr val="dk1"/>
                          </a:solidFill>
                          <a:effectLst/>
                          <a:latin typeface="+mn-lt"/>
                          <a:ea typeface="+mn-ea"/>
                          <a:cs typeface="+mn-cs"/>
                        </a:rPr>
                        <a:t> Real-Time telemetered OFF10 reserve capacity at the time of the SCED snapshot and validated pursuant to paragraph (11) of Section 6.5.5.2, Operational Data Requirements, and discounted by the system-wide discount factor for the QSE </a:t>
                      </a:r>
                      <a:r>
                        <a:rPr lang="en-US" sz="900" b="0" i="1" kern="1200" dirty="0" smtClean="0">
                          <a:solidFill>
                            <a:schemeClr val="dk1"/>
                          </a:solidFill>
                          <a:effectLst/>
                          <a:latin typeface="+mn-lt"/>
                          <a:ea typeface="+mn-ea"/>
                          <a:cs typeface="+mn-cs"/>
                        </a:rPr>
                        <a:t>q</a:t>
                      </a:r>
                      <a:r>
                        <a:rPr lang="en-US" sz="900" b="0" kern="1200" dirty="0" smtClean="0">
                          <a:solidFill>
                            <a:schemeClr val="dk1"/>
                          </a:solidFill>
                          <a:effectLst/>
                          <a:latin typeface="+mn-lt"/>
                          <a:ea typeface="+mn-ea"/>
                          <a:cs typeface="+mn-cs"/>
                        </a:rPr>
                        <a:t>, time-weighted over the 15-minute Settlement Interval.</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solidFill>
                          <a:schemeClr val="tx1"/>
                        </a:solidFill>
                        <a:effectLst/>
                        <a:latin typeface="+mn-lt"/>
                        <a:ea typeface="Times New Roman"/>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3326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568 Phase </a:t>
            </a:r>
            <a:r>
              <a:rPr lang="en-US" dirty="0" smtClean="0"/>
              <a:t>2- </a:t>
            </a:r>
            <a:r>
              <a:rPr lang="en-US" dirty="0" smtClean="0">
                <a:solidFill>
                  <a:srgbClr val="FF0000"/>
                </a:solidFill>
              </a:rPr>
              <a:t>REMOVED FROM SCOPE</a:t>
            </a:r>
            <a:endParaRPr lang="en-US" dirty="0" smtClean="0">
              <a:solidFill>
                <a:srgbClr val="FF0000"/>
              </a:solidFill>
            </a:endParaRPr>
          </a:p>
        </p:txBody>
      </p:sp>
      <mc:AlternateContent xmlns:mc="http://schemas.openxmlformats.org/markup-compatibility/2006">
        <mc:Choice xmlns:a14="http://schemas.microsoft.com/office/drawing/2010/main" Requires="a14">
          <p:sp>
            <p:nvSpPr>
              <p:cNvPr id="8" name="TextBox 7"/>
              <p:cNvSpPr txBox="1"/>
              <p:nvPr/>
            </p:nvSpPr>
            <p:spPr>
              <a:xfrm>
                <a:off x="784411" y="3146612"/>
                <a:ext cx="7758953" cy="2677656"/>
              </a:xfrm>
              <a:prstGeom prst="rect">
                <a:avLst/>
              </a:prstGeom>
              <a:noFill/>
              <a:ln w="28575">
                <a:solidFill>
                  <a:schemeClr val="tx1"/>
                </a:solidFill>
              </a:ln>
            </p:spPr>
            <p:txBody>
              <a:bodyPr wrap="square" rtlCol="0">
                <a:spAutoFit/>
              </a:bodyPr>
              <a:lstStyle/>
              <a:p>
                <a:r>
                  <a:rPr lang="pt-BR" sz="1400" strike="sngStrike" dirty="0">
                    <a:solidFill>
                      <a:srgbClr val="FF0000"/>
                    </a:solidFill>
                  </a:rPr>
                  <a:t>RTOFFCAP_&lt;Q&gt;</a:t>
                </a:r>
                <a:r>
                  <a:rPr lang="pt-BR" sz="1400" strike="sngStrike" baseline="-25000" dirty="0">
                    <a:solidFill>
                      <a:srgbClr val="FF0000"/>
                    </a:solidFill>
                  </a:rPr>
                  <a:t> </a:t>
                </a:r>
                <a:r>
                  <a:rPr lang="pt-BR" sz="1400" strike="sngStrike" dirty="0">
                    <a:solidFill>
                      <a:srgbClr val="FF0000"/>
                    </a:solidFill>
                  </a:rPr>
                  <a:t>= RTOFF30_&lt;Q&gt;  + RTOFFNSHSL_&lt;Q&gt; + RTCLRNS_&lt;Q&gt;</a:t>
                </a:r>
                <a:endParaRPr lang="en-US" sz="1400" strike="sngStrike" dirty="0">
                  <a:solidFill>
                    <a:srgbClr val="FF0000"/>
                  </a:solidFill>
                </a:endParaRPr>
              </a:p>
              <a:p>
                <a:endParaRPr lang="pt-BR" sz="1400" dirty="0" smtClean="0"/>
              </a:p>
              <a:p>
                <a:r>
                  <a:rPr lang="pt-BR" sz="1400" dirty="0" smtClean="0"/>
                  <a:t> </a:t>
                </a:r>
                <a:r>
                  <a:rPr lang="pt-BR" sz="1400" dirty="0"/>
                  <a:t>RTOFFCAP_&lt;Q&gt;</a:t>
                </a:r>
                <a:r>
                  <a:rPr lang="pt-BR" sz="1400" baseline="-25000" dirty="0"/>
                  <a:t> </a:t>
                </a:r>
                <a:r>
                  <a:rPr lang="pt-BR" sz="1400" dirty="0"/>
                  <a:t>= </a:t>
                </a:r>
                <a:r>
                  <a:rPr lang="pt-BR" sz="1400" dirty="0" smtClean="0"/>
                  <a:t>(</a:t>
                </a:r>
                <a:r>
                  <a:rPr lang="pt-BR" sz="1400" dirty="0"/>
                  <a:t>SYS_GEN_DISCFACTOR </a:t>
                </a:r>
                <a:r>
                  <a:rPr lang="pt-BR" sz="1400" dirty="0" smtClean="0"/>
                  <a:t>* </a:t>
                </a:r>
                <a:r>
                  <a:rPr lang="en-US" sz="1400" dirty="0" smtClean="0"/>
                  <a:t>RTCST30HSL </a:t>
                </a:r>
                <a:r>
                  <a:rPr lang="pt-BR" sz="1400" dirty="0" smtClean="0"/>
                  <a:t>_&lt;</a:t>
                </a:r>
                <a:r>
                  <a:rPr lang="pt-BR" sz="1400" dirty="0"/>
                  <a:t>Q</a:t>
                </a:r>
                <a:r>
                  <a:rPr lang="pt-BR" sz="1400" dirty="0" smtClean="0"/>
                  <a:t>&gt;)  </a:t>
                </a:r>
                <a:r>
                  <a:rPr lang="pt-BR" sz="1400" dirty="0"/>
                  <a:t>+ </a:t>
                </a:r>
                <a:r>
                  <a:rPr lang="pt-BR" sz="1400" dirty="0" smtClean="0"/>
                  <a:t>(</a:t>
                </a:r>
                <a:r>
                  <a:rPr lang="pt-BR" sz="1400" dirty="0"/>
                  <a:t>SYS_GEN_DISCFACTOR * </a:t>
                </a:r>
                <a:r>
                  <a:rPr lang="pt-BR" sz="1400" dirty="0" smtClean="0"/>
                  <a:t>RTOFFNSHSL</a:t>
                </a:r>
                <a:r>
                  <a:rPr lang="pt-BR" sz="1400" dirty="0"/>
                  <a:t>_&lt;Q</a:t>
                </a:r>
                <a:r>
                  <a:rPr lang="pt-BR" sz="1400" dirty="0" smtClean="0"/>
                  <a:t>&gt;) </a:t>
                </a:r>
                <a:r>
                  <a:rPr lang="pt-BR" sz="1400" dirty="0"/>
                  <a:t>+ RTCLRNS_&lt;Q</a:t>
                </a:r>
                <a:endParaRPr lang="pt-BR" sz="1400" dirty="0" smtClean="0"/>
              </a:p>
              <a:p>
                <a:endParaRPr lang="en-US" sz="1400" dirty="0"/>
              </a:p>
              <a:p>
                <a:r>
                  <a:rPr lang="pt-BR" sz="1400" u="sng" dirty="0"/>
                  <a:t>Where</a:t>
                </a:r>
                <a:r>
                  <a:rPr lang="pt-BR" sz="1400" u="sng" dirty="0" smtClean="0"/>
                  <a:t>:</a:t>
                </a:r>
                <a:endParaRPr lang="en-US" sz="1400" u="sng" dirty="0" smtClean="0"/>
              </a:p>
              <a:p>
                <a:endParaRPr lang="en-US" sz="1400" dirty="0"/>
              </a:p>
              <a:p>
                <a:r>
                  <a:rPr lang="pt-BR" sz="1400" dirty="0" smtClean="0"/>
                  <a:t>RTCLRNS</a:t>
                </a:r>
                <a:r>
                  <a:rPr lang="pt-BR" sz="1400" dirty="0"/>
                  <a:t>_&lt;Q&gt;= SYS_GEN_DISCFACTOR *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𝑅</m:t>
                        </m:r>
                      </m:e>
                    </m:nary>
                  </m:oMath>
                </a14:m>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𝑆𝑃</m:t>
                        </m:r>
                      </m:e>
                    </m:nary>
                  </m:oMath>
                </a14:m>
                <a:r>
                  <a:rPr lang="pt-BR" sz="1400" dirty="0"/>
                  <a:t> RTCLRNSR _&lt;Q&gt;_&lt;R&gt;_&lt;SP&gt;</a:t>
                </a:r>
                <a:endParaRPr lang="en-US" sz="1400" dirty="0"/>
              </a:p>
              <a:p>
                <a:r>
                  <a:rPr lang="pt-BR" sz="1400" strike="sngStrike" dirty="0" smtClean="0">
                    <a:solidFill>
                      <a:srgbClr val="FF0000"/>
                    </a:solidFill>
                  </a:rPr>
                  <a:t>RTOFF30_&lt;Q&gt;= SYS_GEN_DISCFACTOR *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𝑅</m:t>
                        </m:r>
                      </m:e>
                    </m:nary>
                  </m:oMath>
                </a14:m>
                <a:r>
                  <a:rPr lang="pt-BR" sz="1400" strike="sngStrike" dirty="0">
                    <a:solidFill>
                      <a:srgbClr val="FF0000"/>
                    </a:solidFill>
                  </a:rPr>
                  <a:t>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𝑆𝑃</m:t>
                        </m:r>
                      </m:e>
                    </m:nary>
                  </m:oMath>
                </a14:m>
                <a:r>
                  <a:rPr lang="pt-BR" sz="1400" strike="sngStrike" dirty="0">
                    <a:solidFill>
                      <a:srgbClr val="FF0000"/>
                    </a:solidFill>
                  </a:rPr>
                  <a:t> RTOFF30R _&lt;Q&gt;_&lt;R&gt;_&lt;SP&gt;</a:t>
                </a:r>
                <a:endParaRPr lang="en-US" sz="1400" strike="sngStrike" dirty="0">
                  <a:solidFill>
                    <a:srgbClr val="FF0000"/>
                  </a:solidFill>
                </a:endParaRPr>
              </a:p>
              <a:p>
                <a:r>
                  <a:rPr lang="pt-BR" sz="1400" strike="sngStrike" dirty="0">
                    <a:solidFill>
                      <a:srgbClr val="FF0000"/>
                    </a:solidFill>
                  </a:rPr>
                  <a:t>RTOFFNSHSL_&lt;Q&gt;= SYS_GEN_DISCFACTOR *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𝑅</m:t>
                        </m:r>
                      </m:e>
                    </m:nary>
                  </m:oMath>
                </a14:m>
                <a:r>
                  <a:rPr lang="pt-BR" sz="1400" strike="sngStrike" dirty="0">
                    <a:solidFill>
                      <a:srgbClr val="FF0000"/>
                    </a:solidFill>
                  </a:rPr>
                  <a:t> </a:t>
                </a:r>
                <a14:m>
                  <m:oMath xmlns:m="http://schemas.openxmlformats.org/officeDocument/2006/math">
                    <m:nary>
                      <m:naryPr>
                        <m:chr m:val="∑"/>
                        <m:subHide m:val="on"/>
                        <m:supHide m:val="on"/>
                        <m:ctrlPr>
                          <a:rPr lang="pt-BR" sz="1400" i="1" strike="sngStrike">
                            <a:solidFill>
                              <a:srgbClr val="FF0000"/>
                            </a:solidFill>
                            <a:latin typeface="Cambria Math"/>
                          </a:rPr>
                        </m:ctrlPr>
                      </m:naryPr>
                      <m:sub/>
                      <m:sup/>
                      <m:e>
                        <m:r>
                          <a:rPr lang="en-US" sz="1400" i="1" strike="sngStrike">
                            <a:solidFill>
                              <a:srgbClr val="FF0000"/>
                            </a:solidFill>
                            <a:latin typeface="Cambria Math"/>
                          </a:rPr>
                          <m:t>𝑆𝑃</m:t>
                        </m:r>
                      </m:e>
                    </m:nary>
                  </m:oMath>
                </a14:m>
                <a:r>
                  <a:rPr lang="pt-BR" sz="1400" strike="sngStrike" dirty="0">
                    <a:solidFill>
                      <a:srgbClr val="FF0000"/>
                    </a:solidFill>
                  </a:rPr>
                  <a:t> RTOFFNSHSLR _&lt;Q&gt;_&lt;R&gt;_&lt;SP</a:t>
                </a:r>
                <a:r>
                  <a:rPr lang="pt-BR" sz="1400" strike="sngStrike" dirty="0" smtClean="0">
                    <a:solidFill>
                      <a:srgbClr val="FF0000"/>
                    </a:solidFill>
                  </a:rPr>
                  <a:t>&gt;</a:t>
                </a:r>
              </a:p>
              <a:p>
                <a:endParaRPr lang="en-US" sz="1400" dirty="0"/>
              </a:p>
              <a:p>
                <a:endParaRPr lang="en-US" sz="1400" u="sng" dirty="0" smtClean="0">
                  <a:solidFill>
                    <a:srgbClr val="FF000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784411" y="3146612"/>
                <a:ext cx="7758953" cy="2677656"/>
              </a:xfrm>
              <a:prstGeom prst="rect">
                <a:avLst/>
              </a:prstGeom>
              <a:blipFill rotWithShape="1">
                <a:blip r:embed="rId3"/>
                <a:stretch>
                  <a:fillRect l="-78" b="-1126"/>
                </a:stretch>
              </a:blipFill>
              <a:ln w="28575">
                <a:solidFill>
                  <a:schemeClr val="tx1"/>
                </a:solidFill>
              </a:ln>
            </p:spPr>
            <p:txBody>
              <a:bodyPr/>
              <a:lstStyle/>
              <a:p>
                <a:r>
                  <a:rPr lang="en-US">
                    <a:noFill/>
                  </a:rPr>
                  <a:t> </a:t>
                </a:r>
              </a:p>
            </p:txBody>
          </p:sp>
        </mc:Fallback>
      </mc:AlternateContent>
      <p:graphicFrame>
        <p:nvGraphicFramePr>
          <p:cNvPr id="10" name="Table 9"/>
          <p:cNvGraphicFramePr>
            <a:graphicFrameLocks noGrp="1"/>
          </p:cNvGraphicFramePr>
          <p:nvPr>
            <p:extLst>
              <p:ext uri="{D42A27DB-BD31-4B8C-83A1-F6EECF244321}">
                <p14:modId xmlns:p14="http://schemas.microsoft.com/office/powerpoint/2010/main" val="4116793505"/>
              </p:ext>
            </p:extLst>
          </p:nvPr>
        </p:nvGraphicFramePr>
        <p:xfrm>
          <a:off x="300252" y="774089"/>
          <a:ext cx="8538947" cy="2103583"/>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300511">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Unit</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536">
                <a:tc>
                  <a:txBody>
                    <a:bodyPr/>
                    <a:lstStyle/>
                    <a:p>
                      <a:pPr algn="ctr"/>
                      <a:endParaRPr lang="en-US" dirty="0" smtClean="0"/>
                    </a:p>
                    <a:p>
                      <a:pPr algn="ctr"/>
                      <a:r>
                        <a:rPr lang="en-US" sz="1000" dirty="0" smtClean="0"/>
                        <a:t>RTOFF30R</a:t>
                      </a:r>
                      <a:endParaRPr lang="en-US"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i="1" kern="1200" dirty="0" smtClean="0">
                          <a:solidFill>
                            <a:schemeClr val="dk1"/>
                          </a:solidFill>
                          <a:effectLst/>
                          <a:latin typeface="+mn-lt"/>
                          <a:ea typeface="+mn-ea"/>
                          <a:cs typeface="+mn-cs"/>
                        </a:rPr>
                        <a:t>Real-Time Reserve Capacity Available in 30 Minutes for the </a:t>
                      </a:r>
                      <a:r>
                        <a:rPr lang="en-US" sz="1000" i="1" kern="1200" dirty="0" err="1" smtClean="0">
                          <a:solidFill>
                            <a:schemeClr val="dk1"/>
                          </a:solidFill>
                          <a:effectLst/>
                          <a:latin typeface="+mn-lt"/>
                          <a:ea typeface="+mn-ea"/>
                          <a:cs typeface="+mn-cs"/>
                        </a:rPr>
                        <a:t>Resource</a:t>
                      </a:r>
                      <a:r>
                        <a:rPr lang="en-US" sz="1000" kern="1200" dirty="0" err="1" smtClean="0">
                          <a:solidFill>
                            <a:schemeClr val="dk1"/>
                          </a:solidFill>
                          <a:effectLst/>
                          <a:latin typeface="+mn-lt"/>
                          <a:ea typeface="+mn-ea"/>
                          <a:cs typeface="+mn-cs"/>
                          <a:sym typeface="Symbol"/>
                        </a:rPr>
                        <a:t></a:t>
                      </a:r>
                      <a:r>
                        <a:rPr lang="en-US" sz="1000" kern="1200" dirty="0" err="1" smtClean="0">
                          <a:solidFill>
                            <a:schemeClr val="dk1"/>
                          </a:solidFill>
                          <a:effectLst/>
                          <a:latin typeface="+mn-lt"/>
                          <a:ea typeface="+mn-ea"/>
                          <a:cs typeface="+mn-cs"/>
                        </a:rPr>
                        <a:t>The</a:t>
                      </a:r>
                      <a:r>
                        <a:rPr lang="en-US" sz="1000" kern="1200" dirty="0" smtClean="0">
                          <a:solidFill>
                            <a:schemeClr val="dk1"/>
                          </a:solidFill>
                          <a:effectLst/>
                          <a:latin typeface="+mn-lt"/>
                          <a:ea typeface="+mn-ea"/>
                          <a:cs typeface="+mn-cs"/>
                        </a:rPr>
                        <a:t> Real-Time telemetered OFF30 reserve capacity at the time of the SCED snapshot validated pursuant to paragraph (12) of Section 6.5.5.2, time-weighted over the 15-minute </a:t>
                      </a:r>
                      <a:r>
                        <a:rPr lang="en-US" sz="1000" b="0" kern="1200" dirty="0" smtClean="0">
                          <a:solidFill>
                            <a:schemeClr val="dk1"/>
                          </a:solidFill>
                          <a:effectLst/>
                          <a:latin typeface="+mn-lt"/>
                          <a:ea typeface="+mn-ea"/>
                          <a:cs typeface="+mn-cs"/>
                        </a:rPr>
                        <a:t>Settlement</a:t>
                      </a:r>
                      <a:r>
                        <a:rPr lang="en-US" sz="1000" kern="1200" dirty="0" smtClean="0">
                          <a:solidFill>
                            <a:schemeClr val="dk1"/>
                          </a:solidFill>
                          <a:effectLst/>
                          <a:latin typeface="+mn-lt"/>
                          <a:ea typeface="+mn-ea"/>
                          <a:cs typeface="+mn-cs"/>
                        </a:rPr>
                        <a:t> Interval.</a:t>
                      </a:r>
                      <a:endParaRPr lang="en-US"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CODE-MKTINPUTNTERVAL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53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800" dirty="0" smtClean="0"/>
                    </a:p>
                    <a:p>
                      <a:pPr algn="ctr"/>
                      <a:r>
                        <a:rPr lang="en-US" sz="1050" dirty="0" smtClean="0"/>
                        <a:t>RTOFF30</a:t>
                      </a:r>
                      <a:endParaRPr lang="en-US" sz="105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en-US" sz="900" dirty="0" smtClean="0">
                        <a:effectLst/>
                      </a:endParaRPr>
                    </a:p>
                    <a:p>
                      <a:pPr marL="0" marR="0" indent="0" algn="l" defTabSz="457200" rtl="0" eaLnBrk="1" fontAlgn="auto" latinLnBrk="0" hangingPunct="1">
                        <a:lnSpc>
                          <a:spcPts val="1200"/>
                        </a:lnSpc>
                        <a:spcBef>
                          <a:spcPts val="0"/>
                        </a:spcBef>
                        <a:spcAft>
                          <a:spcPts val="0"/>
                        </a:spcAft>
                        <a:buClrTx/>
                        <a:buSzTx/>
                        <a:buFontTx/>
                        <a:buNone/>
                        <a:tabLst/>
                        <a:defRPr/>
                      </a:pPr>
                      <a:r>
                        <a:rPr lang="en-US" sz="900" b="0" dirty="0" err="1" smtClean="0">
                          <a:effectLst/>
                        </a:rPr>
                        <a:t>MWh</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i="1" kern="1200" dirty="0" smtClean="0">
                          <a:solidFill>
                            <a:schemeClr val="dk1"/>
                          </a:solidFill>
                          <a:effectLst/>
                          <a:latin typeface="+mn-lt"/>
                          <a:ea typeface="+mn-ea"/>
                          <a:cs typeface="+mn-cs"/>
                        </a:rPr>
                        <a:t>Real-Time Reserve Capacity Available in 30 Minutes for the </a:t>
                      </a:r>
                      <a:r>
                        <a:rPr lang="en-US" sz="1000" b="0" i="1" kern="1200" dirty="0" err="1" smtClean="0">
                          <a:solidFill>
                            <a:schemeClr val="dk1"/>
                          </a:solidFill>
                          <a:effectLst/>
                          <a:latin typeface="+mn-lt"/>
                          <a:ea typeface="+mn-ea"/>
                          <a:cs typeface="+mn-cs"/>
                        </a:rPr>
                        <a:t>QSE</a:t>
                      </a:r>
                      <a:r>
                        <a:rPr lang="en-US" sz="1000" b="0" kern="1200" dirty="0" err="1" smtClean="0">
                          <a:solidFill>
                            <a:schemeClr val="dk1"/>
                          </a:solidFill>
                          <a:effectLst/>
                          <a:latin typeface="+mn-lt"/>
                          <a:ea typeface="+mn-ea"/>
                          <a:cs typeface="+mn-cs"/>
                          <a:sym typeface="Symbol"/>
                        </a:rPr>
                        <a:t></a:t>
                      </a:r>
                      <a:r>
                        <a:rPr lang="en-US" sz="1000" b="0" kern="1200" dirty="0" err="1" smtClean="0">
                          <a:solidFill>
                            <a:schemeClr val="dk1"/>
                          </a:solidFill>
                          <a:effectLst/>
                          <a:latin typeface="+mn-lt"/>
                          <a:ea typeface="+mn-ea"/>
                          <a:cs typeface="+mn-cs"/>
                        </a:rPr>
                        <a:t>The</a:t>
                      </a:r>
                      <a:r>
                        <a:rPr lang="en-US" sz="1000" b="0" kern="1200" dirty="0" smtClean="0">
                          <a:solidFill>
                            <a:schemeClr val="dk1"/>
                          </a:solidFill>
                          <a:effectLst/>
                          <a:latin typeface="+mn-lt"/>
                          <a:ea typeface="+mn-ea"/>
                          <a:cs typeface="+mn-cs"/>
                        </a:rPr>
                        <a:t> Real-Time telemetered OFF30 reserve capacity at the time of the SCED snapshot validated per Section 6.5.5.2 Operational Data Requirements paragraph (12) and discounted by the appropriate discount factor for the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 time weighted over the 15-minute Settlement Interval.</a:t>
                      </a:r>
                      <a:endParaRPr lang="en-US" sz="1000" b="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solidFill>
                          <a:schemeClr val="tx1"/>
                        </a:solidFill>
                        <a:effectLst/>
                        <a:latin typeface="+mn-lt"/>
                        <a:ea typeface="Times New Roman"/>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79081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626- Reliability Deployment </a:t>
            </a:r>
            <a:r>
              <a:rPr lang="en-US" dirty="0" smtClean="0"/>
              <a:t>Payment/Charge</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407486590"/>
              </p:ext>
            </p:extLst>
          </p:nvPr>
        </p:nvGraphicFramePr>
        <p:xfrm>
          <a:off x="300252" y="774089"/>
          <a:ext cx="8538947" cy="2541546"/>
        </p:xfrm>
        <a:graphic>
          <a:graphicData uri="http://schemas.openxmlformats.org/drawingml/2006/table">
            <a:tbl>
              <a:tblPr firstRow="1" firstCol="1" lastRow="1" lastCol="1" bandRow="1" bandCol="1">
                <a:tableStyleId>{0660B408-B3CF-4A94-85FC-2B1E0A45F4A2}</a:tableStyleId>
              </a:tblPr>
              <a:tblGrid>
                <a:gridCol w="1372332"/>
                <a:gridCol w="599969"/>
                <a:gridCol w="4948518"/>
                <a:gridCol w="1618128"/>
              </a:tblGrid>
              <a:tr h="254154">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RTRDP</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500" b="0" dirty="0" smtClean="0">
                        <a:effectLst/>
                      </a:endParaRPr>
                    </a:p>
                    <a:p>
                      <a:pPr marL="0" marR="0">
                        <a:lnSpc>
                          <a:spcPts val="1200"/>
                        </a:lnSpc>
                        <a:spcBef>
                          <a:spcPts val="0"/>
                        </a:spcBef>
                        <a:spcAft>
                          <a:spcPts val="0"/>
                        </a:spcAft>
                      </a:pPr>
                      <a:r>
                        <a:rPr lang="en-US" sz="1000" b="0" kern="1200" dirty="0" smtClean="0">
                          <a:solidFill>
                            <a:schemeClr val="dk1"/>
                          </a:solidFill>
                          <a:effectLst/>
                          <a:latin typeface="+mn-lt"/>
                          <a:ea typeface="+mn-ea"/>
                          <a:cs typeface="+mn-cs"/>
                        </a:rPr>
                        <a:t>$/</a:t>
                      </a:r>
                      <a:r>
                        <a:rPr lang="en-US" sz="1000" b="0" kern="1200" dirty="0" err="1" smtClean="0">
                          <a:solidFill>
                            <a:schemeClr val="dk1"/>
                          </a:solidFill>
                          <a:effectLst/>
                          <a:latin typeface="+mn-lt"/>
                          <a:ea typeface="+mn-ea"/>
                          <a:cs typeface="+mn-cs"/>
                        </a:rPr>
                        <a:t>MWh</a:t>
                      </a:r>
                      <a:endParaRPr lang="en-US" sz="3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b="0" i="1" kern="1200" dirty="0" smtClean="0">
                          <a:solidFill>
                            <a:schemeClr val="dk1"/>
                          </a:solidFill>
                          <a:effectLst/>
                          <a:latin typeface="+mn-lt"/>
                          <a:ea typeface="+mn-ea"/>
                          <a:cs typeface="+mn-cs"/>
                        </a:rPr>
                        <a:t>Real-Time On-Line Reliability Deployment Price </a:t>
                      </a:r>
                      <a:r>
                        <a:rPr lang="en-US" sz="1000" b="0" kern="1200" dirty="0" smtClean="0">
                          <a:solidFill>
                            <a:schemeClr val="dk1"/>
                          </a:solidFill>
                          <a:effectLst/>
                          <a:latin typeface="+mn-lt"/>
                          <a:ea typeface="+mn-ea"/>
                          <a:cs typeface="+mn-cs"/>
                          <a:sym typeface="Symbol"/>
                        </a:rPr>
                        <a:t></a:t>
                      </a:r>
                      <a:r>
                        <a:rPr lang="en-US" sz="1000" b="0" kern="1200" dirty="0" smtClean="0">
                          <a:solidFill>
                            <a:schemeClr val="dk1"/>
                          </a:solidFill>
                          <a:effectLst/>
                          <a:latin typeface="+mn-lt"/>
                          <a:ea typeface="+mn-ea"/>
                          <a:cs typeface="+mn-cs"/>
                        </a:rPr>
                        <a:t>The Real-Time price for the 15-minute Settlement Interval, reflecting the impact of reliability deployments on energy prices that is calculated from the Real-time On-Line Reliability Deployment Price Adder.</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MODE-</a:t>
                      </a:r>
                    </a:p>
                    <a:p>
                      <a:pPr marL="0" marR="0">
                        <a:lnSpc>
                          <a:spcPts val="1200"/>
                        </a:lnSpc>
                        <a:spcBef>
                          <a:spcPts val="0"/>
                        </a:spcBef>
                        <a:spcAft>
                          <a:spcPts val="0"/>
                        </a:spcAft>
                      </a:pPr>
                      <a:r>
                        <a:rPr lang="en-US" sz="900" dirty="0" smtClean="0">
                          <a:effectLst/>
                        </a:rPr>
                        <a:t>MKTINPUTINTERVAL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r>
                        <a:rPr lang="en-US" sz="1000" b="0" dirty="0" smtClean="0">
                          <a:solidFill>
                            <a:schemeClr val="tx1"/>
                          </a:solidFill>
                          <a:effectLst/>
                          <a:latin typeface="+mn-lt"/>
                          <a:ea typeface="Times New Roman"/>
                        </a:rPr>
                        <a:t>RTRDASIAMT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b="0" dirty="0" smtClean="0">
                          <a:solidFill>
                            <a:schemeClr val="tx1"/>
                          </a:solidFill>
                          <a:effectLst/>
                          <a:latin typeface="+mn-lt"/>
                          <a:ea typeface="Times New Roman"/>
                        </a:rPr>
                        <a: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i="1" kern="1200" dirty="0" smtClean="0">
                          <a:solidFill>
                            <a:schemeClr val="dk1"/>
                          </a:solidFill>
                          <a:effectLst/>
                          <a:latin typeface="+mn-lt"/>
                          <a:ea typeface="+mn-ea"/>
                          <a:cs typeface="+mn-cs"/>
                        </a:rPr>
                        <a:t>Real-Time Reliability Deployment Ancillary Service Imbalance Amount</a:t>
                      </a:r>
                      <a:r>
                        <a:rPr lang="en-US" sz="1000" kern="1200" dirty="0" smtClean="0">
                          <a:solidFill>
                            <a:schemeClr val="dk1"/>
                          </a:solidFill>
                          <a:effectLst/>
                          <a:latin typeface="+mn-lt"/>
                          <a:ea typeface="+mn-ea"/>
                          <a:cs typeface="+mn-cs"/>
                        </a:rPr>
                        <a:t>—The total payment or charge to QSE </a:t>
                      </a:r>
                      <a:r>
                        <a:rPr lang="en-US" sz="1000" i="1" kern="1200" dirty="0" smtClean="0">
                          <a:solidFill>
                            <a:schemeClr val="dk1"/>
                          </a:solidFill>
                          <a:effectLst/>
                          <a:latin typeface="+mn-lt"/>
                          <a:ea typeface="+mn-ea"/>
                          <a:cs typeface="+mn-cs"/>
                        </a:rPr>
                        <a:t>q</a:t>
                      </a:r>
                      <a:r>
                        <a:rPr lang="en-US" sz="1000" kern="1200" dirty="0" smtClean="0">
                          <a:solidFill>
                            <a:schemeClr val="dk1"/>
                          </a:solidFill>
                          <a:effectLst/>
                          <a:latin typeface="+mn-lt"/>
                          <a:ea typeface="+mn-ea"/>
                          <a:cs typeface="+mn-cs"/>
                        </a:rPr>
                        <a:t> for the Real-Time Ancillary Service imbalance associated with Reliability Deployments for each 15-minute Settlement Interval.</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smtClean="0">
                          <a:effectLst/>
                        </a:rPr>
                        <a:t>RTM CODE-</a:t>
                      </a:r>
                    </a:p>
                    <a:p>
                      <a:pPr marL="0" marR="0">
                        <a:lnSpc>
                          <a:spcPts val="1200"/>
                        </a:lnSpc>
                        <a:spcBef>
                          <a:spcPts val="0"/>
                        </a:spcBef>
                        <a:spcAft>
                          <a:spcPts val="0"/>
                        </a:spcAft>
                      </a:pPr>
                      <a:r>
                        <a:rPr lang="en-US" sz="1000" dirty="0" smtClean="0">
                          <a:effectLst/>
                        </a:rPr>
                        <a:t>RTMOUTPUTINTERVAL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r>
                        <a:rPr lang="en-US" sz="1000" b="0" dirty="0" smtClean="0">
                          <a:solidFill>
                            <a:schemeClr val="tx1"/>
                          </a:solidFill>
                          <a:effectLst/>
                          <a:latin typeface="+mn-lt"/>
                          <a:ea typeface="Times New Roman"/>
                        </a:rPr>
                        <a:t>RTRDRUCRSVAMT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b="0" dirty="0" smtClean="0">
                          <a:solidFill>
                            <a:schemeClr val="tx1"/>
                          </a:solidFill>
                          <a:effectLst/>
                          <a:latin typeface="+mn-lt"/>
                          <a:ea typeface="Times New Roman"/>
                        </a:rPr>
                        <a: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ts val="1200"/>
                        </a:lnSpc>
                        <a:spcBef>
                          <a:spcPts val="0"/>
                        </a:spcBef>
                        <a:spcAft>
                          <a:spcPts val="0"/>
                        </a:spcAft>
                        <a:buClrTx/>
                        <a:buSzTx/>
                        <a:buFontTx/>
                        <a:buNone/>
                        <a:tabLst/>
                        <a:defRPr/>
                      </a:pPr>
                      <a:r>
                        <a:rPr lang="en-US" sz="1000" b="0" i="1" kern="1200" dirty="0" smtClean="0">
                          <a:solidFill>
                            <a:schemeClr val="dk1"/>
                          </a:solidFill>
                          <a:effectLst/>
                          <a:latin typeface="+mn-lt"/>
                          <a:ea typeface="+mn-ea"/>
                          <a:cs typeface="+mn-cs"/>
                        </a:rPr>
                        <a:t>Real-Time Reliability Deployment RUC Ancillary Service Reserve Amount</a:t>
                      </a:r>
                      <a:r>
                        <a:rPr lang="en-US" sz="1000" b="0" kern="1200" dirty="0" smtClean="0">
                          <a:solidFill>
                            <a:schemeClr val="dk1"/>
                          </a:solidFill>
                          <a:effectLst/>
                          <a:latin typeface="+mn-lt"/>
                          <a:ea typeface="+mn-ea"/>
                          <a:cs typeface="+mn-cs"/>
                        </a:rPr>
                        <a:t>—The total payments</a:t>
                      </a:r>
                      <a:r>
                        <a:rPr lang="en-US" sz="1000" b="0" kern="1200" baseline="0" dirty="0" smtClean="0">
                          <a:solidFill>
                            <a:schemeClr val="dk1"/>
                          </a:solidFill>
                          <a:effectLst/>
                          <a:latin typeface="+mn-lt"/>
                          <a:ea typeface="+mn-ea"/>
                          <a:cs typeface="+mn-cs"/>
                        </a:rPr>
                        <a:t> </a:t>
                      </a:r>
                      <a:r>
                        <a:rPr lang="en-US" sz="1000" b="0" kern="1200" dirty="0" smtClean="0">
                          <a:solidFill>
                            <a:schemeClr val="dk1"/>
                          </a:solidFill>
                          <a:effectLst/>
                          <a:latin typeface="+mn-lt"/>
                          <a:ea typeface="+mn-ea"/>
                          <a:cs typeface="+mn-cs"/>
                        </a:rPr>
                        <a:t>to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 for the Real-Time RUC Ancillary Service Reserve payment associated with Reliability Deployments for each 15-minute Settlement 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smtClean="0">
                          <a:effectLst/>
                        </a:rPr>
                        <a:t>RTM CODE-</a:t>
                      </a:r>
                    </a:p>
                    <a:p>
                      <a:pPr marL="0" marR="0">
                        <a:lnSpc>
                          <a:spcPts val="1200"/>
                        </a:lnSpc>
                        <a:spcBef>
                          <a:spcPts val="0"/>
                        </a:spcBef>
                        <a:spcAft>
                          <a:spcPts val="0"/>
                        </a:spcAft>
                      </a:pPr>
                      <a:r>
                        <a:rPr lang="en-US" sz="1000" dirty="0" smtClean="0">
                          <a:effectLst/>
                        </a:rPr>
                        <a:t>RTMOUTPUTINTERVAL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1223680" y="4137229"/>
            <a:ext cx="6871447" cy="1384995"/>
          </a:xfrm>
          <a:prstGeom prst="rect">
            <a:avLst/>
          </a:prstGeom>
          <a:ln w="28575">
            <a:solidFill>
              <a:schemeClr val="tx1"/>
            </a:solidFill>
          </a:ln>
        </p:spPr>
        <p:txBody>
          <a:bodyPr wrap="square">
            <a:spAutoFit/>
          </a:bodyPr>
          <a:lstStyle/>
          <a:p>
            <a:endParaRPr lang="pt-BR" sz="1400" dirty="0"/>
          </a:p>
          <a:p>
            <a:r>
              <a:rPr lang="pt-BR" sz="1400" dirty="0" smtClean="0"/>
              <a:t>RTRDASIAMT</a:t>
            </a:r>
            <a:r>
              <a:rPr lang="pt-BR" sz="1400" dirty="0"/>
              <a:t>_&lt;Q&gt; =  (-1) * (</a:t>
            </a:r>
            <a:r>
              <a:rPr lang="pt-BR" sz="1400" strike="sngStrike" dirty="0">
                <a:solidFill>
                  <a:srgbClr val="FF0000"/>
                </a:solidFill>
              </a:rPr>
              <a:t>(</a:t>
            </a:r>
            <a:r>
              <a:rPr lang="pt-BR" sz="1400" dirty="0"/>
              <a:t>RTASOLIMB_&lt;Q&gt; </a:t>
            </a:r>
            <a:r>
              <a:rPr lang="pt-BR" sz="1400" strike="sngStrike" dirty="0">
                <a:solidFill>
                  <a:srgbClr val="FF0000"/>
                </a:solidFill>
              </a:rPr>
              <a:t>- RTOFF10</a:t>
            </a:r>
            <a:r>
              <a:rPr lang="pt-BR" sz="1400" b="1" i="1" strike="sngStrike" baseline="-25000" dirty="0">
                <a:solidFill>
                  <a:srgbClr val="FF0000"/>
                </a:solidFill>
              </a:rPr>
              <a:t> </a:t>
            </a:r>
            <a:r>
              <a:rPr lang="pt-BR" sz="1400" strike="sngStrike" dirty="0">
                <a:solidFill>
                  <a:srgbClr val="FF0000"/>
                </a:solidFill>
              </a:rPr>
              <a:t>_&lt;Q&gt;) </a:t>
            </a:r>
            <a:r>
              <a:rPr lang="pt-BR" sz="1400" dirty="0"/>
              <a:t>* RTRDP</a:t>
            </a:r>
            <a:r>
              <a:rPr lang="pt-BR" sz="1400" dirty="0" smtClean="0"/>
              <a:t>)</a:t>
            </a:r>
          </a:p>
          <a:p>
            <a:endParaRPr lang="pt-BR" sz="1400" dirty="0" smtClean="0"/>
          </a:p>
          <a:p>
            <a:endParaRPr lang="pt-BR" sz="1400" dirty="0"/>
          </a:p>
          <a:p>
            <a:r>
              <a:rPr lang="en-US" sz="1400" dirty="0" smtClean="0"/>
              <a:t>RTRDRUCRSVAMT</a:t>
            </a:r>
            <a:r>
              <a:rPr lang="pt-BR" sz="1400" dirty="0" smtClean="0"/>
              <a:t>_&lt;</a:t>
            </a:r>
            <a:r>
              <a:rPr lang="pt-BR" sz="1400" dirty="0"/>
              <a:t>Q&gt; </a:t>
            </a:r>
            <a:r>
              <a:rPr lang="en-US" sz="1400" dirty="0"/>
              <a:t>=	(-1) * (</a:t>
            </a:r>
            <a:r>
              <a:rPr lang="en-US" sz="1400" dirty="0" smtClean="0"/>
              <a:t>RTRUCRESP</a:t>
            </a:r>
            <a:r>
              <a:rPr lang="pt-BR" sz="1400" dirty="0" smtClean="0"/>
              <a:t>_&lt;</a:t>
            </a:r>
            <a:r>
              <a:rPr lang="pt-BR" sz="1400" dirty="0"/>
              <a:t>Q&gt; </a:t>
            </a:r>
            <a:r>
              <a:rPr lang="en-US" sz="1400" dirty="0"/>
              <a:t>* RTRDP)</a:t>
            </a:r>
            <a:endParaRPr lang="pt-BR" sz="1400" dirty="0"/>
          </a:p>
          <a:p>
            <a:r>
              <a:rPr lang="pt-BR" sz="1400" dirty="0" smtClean="0"/>
              <a:t> </a:t>
            </a:r>
            <a:endParaRPr lang="en-US" sz="1400" dirty="0"/>
          </a:p>
        </p:txBody>
      </p:sp>
      <p:sp>
        <p:nvSpPr>
          <p:cNvPr id="5" name="Rectangle 2"/>
          <p:cNvSpPr txBox="1">
            <a:spLocks noChangeArrowheads="1"/>
          </p:cNvSpPr>
          <p:nvPr/>
        </p:nvSpPr>
        <p:spPr>
          <a:xfrm>
            <a:off x="316003" y="3315635"/>
            <a:ext cx="8686800" cy="685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r>
              <a:rPr lang="en-US" dirty="0" smtClean="0">
                <a:solidFill>
                  <a:srgbClr val="FF0000"/>
                </a:solidFill>
              </a:rPr>
              <a:t>                                             REMOVED FROM SCOPE</a:t>
            </a:r>
            <a:endParaRPr lang="en-US" dirty="0" smtClean="0">
              <a:solidFill>
                <a:srgbClr val="FF0000"/>
              </a:solidFill>
            </a:endParaRPr>
          </a:p>
        </p:txBody>
      </p:sp>
    </p:spTree>
    <p:extLst>
      <p:ext uri="{BB962C8B-B14F-4D97-AF65-F5344CB8AC3E}">
        <p14:creationId xmlns:p14="http://schemas.microsoft.com/office/powerpoint/2010/main" val="1763593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626- Reliability Deployment Uplift</a:t>
            </a:r>
          </a:p>
        </p:txBody>
      </p:sp>
      <p:graphicFrame>
        <p:nvGraphicFramePr>
          <p:cNvPr id="4" name="Table 3"/>
          <p:cNvGraphicFramePr>
            <a:graphicFrameLocks noGrp="1"/>
          </p:cNvGraphicFramePr>
          <p:nvPr>
            <p:extLst>
              <p:ext uri="{D42A27DB-BD31-4B8C-83A1-F6EECF244321}">
                <p14:modId xmlns:p14="http://schemas.microsoft.com/office/powerpoint/2010/main" val="2301667951"/>
              </p:ext>
            </p:extLst>
          </p:nvPr>
        </p:nvGraphicFramePr>
        <p:xfrm>
          <a:off x="300252" y="774089"/>
          <a:ext cx="8538947" cy="1064140"/>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301676">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LARDASIRNAMT</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500" b="0" dirty="0" smtClean="0">
                        <a:effectLst/>
                      </a:endParaRPr>
                    </a:p>
                    <a:p>
                      <a:pPr marL="0" marR="0" algn="ctr">
                        <a:lnSpc>
                          <a:spcPts val="1200"/>
                        </a:lnSpc>
                        <a:spcBef>
                          <a:spcPts val="0"/>
                        </a:spcBef>
                        <a:spcAft>
                          <a:spcPts val="0"/>
                        </a:spcAft>
                      </a:pPr>
                      <a:r>
                        <a:rPr lang="en-US" sz="1100" b="0" kern="1200" dirty="0" smtClean="0">
                          <a:solidFill>
                            <a:schemeClr val="dk1"/>
                          </a:solidFill>
                          <a:effectLst/>
                          <a:latin typeface="+mn-lt"/>
                          <a:ea typeface="+mn-ea"/>
                          <a:cs typeface="+mn-cs"/>
                        </a:rPr>
                        <a:t>$</a:t>
                      </a:r>
                      <a:endParaRPr lang="en-US" sz="5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b="0" i="1" kern="1200" dirty="0" smtClean="0">
                          <a:solidFill>
                            <a:schemeClr val="dk1"/>
                          </a:solidFill>
                          <a:effectLst/>
                          <a:latin typeface="+mn-lt"/>
                          <a:ea typeface="+mn-ea"/>
                          <a:cs typeface="+mn-cs"/>
                        </a:rPr>
                        <a:t> Load-Allocated Reliability Deployment Ancillary Service Imbalance Revenue Neutrality Amount per QSE</a:t>
                      </a:r>
                      <a:r>
                        <a:rPr lang="en-US" sz="1000" b="0" kern="1200" dirty="0" smtClean="0">
                          <a:solidFill>
                            <a:schemeClr val="dk1"/>
                          </a:solidFill>
                          <a:effectLst/>
                          <a:latin typeface="+mn-lt"/>
                          <a:ea typeface="+mn-ea"/>
                          <a:cs typeface="+mn-cs"/>
                        </a:rPr>
                        <a:t>—The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’s share of the total Real-Time Ancillary Service imbalance revenue neutrality amount associated with Reliability Deployments for the 15-minute Settlement Interval.</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739589" y="3222829"/>
            <a:ext cx="7933765" cy="738664"/>
          </a:xfrm>
          <a:prstGeom prst="rect">
            <a:avLst/>
          </a:prstGeom>
          <a:ln w="28575">
            <a:solidFill>
              <a:schemeClr val="tx1"/>
            </a:solidFill>
          </a:ln>
        </p:spPr>
        <p:txBody>
          <a:bodyPr wrap="square">
            <a:spAutoFit/>
          </a:bodyPr>
          <a:lstStyle/>
          <a:p>
            <a:endParaRPr lang="pt-BR" sz="1400" dirty="0" smtClean="0"/>
          </a:p>
          <a:p>
            <a:r>
              <a:rPr lang="en-US" sz="1400" dirty="0" smtClean="0"/>
              <a:t>LARDASIRNAMT</a:t>
            </a:r>
            <a:r>
              <a:rPr lang="pt-BR" sz="1400" dirty="0" smtClean="0"/>
              <a:t>_&lt;</a:t>
            </a:r>
            <a:r>
              <a:rPr lang="pt-BR" sz="1400" dirty="0"/>
              <a:t>Q&gt; </a:t>
            </a:r>
            <a:r>
              <a:rPr lang="en-US" sz="1400" dirty="0" smtClean="0"/>
              <a:t>=</a:t>
            </a:r>
            <a:r>
              <a:rPr lang="en-US" sz="1400" dirty="0"/>
              <a:t>	(-1) * [(RTRDASIAMTTOT + RTRDRUCRSVAMTTOT) * </a:t>
            </a:r>
            <a:r>
              <a:rPr lang="en-US" sz="1400" dirty="0" smtClean="0"/>
              <a:t>LRS</a:t>
            </a:r>
            <a:r>
              <a:rPr lang="pt-BR" sz="1400" dirty="0"/>
              <a:t> _&lt;Q&gt; </a:t>
            </a:r>
            <a:r>
              <a:rPr lang="en-US" sz="1400" dirty="0" smtClean="0"/>
              <a:t>]</a:t>
            </a:r>
          </a:p>
          <a:p>
            <a:endParaRPr lang="pt-BR" sz="1400" dirty="0"/>
          </a:p>
        </p:txBody>
      </p:sp>
    </p:spTree>
    <p:extLst>
      <p:ext uri="{BB962C8B-B14F-4D97-AF65-F5344CB8AC3E}">
        <p14:creationId xmlns:p14="http://schemas.microsoft.com/office/powerpoint/2010/main" val="1973048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665- Energy Offer Curves for RUC Resources</a:t>
            </a:r>
          </a:p>
        </p:txBody>
      </p:sp>
      <p:sp>
        <p:nvSpPr>
          <p:cNvPr id="2" name="Rectangle 1"/>
          <p:cNvSpPr/>
          <p:nvPr/>
        </p:nvSpPr>
        <p:spPr>
          <a:xfrm>
            <a:off x="820271" y="1152140"/>
            <a:ext cx="7167281" cy="3754874"/>
          </a:xfrm>
          <a:prstGeom prst="rect">
            <a:avLst/>
          </a:prstGeom>
        </p:spPr>
        <p:txBody>
          <a:bodyPr wrap="square">
            <a:spAutoFit/>
          </a:bodyPr>
          <a:lstStyle/>
          <a:p>
            <a:r>
              <a:rPr lang="en-US" sz="1400" dirty="0"/>
              <a:t> </a:t>
            </a:r>
          </a:p>
          <a:p>
            <a:r>
              <a:rPr lang="en-US" sz="1400" b="1" u="sng" dirty="0"/>
              <a:t>Proxy Curve Creation (no curve submitted by QSE):</a:t>
            </a:r>
            <a:endParaRPr lang="en-US" sz="1400" u="sng" dirty="0"/>
          </a:p>
          <a:p>
            <a:r>
              <a:rPr lang="en-US" sz="1400" dirty="0"/>
              <a:t> </a:t>
            </a:r>
          </a:p>
          <a:p>
            <a:r>
              <a:rPr lang="en-US" sz="1400" dirty="0"/>
              <a:t>If the RUC Committed Resource did not submit an Energy Offer Curve for the RUC committed interval the curve created in section 2.2.1  needs to be replaced with a simple two point curve, with quantities at HSL and LSL and a price at the RUC Price Floor (RUCPFLR).</a:t>
            </a:r>
          </a:p>
          <a:p>
            <a:r>
              <a:rPr lang="en-US" sz="1400" dirty="0"/>
              <a:t> </a:t>
            </a:r>
          </a:p>
          <a:p>
            <a:r>
              <a:rPr lang="en-US" sz="1400" dirty="0"/>
              <a:t>Example:</a:t>
            </a:r>
          </a:p>
          <a:p>
            <a:r>
              <a:rPr lang="en-US" sz="1400" dirty="0"/>
              <a:t>If a curve does not exist in the ENERGYOFFERBLOCKS table for the Resource for the RUC Committed Interval then replace any EOCQTY, EOCPR for the Resource for the interval with the following curve.</a:t>
            </a:r>
          </a:p>
          <a:p>
            <a:r>
              <a:rPr lang="en-US" sz="1400" dirty="0"/>
              <a:t> </a:t>
            </a:r>
          </a:p>
          <a:p>
            <a:r>
              <a:rPr lang="pt-BR" sz="1400" dirty="0"/>
              <a:t>EOCQTY_&lt;Q&gt;_&lt;R&gt;_&lt;SP&gt;_OP1 → LSL value for interval</a:t>
            </a:r>
          </a:p>
          <a:p>
            <a:r>
              <a:rPr lang="pt-BR" sz="1400" dirty="0"/>
              <a:t>EOCQTY_&lt;Q&gt;_&lt;R&gt;_&lt;SP&gt;_OP2 → HSL value for interval</a:t>
            </a:r>
          </a:p>
          <a:p>
            <a:r>
              <a:rPr lang="pt-BR" sz="1400" dirty="0"/>
              <a:t>EOCPR_&lt;Q&gt;_&lt;R&gt;_&lt;SP&gt;_OP1 → RUCPFLR</a:t>
            </a:r>
          </a:p>
          <a:p>
            <a:r>
              <a:rPr lang="pt-BR" sz="1400" dirty="0"/>
              <a:t>EOCPR_&lt;Q&gt;_&lt;R&gt;_&lt;SP&gt;_OP2 → RUCPFLR</a:t>
            </a:r>
          </a:p>
        </p:txBody>
      </p:sp>
    </p:spTree>
    <p:extLst>
      <p:ext uri="{BB962C8B-B14F-4D97-AF65-F5344CB8AC3E}">
        <p14:creationId xmlns:p14="http://schemas.microsoft.com/office/powerpoint/2010/main" val="1059024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665- Energy Offer Curves for RUC Resources</a:t>
            </a:r>
          </a:p>
        </p:txBody>
      </p:sp>
      <p:sp>
        <p:nvSpPr>
          <p:cNvPr id="2" name="Rectangle 1"/>
          <p:cNvSpPr/>
          <p:nvPr/>
        </p:nvSpPr>
        <p:spPr>
          <a:xfrm>
            <a:off x="363072" y="681493"/>
            <a:ext cx="8148916" cy="4985980"/>
          </a:xfrm>
          <a:prstGeom prst="rect">
            <a:avLst/>
          </a:prstGeom>
        </p:spPr>
        <p:txBody>
          <a:bodyPr wrap="square">
            <a:spAutoFit/>
          </a:bodyPr>
          <a:lstStyle/>
          <a:p>
            <a:r>
              <a:rPr lang="en-US" sz="1400" dirty="0" smtClean="0"/>
              <a:t>If a  </a:t>
            </a:r>
            <a:r>
              <a:rPr lang="en-US" sz="1400" dirty="0"/>
              <a:t>curve exists in the ENERGYOFFERBLOCKS table for the Resource for the RUC Committed </a:t>
            </a:r>
            <a:r>
              <a:rPr lang="en-US" sz="1400" dirty="0" smtClean="0"/>
              <a:t>Interval: </a:t>
            </a:r>
            <a:r>
              <a:rPr lang="en-US" sz="1400" dirty="0"/>
              <a:t> </a:t>
            </a:r>
            <a:endParaRPr lang="en-US" sz="1400" dirty="0" smtClean="0"/>
          </a:p>
          <a:p>
            <a:endParaRPr lang="en-US" sz="1400" dirty="0"/>
          </a:p>
          <a:p>
            <a:r>
              <a:rPr lang="en-US" sz="1200" b="1" u="sng" dirty="0"/>
              <a:t>Initial Curve</a:t>
            </a:r>
          </a:p>
          <a:p>
            <a:r>
              <a:rPr lang="pt-BR" sz="1200" dirty="0"/>
              <a:t>EOCQTY_&lt;Q&gt;_&lt;R&gt;_&lt;SP&gt;_OP1 → 100</a:t>
            </a:r>
          </a:p>
          <a:p>
            <a:r>
              <a:rPr lang="pt-BR" sz="1200" dirty="0"/>
              <a:t>EOCQTY_&lt;Q&gt;_&lt;R&gt;_&lt;SP&gt;_OP2 → 150</a:t>
            </a:r>
          </a:p>
          <a:p>
            <a:r>
              <a:rPr lang="pt-BR" sz="1200" dirty="0"/>
              <a:t>EOCQTY_&lt;Q&gt;_&lt;R&gt;_&lt;SP&gt;_OP3 → 151</a:t>
            </a:r>
          </a:p>
          <a:p>
            <a:r>
              <a:rPr lang="pt-BR" sz="1200" dirty="0"/>
              <a:t>EOCQTY_&lt;Q&gt;_&lt;R&gt;_&lt;SP&gt;_OP4 → 400</a:t>
            </a:r>
          </a:p>
          <a:p>
            <a:r>
              <a:rPr lang="pt-BR" sz="1200" dirty="0"/>
              <a:t>EOCQTY_&lt;Q&gt;_&lt;R&gt;_&lt;SP&gt;_OP5 → 0</a:t>
            </a:r>
          </a:p>
          <a:p>
            <a:r>
              <a:rPr lang="pt-BR" sz="1200" dirty="0"/>
              <a:t>EOCPR_&lt;Q&gt;_&lt;R&gt;_&lt;SP&gt;_OP1 → 99.00</a:t>
            </a:r>
          </a:p>
          <a:p>
            <a:r>
              <a:rPr lang="pt-BR" sz="1200" dirty="0"/>
              <a:t>EOCPR_&lt;Q&gt;_&lt;R&gt;_&lt;SP&gt;_OP2 → 199.50</a:t>
            </a:r>
          </a:p>
          <a:p>
            <a:r>
              <a:rPr lang="pt-BR" sz="1200" dirty="0"/>
              <a:t>EOCPR_&lt;Q&gt;_&lt;R&gt;_&lt;SP&gt;_OP3 → 6999.99</a:t>
            </a:r>
          </a:p>
          <a:p>
            <a:r>
              <a:rPr lang="pt-BR" sz="1200" dirty="0"/>
              <a:t>EOCPR_&lt;Q&gt;_&lt;R&gt;_&lt;SP&gt;_OP4 → 7000.00</a:t>
            </a:r>
          </a:p>
          <a:p>
            <a:r>
              <a:rPr lang="pt-BR" sz="1200" dirty="0"/>
              <a:t>EOCPR_&lt;Q&gt;_&lt;R&gt;_&lt;SP&gt;_OP5 → 0</a:t>
            </a:r>
          </a:p>
          <a:p>
            <a:r>
              <a:rPr lang="en-US" sz="1200" dirty="0"/>
              <a:t> </a:t>
            </a:r>
          </a:p>
          <a:p>
            <a:r>
              <a:rPr lang="en-US" sz="1200" b="1" u="sng" dirty="0"/>
              <a:t>Curve after Proxy Curve Transformation for RUC Committed Resources</a:t>
            </a:r>
          </a:p>
          <a:p>
            <a:r>
              <a:rPr lang="pt-BR" sz="1200" dirty="0"/>
              <a:t>EOCQTY_&lt;Q&gt;_&lt;R&gt;_&lt;SP&gt;_OP1 → 100</a:t>
            </a:r>
          </a:p>
          <a:p>
            <a:r>
              <a:rPr lang="pt-BR" sz="1200" dirty="0"/>
              <a:t>EOCQTY_&lt;Q&gt;_&lt;R&gt;_&lt;SP&gt;_OP2 → 150</a:t>
            </a:r>
          </a:p>
          <a:p>
            <a:r>
              <a:rPr lang="pt-BR" sz="1200" dirty="0"/>
              <a:t>EOCQTY_&lt;Q&gt;_&lt;R&gt;_&lt;SP&gt;_OP3 → 151</a:t>
            </a:r>
          </a:p>
          <a:p>
            <a:r>
              <a:rPr lang="pt-BR" sz="1200" dirty="0"/>
              <a:t>EOCQTY_&lt;Q&gt;_&lt;R&gt;_&lt;SP&gt;_OP4 → 400</a:t>
            </a:r>
          </a:p>
          <a:p>
            <a:r>
              <a:rPr lang="pt-BR" sz="1200" dirty="0"/>
              <a:t>EOCQTY_&lt;Q&gt;_&lt;R&gt;_&lt;SP&gt;_OP5 → 0</a:t>
            </a:r>
          </a:p>
          <a:p>
            <a:r>
              <a:rPr lang="pt-BR" sz="1200" dirty="0"/>
              <a:t>EOCPR_&lt;Q&gt;_&lt;R&gt;_&lt;SP&gt;_OP1 → </a:t>
            </a:r>
            <a:r>
              <a:rPr lang="pt-BR" sz="1200" dirty="0">
                <a:solidFill>
                  <a:srgbClr val="00B050"/>
                </a:solidFill>
              </a:rPr>
              <a:t>1500.00</a:t>
            </a:r>
          </a:p>
          <a:p>
            <a:r>
              <a:rPr lang="pt-BR" sz="1200" dirty="0"/>
              <a:t>EOCPR_&lt;Q&gt;_&lt;R&gt;_&lt;SP&gt;_OP2 → </a:t>
            </a:r>
            <a:r>
              <a:rPr lang="pt-BR" sz="1200" dirty="0">
                <a:solidFill>
                  <a:srgbClr val="00B050"/>
                </a:solidFill>
              </a:rPr>
              <a:t>1500.00</a:t>
            </a:r>
          </a:p>
          <a:p>
            <a:r>
              <a:rPr lang="pt-BR" sz="1200" dirty="0"/>
              <a:t>EOCPR_&lt;Q&gt;_&lt;R&gt;_&lt;SP&gt;_OP3 → 6999.99</a:t>
            </a:r>
          </a:p>
          <a:p>
            <a:r>
              <a:rPr lang="pt-BR" sz="1200" dirty="0"/>
              <a:t>EOCPR_&lt;Q&gt;_&lt;R&gt;_&lt;SP&gt;_OP4 → 7000.00</a:t>
            </a:r>
          </a:p>
          <a:p>
            <a:r>
              <a:rPr lang="pt-BR" sz="1200" dirty="0"/>
              <a:t>EOCPR_&lt;Q&gt;_&lt;R&gt;_&lt;SP&gt;_OP5 → 0</a:t>
            </a:r>
          </a:p>
        </p:txBody>
      </p:sp>
    </p:spTree>
    <p:extLst>
      <p:ext uri="{BB962C8B-B14F-4D97-AF65-F5344CB8AC3E}">
        <p14:creationId xmlns:p14="http://schemas.microsoft.com/office/powerpoint/2010/main" val="4283359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CRR Balancing Account</a:t>
            </a:r>
          </a:p>
        </p:txBody>
      </p:sp>
      <p:graphicFrame>
        <p:nvGraphicFramePr>
          <p:cNvPr id="7" name="Table 6"/>
          <p:cNvGraphicFramePr>
            <a:graphicFrameLocks noGrp="1"/>
          </p:cNvGraphicFramePr>
          <p:nvPr>
            <p:extLst>
              <p:ext uri="{D42A27DB-BD31-4B8C-83A1-F6EECF244321}">
                <p14:modId xmlns:p14="http://schemas.microsoft.com/office/powerpoint/2010/main" val="944037945"/>
              </p:ext>
            </p:extLst>
          </p:nvPr>
        </p:nvGraphicFramePr>
        <p:xfrm>
          <a:off x="1603188" y="4278270"/>
          <a:ext cx="5854536" cy="1476830"/>
        </p:xfrm>
        <a:graphic>
          <a:graphicData uri="http://schemas.openxmlformats.org/drawingml/2006/table">
            <a:tbl>
              <a:tblPr firstRow="1" bandRow="1">
                <a:tableStyleId>{46F890A9-2807-4EBB-B81D-B2AA78EC7F39}</a:tableStyleId>
              </a:tblPr>
              <a:tblGrid>
                <a:gridCol w="1463634"/>
                <a:gridCol w="1463634"/>
                <a:gridCol w="1463634"/>
                <a:gridCol w="1463634"/>
              </a:tblGrid>
              <a:tr h="295366">
                <a:tc>
                  <a:txBody>
                    <a:bodyPr/>
                    <a:lstStyle/>
                    <a:p>
                      <a:pPr algn="ctr"/>
                      <a:endParaRPr lang="en-US" sz="1200" dirty="0"/>
                    </a:p>
                  </a:txBody>
                  <a:tcPr>
                    <a:solidFill>
                      <a:schemeClr val="tx1"/>
                    </a:solidFill>
                  </a:tcPr>
                </a:tc>
                <a:tc>
                  <a:txBody>
                    <a:bodyPr/>
                    <a:lstStyle/>
                    <a:p>
                      <a:pPr algn="ctr"/>
                      <a:endParaRPr lang="en-US" sz="1200" dirty="0">
                        <a:latin typeface="+mn-lt"/>
                      </a:endParaRPr>
                    </a:p>
                  </a:txBody>
                  <a:tcPr>
                    <a:solidFill>
                      <a:schemeClr val="tx1"/>
                    </a:solidFill>
                  </a:tcPr>
                </a:tc>
                <a:tc>
                  <a:txBody>
                    <a:bodyPr/>
                    <a:lstStyle/>
                    <a:p>
                      <a:pPr algn="ctr"/>
                      <a:endParaRPr lang="en-US" sz="1200" dirty="0">
                        <a:latin typeface="+mn-lt"/>
                      </a:endParaRPr>
                    </a:p>
                  </a:txBody>
                  <a:tcPr>
                    <a:solidFill>
                      <a:schemeClr val="tx1"/>
                    </a:solidFill>
                  </a:tcPr>
                </a:tc>
                <a:tc>
                  <a:txBody>
                    <a:bodyPr/>
                    <a:lstStyle/>
                    <a:p>
                      <a:pPr algn="ctr"/>
                      <a:endParaRPr lang="en-US" sz="1200" dirty="0"/>
                    </a:p>
                  </a:txBody>
                  <a:tcPr>
                    <a:solidFill>
                      <a:schemeClr val="tx1"/>
                    </a:solidFill>
                  </a:tcPr>
                </a:tc>
              </a:tr>
              <a:tr h="295366">
                <a:tc>
                  <a:txBody>
                    <a:bodyPr/>
                    <a:lstStyle/>
                    <a:p>
                      <a:pPr algn="ctr"/>
                      <a:endParaRPr lang="en-US" sz="1200" dirty="0"/>
                    </a:p>
                  </a:txBody>
                  <a:tcPr/>
                </a:tc>
                <a:tc>
                  <a:txBody>
                    <a:bodyPr/>
                    <a:lstStyle/>
                    <a:p>
                      <a:pPr algn="ctr"/>
                      <a:endParaRPr lang="en-US" sz="1200" dirty="0">
                        <a:latin typeface="+mn-lt"/>
                      </a:endParaRPr>
                    </a:p>
                  </a:txBody>
                  <a:tcPr>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smtClean="0">
                          <a:effectLst/>
                        </a:rPr>
                        <a:t>$2,177,037.65</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a:r>
                        <a:rPr lang="en-US" sz="1200" dirty="0" smtClean="0"/>
                        <a:t>CRRBACRTOT</a:t>
                      </a:r>
                      <a:endParaRPr lang="en-US" sz="1200" dirty="0">
                        <a:latin typeface="+mn-lt"/>
                      </a:endParaRPr>
                    </a:p>
                  </a:txBody>
                  <a:tcPr/>
                </a:tc>
              </a:tr>
              <a:tr h="295366">
                <a:tc>
                  <a:txBody>
                    <a:bodyPr/>
                    <a:lstStyle/>
                    <a:p>
                      <a:pPr algn="ctr"/>
                      <a:endParaRPr lang="en-US" sz="1200" dirty="0"/>
                    </a:p>
                  </a:txBody>
                  <a:tcPr/>
                </a:tc>
                <a:tc>
                  <a:txBody>
                    <a:bodyPr/>
                    <a:lstStyle/>
                    <a:p>
                      <a:pPr algn="ctr"/>
                      <a:endParaRPr lang="en-US" sz="1200" dirty="0">
                        <a:latin typeface="+mn-lt"/>
                      </a:endParaRPr>
                    </a:p>
                  </a:txBody>
                  <a:tcPr>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smtClean="0">
                          <a:effectLst/>
                        </a:rPr>
                        <a:t>$54,194.93</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dirty="0">
                          <a:effectLst/>
                        </a:rPr>
                        <a:t>CRRFEETOT</a:t>
                      </a:r>
                      <a:endParaRPr lang="en-US" sz="1200" b="0" i="0" u="none" strike="noStrike" dirty="0">
                        <a:solidFill>
                          <a:srgbClr val="000000"/>
                        </a:solidFill>
                        <a:effectLst/>
                        <a:latin typeface="+mn-lt"/>
                      </a:endParaRPr>
                    </a:p>
                  </a:txBody>
                  <a:tcPr marL="9525" marR="9525" marT="9525" marB="0" anchor="b"/>
                </a:tc>
              </a:tr>
              <a:tr h="29536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DACRRSAMTTOT</a:t>
                      </a:r>
                    </a:p>
                  </a:txBody>
                  <a:tcPr/>
                </a:tc>
                <a:tc>
                  <a:txBody>
                    <a:bodyPr/>
                    <a:lstStyle/>
                    <a:p>
                      <a:pPr algn="ctr" fontAlgn="b"/>
                      <a:r>
                        <a:rPr lang="en-US" sz="1200" u="none" strike="noStrike" dirty="0" smtClean="0">
                          <a:effectLst/>
                        </a:rPr>
                        <a:t>$134,626.86</a:t>
                      </a:r>
                      <a:endParaRPr lang="en-US" sz="120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US" sz="1200" u="sng"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endParaRPr lang="en-US" sz="1200" b="0" i="0" u="sng" strike="noStrike" dirty="0">
                        <a:solidFill>
                          <a:srgbClr val="000000"/>
                        </a:solidFill>
                        <a:effectLst/>
                        <a:latin typeface="+mn-lt"/>
                      </a:endParaRPr>
                    </a:p>
                  </a:txBody>
                  <a:tcPr marL="9525" marR="9525" marT="9525" marB="0" anchor="b"/>
                </a:tc>
              </a:tr>
              <a:tr h="295366">
                <a:tc>
                  <a:txBody>
                    <a:bodyPr/>
                    <a:lstStyle/>
                    <a:p>
                      <a:pPr algn="ctr"/>
                      <a:endParaRPr lang="en-US" sz="1200"/>
                    </a:p>
                  </a:txBody>
                  <a:tcPr/>
                </a:tc>
                <a:tc>
                  <a:txBody>
                    <a:bodyPr/>
                    <a:lstStyle/>
                    <a:p>
                      <a:pPr algn="ctr"/>
                      <a:endParaRPr lang="en-US" sz="1200"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200" u="none" strike="noStrike" dirty="0" smtClean="0">
                          <a:effectLst/>
                        </a:rPr>
                        <a:t>$1,747,349.16</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200" b="0" kern="1200" dirty="0" smtClean="0">
                          <a:solidFill>
                            <a:schemeClr val="dk1"/>
                          </a:solidFill>
                          <a:effectLst/>
                          <a:latin typeface="+mn-lt"/>
                          <a:ea typeface="+mn-ea"/>
                          <a:cs typeface="+mn-cs"/>
                        </a:rPr>
                        <a:t>CRRBAF </a:t>
                      </a:r>
                      <a:r>
                        <a:rPr lang="en-US" sz="1200" b="0" i="1" kern="1200" baseline="-25000" dirty="0" smtClean="0">
                          <a:solidFill>
                            <a:schemeClr val="dk1"/>
                          </a:solidFill>
                          <a:effectLst/>
                          <a:latin typeface="+mn-lt"/>
                          <a:ea typeface="+mn-ea"/>
                          <a:cs typeface="+mn-cs"/>
                        </a:rPr>
                        <a:t>FEB</a:t>
                      </a:r>
                      <a:endParaRPr lang="en-US" sz="1000" b="0" i="0" u="none" strike="noStrike" dirty="0">
                        <a:solidFill>
                          <a:srgbClr val="000000"/>
                        </a:solidFill>
                        <a:effectLst/>
                        <a:latin typeface="+mn-lt"/>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3519221199"/>
              </p:ext>
            </p:extLst>
          </p:nvPr>
        </p:nvGraphicFramePr>
        <p:xfrm>
          <a:off x="1676400" y="1073463"/>
          <a:ext cx="5791200" cy="30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6522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74210"/>
            <a:ext cx="8686800" cy="760010"/>
          </a:xfrm>
        </p:spPr>
        <p:txBody>
          <a:bodyPr/>
          <a:lstStyle/>
          <a:p>
            <a:r>
              <a:rPr lang="en-US" dirty="0"/>
              <a:t>CRR Balancing Account</a:t>
            </a:r>
            <a:endParaRPr lang="en-US" dirty="0" smtClean="0"/>
          </a:p>
        </p:txBody>
      </p:sp>
      <p:graphicFrame>
        <p:nvGraphicFramePr>
          <p:cNvPr id="6" name="Chart 5"/>
          <p:cNvGraphicFramePr>
            <a:graphicFrameLocks/>
          </p:cNvGraphicFramePr>
          <p:nvPr>
            <p:extLst>
              <p:ext uri="{D42A27DB-BD31-4B8C-83A1-F6EECF244321}">
                <p14:modId xmlns:p14="http://schemas.microsoft.com/office/powerpoint/2010/main" val="1490522807"/>
              </p:ext>
            </p:extLst>
          </p:nvPr>
        </p:nvGraphicFramePr>
        <p:xfrm>
          <a:off x="818866" y="1160060"/>
          <a:ext cx="7369790" cy="43263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316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0"/>
            <a:ext cx="8839200" cy="685800"/>
          </a:xfrm>
        </p:spPr>
        <p:txBody>
          <a:bodyPr/>
          <a:lstStyle/>
          <a:p>
            <a:pPr marL="0" indent="0" eaLnBrk="1" hangingPunct="1">
              <a:tabLst>
                <a:tab pos="1143000" algn="l"/>
                <a:tab pos="2514600" algn="l"/>
                <a:tab pos="6864350" algn="l"/>
              </a:tabLst>
              <a:defRPr/>
            </a:pPr>
            <a:r>
              <a:rPr lang="en-US" sz="1800" dirty="0" smtClean="0"/>
              <a:t>Scope Change to 2015 Market System </a:t>
            </a:r>
            <a:r>
              <a:rPr lang="en-US" sz="1800" dirty="0" smtClean="0"/>
              <a:t>Enhancements- </a:t>
            </a:r>
            <a:endParaRPr lang="en-US" sz="1800" dirty="0"/>
          </a:p>
        </p:txBody>
      </p:sp>
      <p:graphicFrame>
        <p:nvGraphicFramePr>
          <p:cNvPr id="7" name="Table 6"/>
          <p:cNvGraphicFramePr>
            <a:graphicFrameLocks noGrp="1"/>
          </p:cNvGraphicFramePr>
          <p:nvPr>
            <p:extLst>
              <p:ext uri="{D42A27DB-BD31-4B8C-83A1-F6EECF244321}">
                <p14:modId xmlns:p14="http://schemas.microsoft.com/office/powerpoint/2010/main" val="2385403919"/>
              </p:ext>
            </p:extLst>
          </p:nvPr>
        </p:nvGraphicFramePr>
        <p:xfrm>
          <a:off x="304800" y="2895600"/>
          <a:ext cx="8610600" cy="3383280"/>
        </p:xfrm>
        <a:graphic>
          <a:graphicData uri="http://schemas.openxmlformats.org/drawingml/2006/table">
            <a:tbl>
              <a:tblPr firstRow="1" bandRow="1">
                <a:tableStyleId>{5C22544A-7EE6-4342-B048-85BDC9FD1C3A}</a:tableStyleId>
              </a:tblPr>
              <a:tblGrid>
                <a:gridCol w="7391400"/>
                <a:gridCol w="1219200"/>
              </a:tblGrid>
              <a:tr h="345684">
                <a:tc>
                  <a:txBody>
                    <a:bodyPr/>
                    <a:lstStyle/>
                    <a:p>
                      <a:pPr algn="ctr"/>
                      <a:r>
                        <a:rPr lang="en-US" baseline="0" dirty="0" smtClean="0">
                          <a:solidFill>
                            <a:schemeClr val="tx1"/>
                          </a:solidFill>
                        </a:rPr>
                        <a:t>2015 Market System Enhancements</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aseline="0" dirty="0" smtClean="0">
                          <a:solidFill>
                            <a:schemeClr val="tx1"/>
                          </a:solidFill>
                        </a:rPr>
                        <a:t>Timing</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6734">
                <a:tc>
                  <a:txBody>
                    <a:bodyPr/>
                    <a:lstStyle/>
                    <a:p>
                      <a:pPr marL="342900" lvl="0" indent="-285750" eaLnBrk="1" hangingPunct="1">
                        <a:buFont typeface="Arial" panose="020B0604020202020204" pitchFamily="34" charset="0"/>
                        <a:buChar char="•"/>
                        <a:tabLst>
                          <a:tab pos="1143000" algn="l"/>
                          <a:tab pos="2514600" algn="l"/>
                          <a:tab pos="6864350" algn="l"/>
                        </a:tabLst>
                        <a:defRPr/>
                      </a:pPr>
                      <a:r>
                        <a:rPr lang="en-US" sz="1600" b="1" dirty="0" smtClean="0"/>
                        <a:t>Phase 1</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NPRR626</a:t>
                      </a:r>
                      <a:r>
                        <a:rPr lang="en-US" sz="1600" dirty="0" smtClean="0"/>
                        <a:t> – Reliability Deployment Price Adder</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NPRR665</a:t>
                      </a:r>
                      <a:r>
                        <a:rPr lang="en-US" sz="1600" dirty="0" smtClean="0"/>
                        <a:t> – As-Built Clarification of Reliability Deployment Price Adder</a:t>
                      </a:r>
                      <a:endParaRPr lang="en-US" sz="1600" b="1" dirty="0" smtClean="0"/>
                    </a:p>
                    <a:p>
                      <a:pPr marL="800100" lvl="1" indent="-285750" eaLnBrk="1" hangingPunct="1">
                        <a:buFont typeface="Arial" panose="020B0604020202020204" pitchFamily="34" charset="0"/>
                        <a:buChar char="•"/>
                        <a:tabLst>
                          <a:tab pos="1143000" algn="l"/>
                          <a:tab pos="2514600" algn="l"/>
                          <a:tab pos="6864350" algn="l"/>
                        </a:tabLst>
                        <a:defRPr/>
                      </a:pPr>
                      <a:r>
                        <a:rPr lang="en-US" sz="1600" b="1" strike="sngStrike" dirty="0" smtClean="0"/>
                        <a:t>NPRR568 Phase 2 </a:t>
                      </a:r>
                      <a:r>
                        <a:rPr lang="en-US" sz="1600" strike="sngStrike" dirty="0" smtClean="0"/>
                        <a:t>– Real-Time Reserve Price Adder Based on ORDC</a:t>
                      </a:r>
                    </a:p>
                    <a:p>
                      <a:pPr marL="800100" lvl="1" indent="-285750" eaLnBrk="1" hangingPunct="1">
                        <a:buFont typeface="Arial" panose="020B0604020202020204" pitchFamily="34" charset="0"/>
                        <a:buChar char="•"/>
                        <a:tabLst>
                          <a:tab pos="1143000" algn="l"/>
                          <a:tab pos="2514600" algn="l"/>
                          <a:tab pos="6864350" algn="l"/>
                        </a:tabLst>
                        <a:defRPr/>
                      </a:pPr>
                      <a:r>
                        <a:rPr lang="en-US" sz="1600" b="1" strike="sngStrike" dirty="0" smtClean="0"/>
                        <a:t>NPRR644</a:t>
                      </a:r>
                      <a:r>
                        <a:rPr lang="en-US" sz="1600" strike="sngStrike" dirty="0" smtClean="0"/>
                        <a:t> – Operating Reserve Demand Curve Phase 2 Revisions</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NPRR645</a:t>
                      </a:r>
                      <a:r>
                        <a:rPr lang="en-US" sz="1600" dirty="0" smtClean="0"/>
                        <a:t> – Real-Time On-Line Capacity Revisions</a:t>
                      </a:r>
                      <a:endParaRPr lang="en-US" sz="1600" b="1" dirty="0" smtClean="0"/>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NPRR598</a:t>
                      </a:r>
                      <a:r>
                        <a:rPr lang="en-US" sz="1600" dirty="0" smtClean="0"/>
                        <a:t> – Clarify Inputs to PRC and ORDC</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OBD</a:t>
                      </a:r>
                      <a:r>
                        <a:rPr lang="en-US" sz="1600" dirty="0" smtClean="0"/>
                        <a:t> – Methodology for Setting Max Shadow Prices</a:t>
                      </a:r>
                    </a:p>
                    <a:p>
                      <a:pPr marL="342900" lvl="0" indent="-285750" eaLnBrk="1" hangingPunct="1">
                        <a:buFont typeface="Arial" panose="020B0604020202020204" pitchFamily="34" charset="0"/>
                        <a:buChar char="•"/>
                        <a:tabLst>
                          <a:tab pos="1143000" algn="l"/>
                          <a:tab pos="2514600" algn="l"/>
                          <a:tab pos="6864350" algn="l"/>
                        </a:tabLst>
                        <a:defRPr/>
                      </a:pPr>
                      <a:r>
                        <a:rPr lang="en-US" sz="1600" b="1" dirty="0" smtClean="0"/>
                        <a:t>Phase 2</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dirty="0" smtClean="0"/>
                        <a:t>NPRR595</a:t>
                      </a:r>
                      <a:r>
                        <a:rPr lang="en-US" sz="1600" dirty="0" smtClean="0"/>
                        <a:t> – RRS Load Resource Treatment In ORDC</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dirty="0" smtClean="0">
                          <a:solidFill>
                            <a:srgbClr val="FF0000"/>
                          </a:solidFill>
                        </a:rPr>
                        <a:t>NPRR568 Phase 2 </a:t>
                      </a:r>
                      <a:r>
                        <a:rPr lang="en-US" sz="1600" dirty="0" smtClean="0">
                          <a:solidFill>
                            <a:srgbClr val="FF0000"/>
                          </a:solidFill>
                        </a:rPr>
                        <a:t>– Real-Time Reserve Price Adder Based on ORDC</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strike="noStrike" dirty="0" smtClean="0">
                          <a:solidFill>
                            <a:srgbClr val="FF0000"/>
                          </a:solidFill>
                        </a:rPr>
                        <a:t>NPRR644</a:t>
                      </a:r>
                      <a:r>
                        <a:rPr lang="en-US" sz="1600" strike="noStrike" dirty="0" smtClean="0">
                          <a:solidFill>
                            <a:srgbClr val="FF0000"/>
                          </a:solidFill>
                        </a:rPr>
                        <a:t> – Operating Reserve Demand Curve Phase 2 Revisions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Ph1 – </a:t>
                      </a:r>
                      <a:r>
                        <a:rPr lang="en-US" sz="1600" dirty="0" smtClean="0"/>
                        <a:t>6/27-6/28</a:t>
                      </a:r>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600" dirty="0" smtClean="0"/>
                    </a:p>
                    <a:p>
                      <a:pPr algn="ctr"/>
                      <a:r>
                        <a:rPr lang="en-US" dirty="0" smtClean="0"/>
                        <a:t>Ph2 – </a:t>
                      </a:r>
                      <a:r>
                        <a:rPr lang="en-US" sz="1600" dirty="0" smtClean="0"/>
                        <a:t>9/21-9/25</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16"/>
          <p:cNvSpPr>
            <a:spLocks noGrp="1"/>
          </p:cNvSpPr>
          <p:nvPr>
            <p:ph idx="1"/>
          </p:nvPr>
        </p:nvSpPr>
        <p:spPr>
          <a:xfrm>
            <a:off x="84664" y="685800"/>
            <a:ext cx="8991600" cy="2209800"/>
          </a:xfrm>
        </p:spPr>
        <p:txBody>
          <a:bodyPr/>
          <a:lstStyle/>
          <a:p>
            <a:pPr eaLnBrk="1" hangingPunct="1"/>
            <a:r>
              <a:rPr lang="en-US" sz="1800" b="0" dirty="0" smtClean="0"/>
              <a:t>At the 3/4/2014 WMS meeting, ERCOT recommended the removal of </a:t>
            </a:r>
            <a:r>
              <a:rPr lang="en-US" sz="1800" b="0" dirty="0"/>
              <a:t>NPRR568 Phase 2 from the </a:t>
            </a:r>
            <a:r>
              <a:rPr lang="en-US" sz="1800" b="0" dirty="0" smtClean="0"/>
              <a:t>June delivery </a:t>
            </a:r>
          </a:p>
          <a:p>
            <a:pPr eaLnBrk="1" hangingPunct="1"/>
            <a:r>
              <a:rPr lang="en-US" sz="1800" b="0" dirty="0" smtClean="0"/>
              <a:t>WMS concurred </a:t>
            </a:r>
            <a:r>
              <a:rPr lang="en-US" sz="1800" b="0" dirty="0"/>
              <a:t>with ERCOT’s </a:t>
            </a:r>
            <a:r>
              <a:rPr lang="en-US" sz="1800" b="0" dirty="0" smtClean="0"/>
              <a:t>recommendation and asked that MPs consider whether they would support:</a:t>
            </a:r>
          </a:p>
          <a:p>
            <a:pPr lvl="1" eaLnBrk="1" hangingPunct="1"/>
            <a:r>
              <a:rPr lang="en-US" sz="1600" dirty="0" smtClean="0"/>
              <a:t>The deferral of NPRR568 Phase 2 to the 2</a:t>
            </a:r>
            <a:r>
              <a:rPr lang="en-US" sz="1600" baseline="30000" dirty="0" smtClean="0"/>
              <a:t>nd</a:t>
            </a:r>
            <a:r>
              <a:rPr lang="en-US" sz="1600" dirty="0" smtClean="0"/>
              <a:t> phase of the in-flight project; or,</a:t>
            </a:r>
            <a:endParaRPr lang="en-US" sz="1600" b="0" dirty="0" smtClean="0"/>
          </a:p>
          <a:p>
            <a:pPr lvl="1" eaLnBrk="1" hangingPunct="1"/>
            <a:r>
              <a:rPr lang="en-US" sz="1600" dirty="0" smtClean="0"/>
              <a:t>T</a:t>
            </a:r>
            <a:r>
              <a:rPr lang="en-US" sz="1600" b="0" dirty="0" smtClean="0"/>
              <a:t>he removal of NPRR568 Phase 2 altogether  </a:t>
            </a:r>
            <a:r>
              <a:rPr lang="en-US" sz="1400" b="0" dirty="0" smtClean="0"/>
              <a:t>(NPRR required to strike the gray box)</a:t>
            </a:r>
            <a:endParaRPr lang="en-US" sz="1600" b="0" dirty="0" smtClean="0"/>
          </a:p>
          <a:p>
            <a:pPr eaLnBrk="1" hangingPunct="1"/>
            <a:r>
              <a:rPr lang="en-US" sz="1800" b="0" dirty="0" smtClean="0"/>
              <a:t>Follow-up discussion planned at April WMS meeting</a:t>
            </a:r>
            <a:endParaRPr lang="en-US" sz="1400" b="0" dirty="0" smtClean="0"/>
          </a:p>
        </p:txBody>
      </p:sp>
      <p:sp>
        <p:nvSpPr>
          <p:cNvPr id="5" name="TextBox 4"/>
          <p:cNvSpPr txBox="1"/>
          <p:nvPr/>
        </p:nvSpPr>
        <p:spPr>
          <a:xfrm>
            <a:off x="1066800" y="6400800"/>
            <a:ext cx="4187588" cy="338554"/>
          </a:xfrm>
          <a:prstGeom prst="rect">
            <a:avLst/>
          </a:prstGeom>
          <a:noFill/>
          <a:ln>
            <a:solidFill>
              <a:schemeClr val="tx1"/>
            </a:solidFill>
          </a:ln>
        </p:spPr>
        <p:txBody>
          <a:bodyPr wrap="square" rtlCol="0">
            <a:spAutoFit/>
          </a:bodyPr>
          <a:lstStyle/>
          <a:p>
            <a:r>
              <a:rPr lang="en-US" sz="1600" b="1" dirty="0" smtClean="0"/>
              <a:t>Slide found in March PRS </a:t>
            </a:r>
            <a:r>
              <a:rPr lang="en-US" sz="1600" b="1" dirty="0" err="1" smtClean="0"/>
              <a:t>BusInt</a:t>
            </a:r>
            <a:r>
              <a:rPr lang="en-US" sz="1600" b="1" dirty="0" smtClean="0"/>
              <a:t> Update</a:t>
            </a:r>
            <a:endParaRPr lang="en-US" sz="1600" b="1" dirty="0"/>
          </a:p>
        </p:txBody>
      </p:sp>
    </p:spTree>
    <p:extLst>
      <p:ext uri="{BB962C8B-B14F-4D97-AF65-F5344CB8AC3E}">
        <p14:creationId xmlns:p14="http://schemas.microsoft.com/office/powerpoint/2010/main" val="85046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756" y="866898"/>
            <a:ext cx="8328105" cy="147732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2015 Settlement System Updates</a:t>
            </a:r>
          </a:p>
        </p:txBody>
      </p:sp>
      <p:graphicFrame>
        <p:nvGraphicFramePr>
          <p:cNvPr id="2" name="Table 1"/>
          <p:cNvGraphicFramePr>
            <a:graphicFrameLocks noGrp="1"/>
          </p:cNvGraphicFramePr>
          <p:nvPr>
            <p:extLst>
              <p:ext uri="{D42A27DB-BD31-4B8C-83A1-F6EECF244321}">
                <p14:modId xmlns:p14="http://schemas.microsoft.com/office/powerpoint/2010/main" val="1181713820"/>
              </p:ext>
            </p:extLst>
          </p:nvPr>
        </p:nvGraphicFramePr>
        <p:xfrm>
          <a:off x="352756" y="866898"/>
          <a:ext cx="8486442" cy="3539633"/>
        </p:xfrm>
        <a:graphic>
          <a:graphicData uri="http://schemas.openxmlformats.org/drawingml/2006/table">
            <a:tbl>
              <a:tblPr/>
              <a:tblGrid>
                <a:gridCol w="1368376"/>
                <a:gridCol w="1440396"/>
                <a:gridCol w="1517350"/>
                <a:gridCol w="1435461"/>
                <a:gridCol w="1440396"/>
                <a:gridCol w="1284463"/>
              </a:tblGrid>
              <a:tr h="5495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February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2/2 – 2/12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April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4/23 –4/27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June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6/13 – 6/28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August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8/10 – 8/14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Sept. / Oct.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Dates TBD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Dates TBD</a:t>
                      </a:r>
                      <a:endParaRPr kumimoji="0" lang="en-US" sz="11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r>
              <a:tr h="28129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sngStrike" cap="none" normalizeH="0" baseline="0" dirty="0" smtClean="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Courier New" pitchFamily="49" charset="0"/>
                          <a:ea typeface="+mn-ea"/>
                          <a:cs typeface="+mn-cs"/>
                        </a:rPr>
                        <a:t>NPRR589</a:t>
                      </a:r>
                      <a:r>
                        <a:rPr kumimoji="0" lang="en-US" sz="800" b="0" i="0" u="none" strike="noStrike" kern="1200" cap="none" normalizeH="0" baseline="0" dirty="0" smtClean="0">
                          <a:ln>
                            <a:noFill/>
                          </a:ln>
                          <a:solidFill>
                            <a:schemeClr val="tx1"/>
                          </a:solidFill>
                          <a:effectLst/>
                          <a:latin typeface="Courier New" pitchFamily="49" charset="0"/>
                          <a:ea typeface="+mn-ea"/>
                          <a:cs typeface="+mn-cs"/>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sngStrike" kern="1200" cap="none" normalizeH="0" baseline="0" dirty="0" smtClean="0">
                          <a:ln>
                            <a:noFill/>
                          </a:ln>
                          <a:solidFill>
                            <a:srgbClr val="FF0000"/>
                          </a:solidFill>
                          <a:effectLst/>
                          <a:latin typeface="Courier New" pitchFamily="49" charset="0"/>
                          <a:ea typeface="+mn-ea"/>
                          <a:cs typeface="+mn-cs"/>
                        </a:rPr>
                        <a:t>NPRR568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sngStrike" kern="1200" cap="none" normalizeH="0" baseline="0" dirty="0" smtClean="0">
                          <a:ln>
                            <a:noFill/>
                          </a:ln>
                          <a:solidFill>
                            <a:srgbClr val="FF0000"/>
                          </a:solidFill>
                          <a:effectLst/>
                          <a:latin typeface="Courier New" pitchFamily="49" charset="0"/>
                          <a:ea typeface="+mn-ea"/>
                          <a:cs typeface="+mn-cs"/>
                        </a:rPr>
                        <a:t>(remaining gray-box)</a:t>
                      </a:r>
                      <a:endParaRPr kumimoji="0" lang="en-US" sz="900" b="0" i="0" u="none" strike="sng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sngStrike" kern="1200" cap="none" normalizeH="0" baseline="0" dirty="0" smtClean="0">
                          <a:ln>
                            <a:noFill/>
                          </a:ln>
                          <a:solidFill>
                            <a:srgbClr val="FF0000"/>
                          </a:solidFill>
                          <a:effectLst/>
                          <a:latin typeface="Courier New" pitchFamily="49" charset="0"/>
                          <a:ea typeface="+mn-ea"/>
                          <a:cs typeface="+mn-cs"/>
                        </a:rPr>
                        <a:t>NPRR644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NPRR665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NPRR645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NPRR598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OBD</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normalizeH="0" baseline="0" dirty="0" smtClean="0">
                          <a:ln>
                            <a:noFill/>
                          </a:ln>
                          <a:solidFill>
                            <a:srgbClr val="00B050"/>
                          </a:solidFill>
                          <a:effectLst/>
                          <a:latin typeface="Courier New" pitchFamily="49" charset="0"/>
                          <a:ea typeface="+mn-ea"/>
                          <a:cs typeface="+mn-cs"/>
                        </a:rPr>
                        <a:t>(Shadow Price Caps)</a:t>
                      </a:r>
                      <a:endParaRPr kumimoji="0" lang="en-US" sz="1600" b="0" i="0" u="none" strike="noStrike" kern="1200" cap="none" normalizeH="0" baseline="0" dirty="0" smtClean="0">
                        <a:ln>
                          <a:noFill/>
                        </a:ln>
                        <a:solidFill>
                          <a:srgbClr val="00B05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NPRR615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NPRR588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NPRR484</a:t>
                      </a:r>
                      <a:r>
                        <a:rPr kumimoji="0" lang="en-US" sz="1400" b="0" i="0" u="none" strike="noStrike" kern="1200" cap="none" normalizeH="0" baseline="0" dirty="0" smtClean="0">
                          <a:ln>
                            <a:noFill/>
                          </a:ln>
                          <a:solidFill>
                            <a:schemeClr val="tx1"/>
                          </a:solidFill>
                          <a:effectLst/>
                          <a:latin typeface="Courier New" pitchFamily="49" charset="0"/>
                          <a:ea typeface="+mn-ea"/>
                          <a:cs typeface="+mn-cs"/>
                        </a:rPr>
                        <a:t>(2)</a:t>
                      </a:r>
                      <a:endParaRPr kumimoji="0" lang="en-US" sz="1400" b="0" i="0" u="none" strike="noStrike" cap="none" normalizeH="0" baseline="0" dirty="0" smtClean="0">
                        <a:ln>
                          <a:noFill/>
                        </a:ln>
                        <a:solidFill>
                          <a:srgbClr val="FF0000"/>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Courier New" pitchFamily="49" charset="0"/>
                          <a:ea typeface="+mn-ea"/>
                          <a:cs typeface="+mn-cs"/>
                        </a:rPr>
                        <a:t>NPRR419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Courier New" pitchFamily="49" charset="0"/>
                          <a:ea typeface="+mn-ea"/>
                          <a:cs typeface="+mn-cs"/>
                        </a:rPr>
                        <a:t>NPRR553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6380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Summary of Changes</a:t>
            </a:r>
          </a:p>
        </p:txBody>
      </p:sp>
      <p:graphicFrame>
        <p:nvGraphicFramePr>
          <p:cNvPr id="5" name="Table 4"/>
          <p:cNvGraphicFramePr>
            <a:graphicFrameLocks noGrp="1"/>
          </p:cNvGraphicFramePr>
          <p:nvPr>
            <p:extLst>
              <p:ext uri="{D42A27DB-BD31-4B8C-83A1-F6EECF244321}">
                <p14:modId xmlns:p14="http://schemas.microsoft.com/office/powerpoint/2010/main" val="854572729"/>
              </p:ext>
            </p:extLst>
          </p:nvPr>
        </p:nvGraphicFramePr>
        <p:xfrm>
          <a:off x="500290" y="848429"/>
          <a:ext cx="7824845" cy="4640550"/>
        </p:xfrm>
        <a:graphic>
          <a:graphicData uri="http://schemas.openxmlformats.org/drawingml/2006/table">
            <a:tbl>
              <a:tblPr firstRow="1" bandRow="1">
                <a:tableStyleId>{21E4AEA4-8DFA-4A89-87EB-49C32662AFE0}</a:tableStyleId>
              </a:tblPr>
              <a:tblGrid>
                <a:gridCol w="2389213"/>
                <a:gridCol w="2164495"/>
                <a:gridCol w="3271137"/>
              </a:tblGrid>
              <a:tr h="678150">
                <a:tc>
                  <a:txBody>
                    <a:bodyPr/>
                    <a:lstStyle/>
                    <a:p>
                      <a:pPr algn="ctr"/>
                      <a:r>
                        <a:rPr lang="en-US" sz="1800" dirty="0" smtClean="0"/>
                        <a:t>NPRR #</a:t>
                      </a:r>
                      <a:endParaRPr lang="en-US" sz="1800" dirty="0"/>
                    </a:p>
                  </a:txBody>
                  <a:tcPr/>
                </a:tc>
                <a:tc>
                  <a:txBody>
                    <a:bodyPr/>
                    <a:lstStyle/>
                    <a:p>
                      <a:pPr algn="ctr"/>
                      <a:r>
                        <a:rPr lang="en-US" sz="1800" dirty="0" smtClean="0"/>
                        <a:t>DESCRIPTION</a:t>
                      </a:r>
                      <a:endParaRPr lang="en-US"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CALCULATIONS</a:t>
                      </a:r>
                      <a:r>
                        <a:rPr lang="en-US" sz="1800" baseline="0" dirty="0" smtClean="0"/>
                        <a:t> AFFECTED</a:t>
                      </a:r>
                      <a:endParaRPr lang="en-US" sz="1800" dirty="0" smtClean="0"/>
                    </a:p>
                  </a:txBody>
                  <a:tcPr/>
                </a:tc>
              </a:tr>
              <a:tr h="441945">
                <a:tc>
                  <a:txBody>
                    <a:bodyPr/>
                    <a:lstStyle/>
                    <a:p>
                      <a:pPr algn="ctr"/>
                      <a:r>
                        <a:rPr lang="en-US" sz="1400" dirty="0" smtClean="0"/>
                        <a:t>588/615</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PVGR Forecasting/</a:t>
                      </a:r>
                    </a:p>
                    <a:p>
                      <a:pPr algn="ctr"/>
                      <a:r>
                        <a:rPr lang="en-US" sz="1400" dirty="0" smtClean="0"/>
                        <a:t>Clarifications</a:t>
                      </a:r>
                      <a:r>
                        <a:rPr lang="en-US" sz="1400" baseline="0" dirty="0" smtClean="0"/>
                        <a:t> for PVGR</a:t>
                      </a:r>
                      <a:endParaRPr lang="en-US" sz="1400" dirty="0"/>
                    </a:p>
                  </a:txBody>
                  <a:tcPr/>
                </a:tc>
                <a:tc>
                  <a:txBody>
                    <a:bodyPr/>
                    <a:lstStyle/>
                    <a:p>
                      <a:pPr algn="ctr"/>
                      <a:r>
                        <a:rPr lang="en-US" sz="1400" u="sng" dirty="0" smtClean="0"/>
                        <a:t>RUC</a:t>
                      </a:r>
                      <a:r>
                        <a:rPr lang="en-US" sz="1400" dirty="0" smtClean="0"/>
                        <a:t>-</a:t>
                      </a:r>
                      <a:r>
                        <a:rPr lang="en-US" sz="1400" baseline="0" dirty="0" smtClean="0"/>
                        <a:t> SUPR, MEPR, HASLADJ, HASLSNAP</a:t>
                      </a:r>
                    </a:p>
                    <a:p>
                      <a:pPr algn="l"/>
                      <a:r>
                        <a:rPr lang="en-US" sz="1400" u="sng" baseline="0" dirty="0" smtClean="0"/>
                        <a:t>AIEC- </a:t>
                      </a:r>
                      <a:r>
                        <a:rPr lang="en-US" sz="1400" u="none" baseline="0" dirty="0" smtClean="0"/>
                        <a:t> DAAIEC, RTAIEC</a:t>
                      </a:r>
                    </a:p>
                    <a:p>
                      <a:pPr algn="l"/>
                      <a:r>
                        <a:rPr lang="en-US" sz="1400" u="sng" baseline="0" dirty="0" smtClean="0"/>
                        <a:t>CRR- </a:t>
                      </a:r>
                      <a:r>
                        <a:rPr lang="en-US" sz="1400" u="none" baseline="0" dirty="0" smtClean="0"/>
                        <a:t> MINRESPR, MAXRESPR</a:t>
                      </a:r>
                      <a:endParaRPr lang="en-US" sz="1400" u="sng" dirty="0"/>
                    </a:p>
                  </a:txBody>
                  <a:tcPr/>
                </a:tc>
              </a:tr>
              <a:tr h="358466">
                <a:tc>
                  <a:txBody>
                    <a:bodyPr/>
                    <a:lstStyle/>
                    <a:p>
                      <a:pPr algn="ctr"/>
                      <a:r>
                        <a:rPr lang="en-US" sz="1400" dirty="0" smtClean="0"/>
                        <a:t>589</a:t>
                      </a:r>
                      <a:endParaRPr lang="en-US" sz="1400" dirty="0"/>
                    </a:p>
                  </a:txBody>
                  <a:tcPr/>
                </a:tc>
                <a:tc>
                  <a:txBody>
                    <a:bodyPr/>
                    <a:lstStyle/>
                    <a:p>
                      <a:pPr algn="ctr"/>
                      <a:r>
                        <a:rPr lang="en-US" sz="1400" dirty="0" smtClean="0"/>
                        <a:t>AS offers</a:t>
                      </a:r>
                      <a:r>
                        <a:rPr lang="en-US" sz="1400" baseline="0" dirty="0" smtClean="0"/>
                        <a:t> in SASM</a:t>
                      </a:r>
                      <a:endParaRPr lang="en-US" sz="1400" dirty="0"/>
                    </a:p>
                  </a:txBody>
                  <a:tcPr/>
                </a:tc>
                <a:tc>
                  <a:txBody>
                    <a:bodyPr/>
                    <a:lstStyle/>
                    <a:p>
                      <a:pPr algn="ctr"/>
                      <a:r>
                        <a:rPr lang="en-US" sz="1400" dirty="0" smtClean="0"/>
                        <a:t>RUFQAMT, RDFQAMT,</a:t>
                      </a:r>
                      <a:r>
                        <a:rPr lang="en-US" sz="1400" baseline="0" dirty="0" smtClean="0"/>
                        <a:t> RRFQAMT, NSFQAMT</a:t>
                      </a:r>
                      <a:endParaRPr lang="en-US" sz="1400" dirty="0"/>
                    </a:p>
                  </a:txBody>
                  <a:tcPr/>
                </a:tc>
              </a:tr>
              <a:tr h="441945">
                <a:tc>
                  <a:txBody>
                    <a:bodyPr/>
                    <a:lstStyle/>
                    <a:p>
                      <a:pPr algn="ctr"/>
                      <a:r>
                        <a:rPr lang="en-US" sz="1400" strike="sngStrike" dirty="0" smtClean="0">
                          <a:solidFill>
                            <a:srgbClr val="FF0000"/>
                          </a:solidFill>
                        </a:rPr>
                        <a:t>568</a:t>
                      </a:r>
                      <a:r>
                        <a:rPr lang="en-US" sz="1400" dirty="0" smtClean="0"/>
                        <a:t>/645/598/</a:t>
                      </a:r>
                      <a:r>
                        <a:rPr lang="en-US" sz="1400" strike="sngStrike" dirty="0" smtClean="0">
                          <a:solidFill>
                            <a:srgbClr val="FF0000"/>
                          </a:solidFill>
                        </a:rPr>
                        <a:t>644</a:t>
                      </a:r>
                      <a:r>
                        <a:rPr lang="en-US" sz="1400" dirty="0" smtClean="0"/>
                        <a:t>/665/626</a:t>
                      </a:r>
                      <a:endParaRPr lang="en-US" sz="1400" dirty="0"/>
                    </a:p>
                  </a:txBody>
                  <a:tcPr/>
                </a:tc>
                <a:tc>
                  <a:txBody>
                    <a:bodyPr/>
                    <a:lstStyle/>
                    <a:p>
                      <a:pPr algn="ctr"/>
                      <a:r>
                        <a:rPr lang="en-US" sz="1400" dirty="0" smtClean="0"/>
                        <a:t>ORDC Phase</a:t>
                      </a:r>
                      <a:r>
                        <a:rPr lang="en-US" sz="1400" baseline="0" dirty="0" smtClean="0"/>
                        <a:t> 2/ Reliability Deployment Adder</a:t>
                      </a:r>
                      <a:endParaRPr lang="en-US" sz="1400" dirty="0"/>
                    </a:p>
                  </a:txBody>
                  <a:tcPr/>
                </a:tc>
                <a:tc>
                  <a:txBody>
                    <a:bodyPr/>
                    <a:lstStyle/>
                    <a:p>
                      <a:pPr algn="ctr"/>
                      <a:r>
                        <a:rPr lang="en-US" sz="1400" dirty="0" smtClean="0"/>
                        <a:t>RTASIAMT, LAASIRNAMT,</a:t>
                      </a:r>
                    </a:p>
                    <a:p>
                      <a:pPr algn="ctr"/>
                      <a:r>
                        <a:rPr lang="en-US" sz="1400" dirty="0" smtClean="0"/>
                        <a:t>RTRDASIAMT,LARDASIRNAMT</a:t>
                      </a:r>
                      <a:endParaRPr lang="en-US" sz="1400" dirty="0"/>
                    </a:p>
                  </a:txBody>
                  <a:tcPr/>
                </a:tc>
              </a:tr>
              <a:tr h="441945">
                <a:tc>
                  <a:txBody>
                    <a:bodyPr/>
                    <a:lstStyle/>
                    <a:p>
                      <a:pPr algn="ctr"/>
                      <a:r>
                        <a:rPr lang="en-US" sz="1400" dirty="0" smtClean="0"/>
                        <a:t>484</a:t>
                      </a:r>
                      <a:endParaRPr lang="en-US" sz="1400" dirty="0"/>
                    </a:p>
                  </a:txBody>
                  <a:tcPr/>
                </a:tc>
                <a:tc>
                  <a:txBody>
                    <a:bodyPr/>
                    <a:lstStyle/>
                    <a:p>
                      <a:pPr algn="ctr"/>
                      <a:r>
                        <a:rPr lang="en-US" sz="1400" dirty="0" smtClean="0"/>
                        <a:t>Rev</a:t>
                      </a:r>
                      <a:r>
                        <a:rPr lang="en-US" sz="1400" baseline="0" dirty="0" smtClean="0"/>
                        <a:t>isions to </a:t>
                      </a:r>
                      <a:r>
                        <a:rPr lang="en-US" sz="1400" dirty="0" smtClean="0"/>
                        <a:t>CRR Credit </a:t>
                      </a:r>
                      <a:r>
                        <a:rPr lang="en-US" sz="1400" dirty="0" err="1" smtClean="0"/>
                        <a:t>Calcs</a:t>
                      </a:r>
                      <a:r>
                        <a:rPr lang="en-US" sz="1400" dirty="0" smtClean="0"/>
                        <a:t> and </a:t>
                      </a:r>
                      <a:r>
                        <a:rPr lang="en-US" sz="1400" dirty="0" err="1" smtClean="0"/>
                        <a:t>Pmts</a:t>
                      </a:r>
                      <a:endParaRPr lang="en-US" sz="1400" dirty="0"/>
                    </a:p>
                  </a:txBody>
                  <a:tcPr/>
                </a:tc>
                <a:tc>
                  <a:txBody>
                    <a:bodyPr/>
                    <a:lstStyle/>
                    <a:p>
                      <a:pPr algn="ctr"/>
                      <a:r>
                        <a:rPr lang="en-US" sz="1400" dirty="0" smtClean="0"/>
                        <a:t>CRR</a:t>
                      </a:r>
                      <a:r>
                        <a:rPr lang="en-US" sz="1400" baseline="0" dirty="0" smtClean="0"/>
                        <a:t> auction invoice changes</a:t>
                      </a:r>
                      <a:endParaRPr lang="en-US" sz="1400" dirty="0"/>
                    </a:p>
                  </a:txBody>
                  <a:tcPr/>
                </a:tc>
              </a:tr>
              <a:tr h="358466">
                <a:tc>
                  <a:txBody>
                    <a:bodyPr/>
                    <a:lstStyle/>
                    <a:p>
                      <a:pPr algn="ctr"/>
                      <a:r>
                        <a:rPr lang="en-US" sz="1400" dirty="0" smtClean="0"/>
                        <a:t>419</a:t>
                      </a:r>
                      <a:endParaRPr lang="en-US" sz="1400" dirty="0"/>
                    </a:p>
                  </a:txBody>
                  <a:tcPr/>
                </a:tc>
                <a:tc>
                  <a:txBody>
                    <a:bodyPr/>
                    <a:lstStyle/>
                    <a:p>
                      <a:pPr algn="ctr"/>
                      <a:r>
                        <a:rPr lang="en-US" sz="1400" dirty="0" smtClean="0"/>
                        <a:t>Revise</a:t>
                      </a:r>
                      <a:r>
                        <a:rPr lang="en-US" sz="1400" baseline="0" dirty="0" smtClean="0"/>
                        <a:t> RTEI and RMR Adjustment Charge</a:t>
                      </a:r>
                      <a:endParaRPr lang="en-US" sz="1400" dirty="0"/>
                    </a:p>
                  </a:txBody>
                  <a:tcPr/>
                </a:tc>
                <a:tc>
                  <a:txBody>
                    <a:bodyPr/>
                    <a:lstStyle/>
                    <a:p>
                      <a:pPr algn="ctr"/>
                      <a:r>
                        <a:rPr lang="en-US" sz="1400" dirty="0" smtClean="0"/>
                        <a:t>RTEIAMT, RMRAAMT</a:t>
                      </a:r>
                      <a:endParaRPr lang="en-US" sz="1400" dirty="0"/>
                    </a:p>
                  </a:txBody>
                  <a:tcPr/>
                </a:tc>
              </a:tr>
              <a:tr h="358466">
                <a:tc>
                  <a:txBody>
                    <a:bodyPr/>
                    <a:lstStyle/>
                    <a:p>
                      <a:pPr algn="ctr"/>
                      <a:r>
                        <a:rPr lang="en-US" sz="1400" dirty="0" smtClean="0"/>
                        <a:t>553</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Monthly</a:t>
                      </a:r>
                      <a:r>
                        <a:rPr lang="en-US" sz="1400" baseline="0" dirty="0" smtClean="0"/>
                        <a:t> BLT </a:t>
                      </a:r>
                      <a:r>
                        <a:rPr lang="en-US" sz="1400" baseline="0" dirty="0" err="1" smtClean="0"/>
                        <a:t>Pmt</a:t>
                      </a:r>
                      <a:r>
                        <a:rPr lang="en-US" sz="1400" baseline="0" dirty="0" smtClean="0"/>
                        <a:t> and Charge for Presidio Exception</a:t>
                      </a:r>
                      <a:endParaRPr lang="en-US" sz="1400" dirty="0" smtClean="0"/>
                    </a:p>
                  </a:txBody>
                  <a:tcPr/>
                </a:tc>
                <a:tc>
                  <a:txBody>
                    <a:bodyPr/>
                    <a:lstStyle/>
                    <a:p>
                      <a:pPr algn="ctr"/>
                      <a:r>
                        <a:rPr lang="en-US" sz="1400" dirty="0" smtClean="0"/>
                        <a:t>MBLTAMT, LAMBLTAMT</a:t>
                      </a:r>
                      <a:endParaRPr lang="en-US" sz="1400" dirty="0"/>
                    </a:p>
                  </a:txBody>
                  <a:tcPr/>
                </a:tc>
              </a:tr>
            </a:tbl>
          </a:graphicData>
        </a:graphic>
      </p:graphicFrame>
    </p:spTree>
    <p:extLst>
      <p:ext uri="{BB962C8B-B14F-4D97-AF65-F5344CB8AC3E}">
        <p14:creationId xmlns:p14="http://schemas.microsoft.com/office/powerpoint/2010/main" val="54509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AS Imbalance Settlement Changes</a:t>
            </a:r>
          </a:p>
        </p:txBody>
      </p:sp>
      <p:graphicFrame>
        <p:nvGraphicFramePr>
          <p:cNvPr id="2" name="Table 1"/>
          <p:cNvGraphicFramePr>
            <a:graphicFrameLocks noGrp="1"/>
          </p:cNvGraphicFramePr>
          <p:nvPr>
            <p:extLst>
              <p:ext uri="{D42A27DB-BD31-4B8C-83A1-F6EECF244321}">
                <p14:modId xmlns:p14="http://schemas.microsoft.com/office/powerpoint/2010/main" val="3012163903"/>
              </p:ext>
            </p:extLst>
          </p:nvPr>
        </p:nvGraphicFramePr>
        <p:xfrm>
          <a:off x="573207" y="842901"/>
          <a:ext cx="7874757" cy="4890595"/>
        </p:xfrm>
        <a:graphic>
          <a:graphicData uri="http://schemas.openxmlformats.org/drawingml/2006/table">
            <a:tbl>
              <a:tblPr firstRow="1" bandRow="1">
                <a:tableStyleId>{21E4AEA4-8DFA-4A89-87EB-49C32662AFE0}</a:tableStyleId>
              </a:tblPr>
              <a:tblGrid>
                <a:gridCol w="2661313"/>
                <a:gridCol w="2588525"/>
                <a:gridCol w="2624919"/>
              </a:tblGrid>
              <a:tr h="399045">
                <a:tc>
                  <a:txBody>
                    <a:bodyPr/>
                    <a:lstStyle/>
                    <a:p>
                      <a:r>
                        <a:rPr lang="en-US" dirty="0" smtClean="0"/>
                        <a:t>Current</a:t>
                      </a:r>
                      <a:r>
                        <a:rPr lang="en-US" baseline="0" dirty="0" smtClean="0"/>
                        <a:t> Logic</a:t>
                      </a:r>
                      <a:endParaRPr lang="en-US" dirty="0"/>
                    </a:p>
                  </a:txBody>
                  <a:tcPr/>
                </a:tc>
                <a:tc>
                  <a:txBody>
                    <a:bodyPr/>
                    <a:lstStyle/>
                    <a:p>
                      <a:r>
                        <a:rPr lang="en-US" dirty="0" smtClean="0"/>
                        <a:t>New Logic</a:t>
                      </a:r>
                      <a:endParaRPr lang="en-US" dirty="0"/>
                    </a:p>
                  </a:txBody>
                  <a:tcPr/>
                </a:tc>
                <a:tc>
                  <a:txBody>
                    <a:bodyPr/>
                    <a:lstStyle/>
                    <a:p>
                      <a:r>
                        <a:rPr lang="en-US" dirty="0" smtClean="0"/>
                        <a:t>Protocol Reference</a:t>
                      </a:r>
                      <a:endParaRPr lang="en-US" dirty="0"/>
                    </a:p>
                  </a:txBody>
                  <a:tcPr/>
                </a:tc>
              </a:tr>
              <a:tr h="869084">
                <a:tc>
                  <a:txBody>
                    <a:bodyPr/>
                    <a:lstStyle/>
                    <a:p>
                      <a:r>
                        <a:rPr lang="en-US" sz="1400" dirty="0" smtClean="0"/>
                        <a:t>Resource capacity</a:t>
                      </a:r>
                      <a:r>
                        <a:rPr lang="en-US" sz="1400" baseline="0" dirty="0" smtClean="0"/>
                        <a:t> excluded when in STARTUP mode.</a:t>
                      </a:r>
                      <a:endParaRPr lang="en-US" sz="1400" dirty="0"/>
                    </a:p>
                  </a:txBody>
                  <a:tcPr/>
                </a:tc>
                <a:tc>
                  <a:txBody>
                    <a:bodyPr/>
                    <a:lstStyle/>
                    <a:p>
                      <a:r>
                        <a:rPr lang="en-US" sz="1400" dirty="0" smtClean="0"/>
                        <a:t>Resource capacity</a:t>
                      </a:r>
                      <a:r>
                        <a:rPr lang="en-US" sz="1400" baseline="0" dirty="0" smtClean="0"/>
                        <a:t> considered when in STARTUP mode and carrying Non-Spin responsibility.</a:t>
                      </a:r>
                      <a:endParaRPr lang="en-US" sz="1400" dirty="0"/>
                    </a:p>
                  </a:txBody>
                  <a:tcPr/>
                </a:tc>
                <a:tc>
                  <a:txBody>
                    <a:bodyPr/>
                    <a:lstStyle/>
                    <a:p>
                      <a:pPr algn="ctr"/>
                      <a:r>
                        <a:rPr lang="en-US" sz="1400" u="sng" kern="1200" dirty="0" smtClean="0">
                          <a:effectLst/>
                        </a:rPr>
                        <a:t>PR 6.7.4 (3)</a:t>
                      </a:r>
                      <a:endParaRPr lang="en-US" sz="1400" dirty="0"/>
                    </a:p>
                  </a:txBody>
                  <a:tcPr/>
                </a:tc>
              </a:tr>
              <a:tr h="869084">
                <a:tc>
                  <a:txBody>
                    <a:bodyPr/>
                    <a:lstStyle/>
                    <a:p>
                      <a:r>
                        <a:rPr lang="en-US" sz="1400" dirty="0" smtClean="0"/>
                        <a:t>Resource capacity</a:t>
                      </a:r>
                      <a:r>
                        <a:rPr lang="en-US" sz="1400" baseline="0" dirty="0" smtClean="0"/>
                        <a:t> excluded when telemetered generation less than telemetered LSL.</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Resource capacity</a:t>
                      </a:r>
                      <a:r>
                        <a:rPr lang="en-US" sz="1400" baseline="0" dirty="0" smtClean="0"/>
                        <a:t> considered when telemetered generation less than telemetered LSL and carrying Non-Spin responsibility.</a:t>
                      </a:r>
                      <a:endParaRPr lang="en-US" sz="1400" dirty="0" smtClean="0"/>
                    </a:p>
                    <a:p>
                      <a:endParaRPr lang="en-US" sz="1400" dirty="0"/>
                    </a:p>
                  </a:txBody>
                  <a:tcPr/>
                </a:tc>
                <a:tc>
                  <a:txBody>
                    <a:bodyPr/>
                    <a:lstStyle/>
                    <a:p>
                      <a:pPr algn="ctr"/>
                      <a:r>
                        <a:rPr lang="en-US" sz="1400" u="sng" kern="1200" dirty="0" smtClean="0">
                          <a:effectLst/>
                        </a:rPr>
                        <a:t>PR 6.7.4 (3)</a:t>
                      </a:r>
                      <a:endParaRPr lang="en-US" sz="1400" dirty="0"/>
                    </a:p>
                  </a:txBody>
                  <a:tcPr/>
                </a:tc>
              </a:tr>
              <a:tr h="602542">
                <a:tc>
                  <a:txBody>
                    <a:bodyPr/>
                    <a:lstStyle/>
                    <a:p>
                      <a:r>
                        <a:rPr lang="en-US" sz="1400" dirty="0" smtClean="0"/>
                        <a:t>Entire</a:t>
                      </a:r>
                      <a:r>
                        <a:rPr lang="en-US" sz="1400" baseline="0" dirty="0" smtClean="0"/>
                        <a:t> Resource capacity considered when UGEN.</a:t>
                      </a:r>
                      <a:endParaRPr lang="en-US" sz="1400" dirty="0"/>
                    </a:p>
                  </a:txBody>
                  <a:tcPr/>
                </a:tc>
                <a:tc>
                  <a:txBody>
                    <a:bodyPr/>
                    <a:lstStyle/>
                    <a:p>
                      <a:r>
                        <a:rPr lang="en-US" sz="1400" dirty="0" smtClean="0"/>
                        <a:t>UGEN quantity deducted from Resource capacity</a:t>
                      </a:r>
                      <a:r>
                        <a:rPr lang="en-US" sz="1400" baseline="0" dirty="0" smtClean="0"/>
                        <a:t>.</a:t>
                      </a:r>
                      <a:endParaRPr lang="en-US" sz="1400" dirty="0"/>
                    </a:p>
                  </a:txBody>
                  <a:tcPr/>
                </a:tc>
                <a:tc>
                  <a:txBody>
                    <a:bodyPr/>
                    <a:lstStyle/>
                    <a:p>
                      <a:pPr algn="ctr"/>
                      <a:r>
                        <a:rPr lang="en-US" sz="1400" u="sng" kern="1200" dirty="0" smtClean="0">
                          <a:effectLst/>
                        </a:rPr>
                        <a:t>PR 6.7.4 (6)</a:t>
                      </a:r>
                      <a:endParaRPr lang="en-US" sz="1400" dirty="0"/>
                    </a:p>
                  </a:txBody>
                  <a:tcPr/>
                </a:tc>
              </a:tr>
              <a:tr h="783161">
                <a:tc>
                  <a:txBody>
                    <a:bodyPr/>
                    <a:lstStyle/>
                    <a:p>
                      <a:r>
                        <a:rPr lang="en-US" sz="1400" dirty="0" smtClean="0"/>
                        <a:t>Resource</a:t>
                      </a:r>
                      <a:r>
                        <a:rPr lang="en-US" sz="1400" baseline="0" dirty="0" smtClean="0"/>
                        <a:t> level adjustments for HSL and RTMG values aren’t present in extracts.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Resource</a:t>
                      </a:r>
                      <a:r>
                        <a:rPr lang="en-US" sz="1400" baseline="0" dirty="0" smtClean="0"/>
                        <a:t> level adjustments for HSL and RTMG values will be provided in extracts.</a:t>
                      </a:r>
                      <a:endParaRPr lang="en-US" sz="1400" dirty="0" smtClean="0"/>
                    </a:p>
                    <a:p>
                      <a:endParaRPr lang="en-US" sz="1400" dirty="0"/>
                    </a:p>
                  </a:txBody>
                  <a:tcPr/>
                </a:tc>
                <a:tc>
                  <a:txBody>
                    <a:bodyPr/>
                    <a:lstStyle/>
                    <a:p>
                      <a:pPr algn="ctr"/>
                      <a:r>
                        <a:rPr lang="en-US" sz="1400" u="sng" kern="1200" dirty="0" smtClean="0">
                          <a:effectLst/>
                        </a:rPr>
                        <a:t>PR 6.7.4 (7)</a:t>
                      </a:r>
                      <a:endParaRPr lang="en-US" sz="1400" dirty="0"/>
                    </a:p>
                  </a:txBody>
                  <a:tcPr/>
                </a:tc>
              </a:tr>
              <a:tr h="627648">
                <a:tc>
                  <a:txBody>
                    <a:bodyPr/>
                    <a:lstStyle/>
                    <a:p>
                      <a:r>
                        <a:rPr lang="en-US" sz="1400" dirty="0" smtClean="0"/>
                        <a:t>Generation</a:t>
                      </a:r>
                      <a:r>
                        <a:rPr lang="en-US" sz="1400" baseline="0" dirty="0" smtClean="0"/>
                        <a:t> could exceed HSL in RTOLCAP calculation.</a:t>
                      </a:r>
                      <a:endParaRPr lang="en-US" sz="1400" dirty="0"/>
                    </a:p>
                  </a:txBody>
                  <a:tcPr/>
                </a:tc>
                <a:tc>
                  <a:txBody>
                    <a:bodyPr/>
                    <a:lstStyle/>
                    <a:p>
                      <a:r>
                        <a:rPr lang="en-US" sz="1400" dirty="0" smtClean="0"/>
                        <a:t>Generation will be capped at HSL in RTOLCAP calculation.</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u="sng" kern="1200" dirty="0" smtClean="0">
                          <a:effectLst/>
                        </a:rPr>
                        <a:t>PR 6.7.4 (7)</a:t>
                      </a:r>
                      <a:endParaRPr lang="en-US" sz="1400" dirty="0" smtClean="0"/>
                    </a:p>
                    <a:p>
                      <a:pPr algn="ctr"/>
                      <a:endParaRPr lang="en-US" sz="1400" dirty="0"/>
                    </a:p>
                  </a:txBody>
                  <a:tcPr/>
                </a:tc>
              </a:tr>
            </a:tbl>
          </a:graphicData>
        </a:graphic>
      </p:graphicFrame>
    </p:spTree>
    <p:extLst>
      <p:ext uri="{BB962C8B-B14F-4D97-AF65-F5344CB8AC3E}">
        <p14:creationId xmlns:p14="http://schemas.microsoft.com/office/powerpoint/2010/main" val="393896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Allowing Capacity where TWTG &lt; AVGTLSL</a:t>
            </a:r>
          </a:p>
        </p:txBody>
      </p:sp>
      <p:graphicFrame>
        <p:nvGraphicFramePr>
          <p:cNvPr id="6" name="Table 5"/>
          <p:cNvGraphicFramePr>
            <a:graphicFrameLocks noGrp="1"/>
          </p:cNvGraphicFramePr>
          <p:nvPr>
            <p:extLst>
              <p:ext uri="{D42A27DB-BD31-4B8C-83A1-F6EECF244321}">
                <p14:modId xmlns:p14="http://schemas.microsoft.com/office/powerpoint/2010/main" val="1203926810"/>
              </p:ext>
            </p:extLst>
          </p:nvPr>
        </p:nvGraphicFramePr>
        <p:xfrm>
          <a:off x="300252" y="774089"/>
          <a:ext cx="8538948" cy="877289"/>
        </p:xfrm>
        <a:graphic>
          <a:graphicData uri="http://schemas.openxmlformats.org/drawingml/2006/table">
            <a:tbl>
              <a:tblPr firstRow="1" firstCol="1" lastRow="1" lastCol="1" bandRow="1" bandCol="1">
                <a:tableStyleId>{0660B408-B3CF-4A94-85FC-2B1E0A45F4A2}</a:tableStyleId>
              </a:tblPr>
              <a:tblGrid>
                <a:gridCol w="1314220"/>
                <a:gridCol w="584098"/>
                <a:gridCol w="4818802"/>
                <a:gridCol w="1821828"/>
              </a:tblGrid>
              <a:tr h="219322">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67">
                <a:tc>
                  <a:txBody>
                    <a:bodyPr/>
                    <a:lstStyle/>
                    <a:p>
                      <a:pPr marL="0" marR="0" algn="ctr">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TPVLSLFLAG</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misc</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1160061" y="2056949"/>
            <a:ext cx="7274255" cy="3231654"/>
          </a:xfrm>
          <a:prstGeom prst="rect">
            <a:avLst/>
          </a:prstGeom>
          <a:ln w="38100">
            <a:solidFill>
              <a:schemeClr val="tx1"/>
            </a:solidFill>
          </a:ln>
        </p:spPr>
        <p:txBody>
          <a:bodyPr wrap="square">
            <a:spAutoFit/>
          </a:bodyPr>
          <a:lstStyle/>
          <a:p>
            <a:r>
              <a:rPr lang="pt-BR" sz="1200" u="sng" dirty="0"/>
              <a:t> </a:t>
            </a:r>
            <a:r>
              <a:rPr lang="pt-BR" sz="1200" dirty="0"/>
              <a:t> </a:t>
            </a:r>
            <a:endParaRPr lang="en-US" sz="1200" dirty="0"/>
          </a:p>
          <a:p>
            <a:r>
              <a:rPr lang="pt-BR" sz="1200" u="sng" dirty="0">
                <a:solidFill>
                  <a:srgbClr val="00B050"/>
                </a:solidFill>
              </a:rPr>
              <a:t>If:</a:t>
            </a:r>
            <a:r>
              <a:rPr lang="pt-BR" sz="1200" dirty="0">
                <a:solidFill>
                  <a:srgbClr val="00B050"/>
                </a:solidFill>
              </a:rPr>
              <a:t>  </a:t>
            </a:r>
            <a:r>
              <a:rPr lang="pt-BR" sz="1200" dirty="0" smtClean="0">
                <a:solidFill>
                  <a:srgbClr val="00B050"/>
                </a:solidFill>
              </a:rPr>
              <a:t>TWTG </a:t>
            </a:r>
            <a:r>
              <a:rPr lang="pt-BR" sz="1200" b="1" dirty="0" smtClean="0">
                <a:solidFill>
                  <a:srgbClr val="00B050"/>
                </a:solidFill>
              </a:rPr>
              <a:t>&lt;</a:t>
            </a:r>
            <a:r>
              <a:rPr lang="pt-BR" sz="1200" dirty="0" smtClean="0">
                <a:solidFill>
                  <a:srgbClr val="00B050"/>
                </a:solidFill>
              </a:rPr>
              <a:t> </a:t>
            </a:r>
            <a:r>
              <a:rPr lang="pt-BR" sz="1200" dirty="0">
                <a:solidFill>
                  <a:srgbClr val="00B050"/>
                </a:solidFill>
              </a:rPr>
              <a:t>(TPVLSL_FACTOR * (</a:t>
            </a:r>
            <a:r>
              <a:rPr lang="pt-BR" sz="1200" dirty="0" smtClean="0">
                <a:solidFill>
                  <a:srgbClr val="00B050"/>
                </a:solidFill>
              </a:rPr>
              <a:t>AVGTLSL * ¼))      </a:t>
            </a:r>
            <a:r>
              <a:rPr lang="pt-BR" sz="1200" u="sng" dirty="0" smtClean="0">
                <a:solidFill>
                  <a:srgbClr val="00B050"/>
                </a:solidFill>
              </a:rPr>
              <a:t>AND</a:t>
            </a:r>
            <a:r>
              <a:rPr lang="pt-BR" sz="1200" dirty="0" smtClean="0">
                <a:solidFill>
                  <a:srgbClr val="00B050"/>
                </a:solidFill>
              </a:rPr>
              <a:t> </a:t>
            </a:r>
            <a:r>
              <a:rPr lang="en-US" sz="1200" dirty="0">
                <a:solidFill>
                  <a:srgbClr val="00B050"/>
                </a:solidFill>
              </a:rPr>
              <a:t> </a:t>
            </a:r>
            <a:r>
              <a:rPr lang="en-US" sz="1200" dirty="0" smtClean="0">
                <a:solidFill>
                  <a:srgbClr val="00B050"/>
                </a:solidFill>
              </a:rPr>
              <a:t>  </a:t>
            </a:r>
            <a:r>
              <a:rPr lang="pt-BR" sz="1200" dirty="0" smtClean="0">
                <a:solidFill>
                  <a:srgbClr val="00B050"/>
                </a:solidFill>
              </a:rPr>
              <a:t>STATUSSTARTUP= </a:t>
            </a:r>
            <a:r>
              <a:rPr lang="pt-BR" sz="1200" dirty="0">
                <a:solidFill>
                  <a:srgbClr val="00B050"/>
                </a:solidFill>
              </a:rPr>
              <a:t>1  </a:t>
            </a:r>
            <a:r>
              <a:rPr lang="pt-BR" sz="1200" u="sng" dirty="0">
                <a:solidFill>
                  <a:srgbClr val="00B050"/>
                </a:solidFill>
              </a:rPr>
              <a:t>AND</a:t>
            </a:r>
            <a:r>
              <a:rPr lang="pt-BR" sz="1200" dirty="0">
                <a:solidFill>
                  <a:srgbClr val="00B050"/>
                </a:solidFill>
              </a:rPr>
              <a:t> </a:t>
            </a:r>
            <a:r>
              <a:rPr lang="pt-BR" sz="1200" dirty="0" smtClean="0">
                <a:solidFill>
                  <a:srgbClr val="00B050"/>
                </a:solidFill>
              </a:rPr>
              <a:t>HNSADJ &gt; 0</a:t>
            </a:r>
          </a:p>
          <a:p>
            <a:endParaRPr lang="en-US" sz="1200" dirty="0">
              <a:solidFill>
                <a:srgbClr val="00B050"/>
              </a:solidFill>
            </a:endParaRPr>
          </a:p>
          <a:p>
            <a:r>
              <a:rPr lang="pt-BR" sz="1200" dirty="0">
                <a:solidFill>
                  <a:srgbClr val="00B050"/>
                </a:solidFill>
              </a:rPr>
              <a:t> </a:t>
            </a:r>
            <a:endParaRPr lang="en-US" sz="1200" dirty="0">
              <a:solidFill>
                <a:srgbClr val="00B050"/>
              </a:solidFill>
            </a:endParaRPr>
          </a:p>
          <a:p>
            <a:r>
              <a:rPr lang="pt-BR" sz="1200" dirty="0" smtClean="0">
                <a:solidFill>
                  <a:srgbClr val="00B050"/>
                </a:solidFill>
              </a:rPr>
              <a:t>	</a:t>
            </a:r>
            <a:r>
              <a:rPr lang="pt-BR" sz="1200" u="sng" dirty="0" smtClean="0">
                <a:solidFill>
                  <a:srgbClr val="00B050"/>
                </a:solidFill>
              </a:rPr>
              <a:t>Then</a:t>
            </a:r>
            <a:r>
              <a:rPr lang="pt-BR" sz="1200" u="sng" dirty="0">
                <a:solidFill>
                  <a:srgbClr val="00B050"/>
                </a:solidFill>
              </a:rPr>
              <a:t>, Set:</a:t>
            </a:r>
            <a:r>
              <a:rPr lang="pt-BR" sz="1200" dirty="0">
                <a:solidFill>
                  <a:srgbClr val="00B050"/>
                </a:solidFill>
              </a:rPr>
              <a:t>  </a:t>
            </a:r>
            <a:r>
              <a:rPr lang="pt-BR" sz="1200" dirty="0" smtClean="0">
                <a:solidFill>
                  <a:srgbClr val="00B050"/>
                </a:solidFill>
              </a:rPr>
              <a:t>TPVLSLFLAG = 1</a:t>
            </a:r>
            <a:r>
              <a:rPr lang="en-US" sz="1200" dirty="0">
                <a:solidFill>
                  <a:srgbClr val="00B050"/>
                </a:solidFill>
              </a:rPr>
              <a:t> </a:t>
            </a:r>
          </a:p>
          <a:p>
            <a:r>
              <a:rPr lang="pt-BR" sz="1200" dirty="0">
                <a:solidFill>
                  <a:srgbClr val="00B050"/>
                </a:solidFill>
              </a:rPr>
              <a:t> </a:t>
            </a:r>
            <a:endParaRPr lang="pt-BR" sz="1200" dirty="0" smtClean="0">
              <a:solidFill>
                <a:srgbClr val="00B050"/>
              </a:solidFill>
            </a:endParaRPr>
          </a:p>
          <a:p>
            <a:endParaRPr lang="en-US" sz="1200" dirty="0">
              <a:solidFill>
                <a:srgbClr val="00B050"/>
              </a:solidFill>
            </a:endParaRPr>
          </a:p>
          <a:p>
            <a:r>
              <a:rPr lang="pt-BR" sz="1200" u="sng" dirty="0" smtClean="0">
                <a:solidFill>
                  <a:srgbClr val="00B050"/>
                </a:solidFill>
              </a:rPr>
              <a:t>Else</a:t>
            </a:r>
            <a:r>
              <a:rPr lang="pt-BR" sz="1200" u="sng" dirty="0">
                <a:solidFill>
                  <a:srgbClr val="00B050"/>
                </a:solidFill>
              </a:rPr>
              <a:t>, </a:t>
            </a:r>
            <a:r>
              <a:rPr lang="pt-BR" sz="1200" u="sng" dirty="0"/>
              <a:t>If:</a:t>
            </a:r>
            <a:r>
              <a:rPr lang="pt-BR" sz="1200" dirty="0"/>
              <a:t>  </a:t>
            </a:r>
            <a:r>
              <a:rPr lang="pt-BR" sz="1200" dirty="0" smtClean="0"/>
              <a:t>TWTG  </a:t>
            </a:r>
            <a:r>
              <a:rPr lang="pt-BR" sz="1200" b="1" dirty="0" smtClean="0"/>
              <a:t>&gt;=</a:t>
            </a:r>
            <a:r>
              <a:rPr lang="pt-BR" sz="1200" dirty="0" smtClean="0"/>
              <a:t> </a:t>
            </a:r>
            <a:r>
              <a:rPr lang="pt-BR" sz="1200" dirty="0"/>
              <a:t>(TPVLSL_FACTOR * (</a:t>
            </a:r>
            <a:r>
              <a:rPr lang="pt-BR" sz="1200" dirty="0" smtClean="0"/>
              <a:t>AVGTLSL * </a:t>
            </a:r>
            <a:r>
              <a:rPr lang="pt-BR" sz="1200" dirty="0"/>
              <a:t>¼))</a:t>
            </a:r>
            <a:endParaRPr lang="en-US" sz="1200" dirty="0"/>
          </a:p>
          <a:p>
            <a:r>
              <a:rPr lang="pt-BR" sz="1200" dirty="0"/>
              <a:t> </a:t>
            </a:r>
            <a:endParaRPr lang="en-US" sz="1200" dirty="0"/>
          </a:p>
          <a:p>
            <a:r>
              <a:rPr lang="pt-BR" sz="1200" dirty="0" smtClean="0"/>
              <a:t>	</a:t>
            </a:r>
          </a:p>
          <a:p>
            <a:r>
              <a:rPr lang="pt-BR" sz="1200" dirty="0"/>
              <a:t>	</a:t>
            </a:r>
            <a:r>
              <a:rPr lang="pt-BR" sz="1200" u="sng" dirty="0" smtClean="0"/>
              <a:t>Then</a:t>
            </a:r>
            <a:r>
              <a:rPr lang="pt-BR" sz="1200" u="sng" dirty="0"/>
              <a:t>, Set:</a:t>
            </a:r>
            <a:r>
              <a:rPr lang="pt-BR" sz="1200" dirty="0"/>
              <a:t>  </a:t>
            </a:r>
            <a:r>
              <a:rPr lang="pt-BR" sz="1200" dirty="0" smtClean="0"/>
              <a:t>TPVLSLFLAG =  </a:t>
            </a:r>
            <a:r>
              <a:rPr lang="pt-BR" sz="1200" dirty="0"/>
              <a:t>1</a:t>
            </a:r>
            <a:endParaRPr lang="en-US" sz="1200" dirty="0"/>
          </a:p>
          <a:p>
            <a:r>
              <a:rPr lang="pt-BR" sz="1200" dirty="0"/>
              <a:t> </a:t>
            </a:r>
            <a:endParaRPr lang="en-US" sz="1200" dirty="0"/>
          </a:p>
          <a:p>
            <a:endParaRPr lang="pt-BR" sz="1200" dirty="0"/>
          </a:p>
          <a:p>
            <a:r>
              <a:rPr lang="pt-BR" sz="1200" u="sng" dirty="0" smtClean="0"/>
              <a:t>Otherwise</a:t>
            </a:r>
            <a:r>
              <a:rPr lang="pt-BR" sz="1200" u="sng" dirty="0"/>
              <a:t>, Set:</a:t>
            </a:r>
            <a:r>
              <a:rPr lang="pt-BR" sz="1200" dirty="0"/>
              <a:t> </a:t>
            </a:r>
            <a:r>
              <a:rPr lang="pt-BR" sz="1200" dirty="0" smtClean="0"/>
              <a:t>    TPVLSLFLAG = 0</a:t>
            </a:r>
            <a:r>
              <a:rPr lang="en-US" sz="1200" dirty="0"/>
              <a:t> </a:t>
            </a:r>
          </a:p>
          <a:p>
            <a:r>
              <a:rPr lang="en-US" sz="1200" dirty="0"/>
              <a:t> </a:t>
            </a:r>
          </a:p>
          <a:p>
            <a:r>
              <a:rPr lang="en-US" sz="1200" dirty="0"/>
              <a:t> </a:t>
            </a:r>
          </a:p>
          <a:p>
            <a:r>
              <a:rPr lang="pt-BR" sz="1200" dirty="0"/>
              <a:t> </a:t>
            </a:r>
            <a:endParaRPr lang="en-US" sz="1200" dirty="0"/>
          </a:p>
        </p:txBody>
      </p:sp>
      <p:sp>
        <p:nvSpPr>
          <p:cNvPr id="8" name="Rectangle 7"/>
          <p:cNvSpPr/>
          <p:nvPr/>
        </p:nvSpPr>
        <p:spPr>
          <a:xfrm>
            <a:off x="2286000" y="1005047"/>
            <a:ext cx="4572000" cy="646331"/>
          </a:xfrm>
          <a:prstGeom prst="rect">
            <a:avLst/>
          </a:prstGeom>
        </p:spPr>
        <p:txBody>
          <a:bodyPr>
            <a:spAutoFit/>
          </a:bodyPr>
          <a:lstStyle/>
          <a:p>
            <a:r>
              <a:rPr lang="en-US" sz="900" i="1" dirty="0"/>
              <a:t>Telemetered Power (TWTG) Versus Telemetered Low Sustained Limit (AVGTLSL) Flag- </a:t>
            </a:r>
            <a:r>
              <a:rPr lang="en-US" sz="900" dirty="0"/>
              <a:t>Denotes Settlement intervals in which telemetered net real power (TWTG) from a Resource is greater than or equal to 95% (TPVLSL_FACTOR as of go-live date) of the Resource’s telemetered Low Sustained Limit (AVGTLSL). </a:t>
            </a:r>
          </a:p>
        </p:txBody>
      </p:sp>
    </p:spTree>
    <p:extLst>
      <p:ext uri="{BB962C8B-B14F-4D97-AF65-F5344CB8AC3E}">
        <p14:creationId xmlns:p14="http://schemas.microsoft.com/office/powerpoint/2010/main" val="1137251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Allowing Capacity in Startup Situations</a:t>
            </a:r>
          </a:p>
        </p:txBody>
      </p:sp>
      <p:graphicFrame>
        <p:nvGraphicFramePr>
          <p:cNvPr id="6" name="Table 5"/>
          <p:cNvGraphicFramePr>
            <a:graphicFrameLocks noGrp="1"/>
          </p:cNvGraphicFramePr>
          <p:nvPr>
            <p:extLst>
              <p:ext uri="{D42A27DB-BD31-4B8C-83A1-F6EECF244321}">
                <p14:modId xmlns:p14="http://schemas.microsoft.com/office/powerpoint/2010/main" val="162641801"/>
              </p:ext>
            </p:extLst>
          </p:nvPr>
        </p:nvGraphicFramePr>
        <p:xfrm>
          <a:off x="300252" y="774089"/>
          <a:ext cx="8538947" cy="877289"/>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19322">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67">
                <a:tc>
                  <a:txBody>
                    <a:bodyPr/>
                    <a:lstStyle/>
                    <a:p>
                      <a:pPr marL="0" marR="0" algn="ctr">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CAPEFLAG</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misc</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smtClean="0">
                          <a:effectLst/>
                        </a:rPr>
                        <a:t>Capacity </a:t>
                      </a:r>
                      <a:r>
                        <a:rPr lang="en-US" sz="900" b="0" dirty="0">
                          <a:effectLst/>
                        </a:rPr>
                        <a:t>Exclusion Flag-  Resource level cut that flags intervals that should be excluded from the calculation of Real Time Online Capacity for the QSE per PR 6.7.4 (3) (4)  </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1460312" y="2002359"/>
            <a:ext cx="6496333" cy="3046988"/>
          </a:xfrm>
          <a:prstGeom prst="rect">
            <a:avLst/>
          </a:prstGeom>
          <a:ln w="38100">
            <a:solidFill>
              <a:schemeClr val="tx1"/>
            </a:solidFill>
          </a:ln>
        </p:spPr>
        <p:txBody>
          <a:bodyPr wrap="square">
            <a:spAutoFit/>
          </a:bodyPr>
          <a:lstStyle/>
          <a:p>
            <a:r>
              <a:rPr lang="pt-BR" sz="1200" u="sng" dirty="0"/>
              <a:t> </a:t>
            </a:r>
            <a:endParaRPr lang="pt-BR" sz="1200" u="sng" dirty="0" smtClean="0"/>
          </a:p>
          <a:p>
            <a:r>
              <a:rPr lang="pt-BR" sz="1200" u="sng" dirty="0" smtClean="0"/>
              <a:t>CAPEFLAG=  </a:t>
            </a:r>
            <a:r>
              <a:rPr lang="pt-BR" sz="1200" u="sng" dirty="0"/>
              <a:t>1  in intervals where:</a:t>
            </a:r>
            <a:r>
              <a:rPr lang="pt-BR" sz="1200" dirty="0"/>
              <a:t>	</a:t>
            </a:r>
            <a:endParaRPr lang="en-US" sz="1200" dirty="0"/>
          </a:p>
          <a:p>
            <a:r>
              <a:rPr lang="pt-BR" sz="1200" dirty="0" smtClean="0"/>
              <a:t>   </a:t>
            </a:r>
            <a:endParaRPr lang="pt-BR" sz="1200" dirty="0"/>
          </a:p>
          <a:p>
            <a:pPr marL="171450" indent="-171450">
              <a:buFont typeface="Arial" panose="020B0604020202020204" pitchFamily="34" charset="0"/>
              <a:buChar char="•"/>
            </a:pPr>
            <a:r>
              <a:rPr lang="pt-BR" sz="1200" dirty="0"/>
              <a:t>         </a:t>
            </a:r>
            <a:r>
              <a:rPr lang="pt-BR" sz="1200" dirty="0" smtClean="0"/>
              <a:t>  STATUSSTARTUP = 1 </a:t>
            </a:r>
            <a:r>
              <a:rPr lang="pt-BR" sz="1200" u="sng" dirty="0">
                <a:solidFill>
                  <a:srgbClr val="00B050"/>
                </a:solidFill>
              </a:rPr>
              <a:t>AND</a:t>
            </a:r>
            <a:r>
              <a:rPr lang="pt-BR" sz="1200" dirty="0">
                <a:solidFill>
                  <a:srgbClr val="00B050"/>
                </a:solidFill>
              </a:rPr>
              <a:t> </a:t>
            </a:r>
            <a:r>
              <a:rPr lang="pt-BR" sz="1200" dirty="0" smtClean="0">
                <a:solidFill>
                  <a:srgbClr val="00B050"/>
                </a:solidFill>
              </a:rPr>
              <a:t> HNSADJ &lt;= 0 (hour)    </a:t>
            </a:r>
            <a:r>
              <a:rPr lang="en-US" sz="1200" dirty="0"/>
              <a:t> </a:t>
            </a:r>
          </a:p>
          <a:p>
            <a:endParaRPr lang="pt-BR" sz="1200" dirty="0"/>
          </a:p>
          <a:p>
            <a:pPr marL="171450" indent="-171450">
              <a:buFont typeface="Arial" panose="020B0604020202020204" pitchFamily="34" charset="0"/>
              <a:buChar char="•"/>
            </a:pPr>
            <a:r>
              <a:rPr lang="pt-BR" sz="1200" dirty="0"/>
              <a:t>           </a:t>
            </a:r>
            <a:r>
              <a:rPr lang="pt-BR" sz="1200" dirty="0" smtClean="0"/>
              <a:t>STATUSSHUTDOWN= 1</a:t>
            </a:r>
            <a:endParaRPr lang="en-US" sz="1200" dirty="0"/>
          </a:p>
          <a:p>
            <a:r>
              <a:rPr lang="pt-BR" sz="1200" dirty="0"/>
              <a:t> </a:t>
            </a:r>
          </a:p>
          <a:p>
            <a:pPr marL="171450" indent="-171450">
              <a:buFont typeface="Arial" panose="020B0604020202020204" pitchFamily="34" charset="0"/>
              <a:buChar char="•"/>
            </a:pPr>
            <a:r>
              <a:rPr lang="pt-BR" sz="1200" dirty="0"/>
              <a:t>           </a:t>
            </a:r>
            <a:r>
              <a:rPr lang="pt-BR" sz="1200" dirty="0" smtClean="0"/>
              <a:t>STATUSONTEST= 1</a:t>
            </a:r>
            <a:endParaRPr lang="en-US" sz="1200" dirty="0"/>
          </a:p>
          <a:p>
            <a:pPr marL="171450" indent="-171450">
              <a:buFont typeface="Arial" panose="020B0604020202020204" pitchFamily="34" charset="0"/>
              <a:buChar char="•"/>
            </a:pPr>
            <a:endParaRPr lang="pt-BR" sz="1200" dirty="0"/>
          </a:p>
          <a:p>
            <a:pPr marL="171450" indent="-171450">
              <a:buFont typeface="Arial" panose="020B0604020202020204" pitchFamily="34" charset="0"/>
              <a:buChar char="•"/>
            </a:pPr>
            <a:r>
              <a:rPr lang="pt-BR" sz="1200" dirty="0"/>
              <a:t>           </a:t>
            </a:r>
            <a:r>
              <a:rPr lang="pt-BR" sz="1200" dirty="0" smtClean="0"/>
              <a:t>TPVLSLFLAG= 0</a:t>
            </a:r>
            <a:endParaRPr lang="en-US" sz="1200" dirty="0"/>
          </a:p>
          <a:p>
            <a:r>
              <a:rPr lang="pt-BR" sz="1200" dirty="0"/>
              <a:t> </a:t>
            </a:r>
          </a:p>
          <a:p>
            <a:pPr marL="171450" indent="-171450">
              <a:buFont typeface="Arial" panose="020B0604020202020204" pitchFamily="34" charset="0"/>
              <a:buChar char="•"/>
            </a:pPr>
            <a:r>
              <a:rPr lang="pt-BR" sz="1200" dirty="0"/>
              <a:t>           </a:t>
            </a:r>
            <a:r>
              <a:rPr lang="pt-BR" sz="1200" dirty="0" smtClean="0"/>
              <a:t>RUC= 1 (hour)</a:t>
            </a:r>
          </a:p>
          <a:p>
            <a:endParaRPr lang="pt-BR" sz="1200" dirty="0" smtClean="0"/>
          </a:p>
          <a:p>
            <a:r>
              <a:rPr lang="pt-BR" sz="1200" u="sng" dirty="0"/>
              <a:t>For any interval where none of the above scenarios are true, set </a:t>
            </a:r>
            <a:r>
              <a:rPr lang="pt-BR" sz="1200" u="sng" dirty="0" smtClean="0"/>
              <a:t>CAPEFLAG = 0</a:t>
            </a:r>
            <a:endParaRPr lang="en-US" sz="1200" u="sng" dirty="0"/>
          </a:p>
          <a:p>
            <a:endParaRPr lang="en-US" sz="1200" dirty="0"/>
          </a:p>
          <a:p>
            <a:r>
              <a:rPr lang="pt-BR" sz="1200" dirty="0"/>
              <a:t> </a:t>
            </a:r>
            <a:endParaRPr lang="en-US" sz="1200" dirty="0"/>
          </a:p>
        </p:txBody>
      </p:sp>
    </p:spTree>
    <p:extLst>
      <p:ext uri="{BB962C8B-B14F-4D97-AF65-F5344CB8AC3E}">
        <p14:creationId xmlns:p14="http://schemas.microsoft.com/office/powerpoint/2010/main" val="675710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Confidential</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c34af464-7aa1-4edd-9be4-83dffc1cb926"/>
    <ds:schemaRef ds:uri="http://schemas.microsoft.com/office/2006/documentManagement/types"/>
    <ds:schemaRef ds:uri="http://schemas.openxmlformats.org/package/2006/metadata/core-properties"/>
    <ds:schemaRef ds:uri="http://purl.org/dc/terms/"/>
    <ds:schemaRef ds:uri="http://purl.org/dc/dcmitype/"/>
    <ds:schemaRef ds:uri="http://schemas.microsoft.com/office/infopath/2007/PartnerControl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Presentation1</Template>
  <TotalTime>5339</TotalTime>
  <Words>1409</Words>
  <Application>Microsoft Office PowerPoint</Application>
  <PresentationFormat>On-screen Show (4:3)</PresentationFormat>
  <Paragraphs>402</Paragraphs>
  <Slides>17</Slides>
  <Notes>16</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Presentation1</vt:lpstr>
      <vt:lpstr>Custom Design</vt:lpstr>
      <vt:lpstr>1_Custom Design</vt:lpstr>
      <vt:lpstr>PowerPoint Presentation</vt:lpstr>
      <vt:lpstr>CRR Balancing Account</vt:lpstr>
      <vt:lpstr>CRR Balancing Account</vt:lpstr>
      <vt:lpstr>Scope Change to 2015 Market System Enhancements- </vt:lpstr>
      <vt:lpstr>2015 Settlement System Updates</vt:lpstr>
      <vt:lpstr>Summary of Changes</vt:lpstr>
      <vt:lpstr>NPRR 645- AS Imbalance Settlement Changes</vt:lpstr>
      <vt:lpstr>NPRR 645- Allowing Capacity where TWTG &lt; AVGTLSL</vt:lpstr>
      <vt:lpstr>NPRR 645- Allowing Capacity in Startup Situations</vt:lpstr>
      <vt:lpstr>NPRR 645- Removal of UGEN Capacity</vt:lpstr>
      <vt:lpstr>NPRR 645- Putting it all together</vt:lpstr>
      <vt:lpstr>NPRR 568 Phase 2- REMOVED FROM SCOPE</vt:lpstr>
      <vt:lpstr>NPRR 568 Phase 2- REMOVED FROM SCOPE</vt:lpstr>
      <vt:lpstr>NPRR 626- Reliability Deployment Payment/Charge</vt:lpstr>
      <vt:lpstr>NPRR 626- Reliability Deployment Uplift</vt:lpstr>
      <vt:lpstr>NPRR 665- Energy Offer Curves for RUC Resources</vt:lpstr>
      <vt:lpstr>NPRR 665- Energy Offer Curves for RUC Resources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Hailey</dc:creator>
  <cp:lastModifiedBy>Holt, Blake</cp:lastModifiedBy>
  <cp:revision>331</cp:revision>
  <cp:lastPrinted>2013-09-04T15:10:56Z</cp:lastPrinted>
  <dcterms:created xsi:type="dcterms:W3CDTF">2013-08-06T15:58:57Z</dcterms:created>
  <dcterms:modified xsi:type="dcterms:W3CDTF">2015-03-21T14:45:23Z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