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 id="2147493478" r:id="rId6"/>
  </p:sldMasterIdLst>
  <p:notesMasterIdLst>
    <p:notesMasterId r:id="rId24"/>
  </p:notesMasterIdLst>
  <p:handoutMasterIdLst>
    <p:handoutMasterId r:id="rId25"/>
  </p:handoutMasterIdLst>
  <p:sldIdLst>
    <p:sldId id="260" r:id="rId7"/>
    <p:sldId id="305" r:id="rId8"/>
    <p:sldId id="306" r:id="rId9"/>
    <p:sldId id="309" r:id="rId10"/>
    <p:sldId id="294" r:id="rId11"/>
    <p:sldId id="281" r:id="rId12"/>
    <p:sldId id="289" r:id="rId13"/>
    <p:sldId id="295" r:id="rId14"/>
    <p:sldId id="296" r:id="rId15"/>
    <p:sldId id="298" r:id="rId16"/>
    <p:sldId id="290" r:id="rId17"/>
    <p:sldId id="300" r:id="rId18"/>
    <p:sldId id="301" r:id="rId19"/>
    <p:sldId id="291" r:id="rId20"/>
    <p:sldId id="302" r:id="rId21"/>
    <p:sldId id="297" r:id="rId22"/>
    <p:sldId id="303" r:id="rId23"/>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ndt Rydell" initials="BR" lastIdx="1" clrIdx="0"/>
  <p:cmAuthor id="1" name="Lauren Edmonds" initials="LME" lastIdx="12" clrIdx="1"/>
  <p:cmAuthor id="2" name="Jason Rhoades" initials="JLR" lastIdx="6" clrIdx="2"/>
  <p:cmAuthor id="3" name="Atherton, Allison" initials="AA" lastIdx="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5E"/>
    <a:srgbClr val="005386"/>
    <a:srgbClr val="55BAB7"/>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3736" autoAdjust="0"/>
    <p:restoredTop sz="87302" autoAdjust="0"/>
  </p:normalViewPr>
  <p:slideViewPr>
    <p:cSldViewPr snapToGrid="0" snapToObjects="1">
      <p:cViewPr>
        <p:scale>
          <a:sx n="70" d="100"/>
          <a:sy n="70" d="100"/>
        </p:scale>
        <p:origin x="-126" y="-180"/>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55" d="100"/>
          <a:sy n="55" d="100"/>
        </p:scale>
        <p:origin x="-2832" y="-10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bholt\Desktop\CSWG\BACR_SHORT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bholt\Desktop\CSWG\BACR_SHORTS.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a:t>Rolling Balancing Account- </a:t>
            </a:r>
            <a:r>
              <a:rPr lang="en-US" dirty="0" smtClean="0"/>
              <a:t>FEB 2015</a:t>
            </a:r>
            <a:endParaRPr lang="en-US" dirty="0"/>
          </a:p>
        </c:rich>
      </c:tx>
      <c:layout/>
      <c:overlay val="0"/>
    </c:title>
    <c:autoTitleDeleted val="0"/>
    <c:plotArea>
      <c:layout>
        <c:manualLayout>
          <c:layoutTarget val="inner"/>
          <c:xMode val="edge"/>
          <c:yMode val="edge"/>
          <c:x val="0.19286969368349915"/>
          <c:y val="0.17882951921979653"/>
          <c:w val="0.67140176340232915"/>
          <c:h val="0.60206427373835791"/>
        </c:manualLayout>
      </c:layout>
      <c:barChart>
        <c:barDir val="col"/>
        <c:grouping val="stacked"/>
        <c:varyColors val="0"/>
        <c:ser>
          <c:idx val="0"/>
          <c:order val="0"/>
          <c:tx>
            <c:strRef>
              <c:f>'graph feb15'!$B$21</c:f>
              <c:strCache>
                <c:ptCount val="1"/>
                <c:pt idx="0">
                  <c:v>CRRBACRTOT</c:v>
                </c:pt>
              </c:strCache>
            </c:strRef>
          </c:tx>
          <c:invertIfNegative val="0"/>
          <c:cat>
            <c:strRef>
              <c:f>'graph feb15'!$C$20:$E$20</c:f>
              <c:strCache>
                <c:ptCount val="3"/>
                <c:pt idx="0">
                  <c:v>Credits and Fees</c:v>
                </c:pt>
                <c:pt idx="1">
                  <c:v>Short Paid</c:v>
                </c:pt>
                <c:pt idx="2">
                  <c:v>CRRBAF</c:v>
                </c:pt>
              </c:strCache>
            </c:strRef>
          </c:cat>
          <c:val>
            <c:numRef>
              <c:f>'graph feb15'!$C$21:$E$21</c:f>
              <c:numCache>
                <c:formatCode>General</c:formatCode>
                <c:ptCount val="3"/>
                <c:pt idx="0" formatCode="#,##0.00">
                  <c:v>2177037.65</c:v>
                </c:pt>
              </c:numCache>
            </c:numRef>
          </c:val>
        </c:ser>
        <c:ser>
          <c:idx val="1"/>
          <c:order val="1"/>
          <c:tx>
            <c:strRef>
              <c:f>'graph feb15'!$B$22</c:f>
              <c:strCache>
                <c:ptCount val="1"/>
                <c:pt idx="0">
                  <c:v>CRRFEETOT</c:v>
                </c:pt>
              </c:strCache>
            </c:strRef>
          </c:tx>
          <c:invertIfNegative val="0"/>
          <c:cat>
            <c:strRef>
              <c:f>'graph feb15'!$C$20:$E$20</c:f>
              <c:strCache>
                <c:ptCount val="3"/>
                <c:pt idx="0">
                  <c:v>Credits and Fees</c:v>
                </c:pt>
                <c:pt idx="1">
                  <c:v>Short Paid</c:v>
                </c:pt>
                <c:pt idx="2">
                  <c:v>CRRBAF</c:v>
                </c:pt>
              </c:strCache>
            </c:strRef>
          </c:cat>
          <c:val>
            <c:numRef>
              <c:f>'graph feb15'!$C$22:$E$22</c:f>
              <c:numCache>
                <c:formatCode>General</c:formatCode>
                <c:ptCount val="3"/>
                <c:pt idx="0" formatCode="#,##0.00">
                  <c:v>54194.93</c:v>
                </c:pt>
              </c:numCache>
            </c:numRef>
          </c:val>
        </c:ser>
        <c:ser>
          <c:idx val="2"/>
          <c:order val="2"/>
          <c:tx>
            <c:strRef>
              <c:f>'graph feb15'!$B$23</c:f>
              <c:strCache>
                <c:ptCount val="1"/>
                <c:pt idx="0">
                  <c:v>DACRRSAMTTOT</c:v>
                </c:pt>
              </c:strCache>
            </c:strRef>
          </c:tx>
          <c:invertIfNegative val="0"/>
          <c:cat>
            <c:strRef>
              <c:f>'graph feb15'!$C$20:$E$20</c:f>
              <c:strCache>
                <c:ptCount val="3"/>
                <c:pt idx="0">
                  <c:v>Credits and Fees</c:v>
                </c:pt>
                <c:pt idx="1">
                  <c:v>Short Paid</c:v>
                </c:pt>
                <c:pt idx="2">
                  <c:v>CRRBAF</c:v>
                </c:pt>
              </c:strCache>
            </c:strRef>
          </c:cat>
          <c:val>
            <c:numRef>
              <c:f>'graph feb15'!$C$23:$E$23</c:f>
              <c:numCache>
                <c:formatCode>#,##0.00</c:formatCode>
                <c:ptCount val="3"/>
                <c:pt idx="1">
                  <c:v>134626.86000000002</c:v>
                </c:pt>
              </c:numCache>
            </c:numRef>
          </c:val>
        </c:ser>
        <c:ser>
          <c:idx val="4"/>
          <c:order val="3"/>
          <c:tx>
            <c:strRef>
              <c:f>'graph feb15'!$B$24</c:f>
              <c:strCache>
                <c:ptCount val="1"/>
                <c:pt idx="0">
                  <c:v>CRRBAF</c:v>
                </c:pt>
              </c:strCache>
            </c:strRef>
          </c:tx>
          <c:invertIfNegative val="0"/>
          <c:cat>
            <c:strRef>
              <c:f>'graph feb15'!$C$20:$E$20</c:f>
              <c:strCache>
                <c:ptCount val="3"/>
                <c:pt idx="0">
                  <c:v>Credits and Fees</c:v>
                </c:pt>
                <c:pt idx="1">
                  <c:v>Short Paid</c:v>
                </c:pt>
                <c:pt idx="2">
                  <c:v>CRRBAF</c:v>
                </c:pt>
              </c:strCache>
            </c:strRef>
          </c:cat>
          <c:val>
            <c:numRef>
              <c:f>'graph feb15'!$C$24:$E$24</c:f>
              <c:numCache>
                <c:formatCode>#,##0.00</c:formatCode>
                <c:ptCount val="3"/>
                <c:pt idx="2">
                  <c:v>2096605.72</c:v>
                </c:pt>
              </c:numCache>
            </c:numRef>
          </c:val>
        </c:ser>
        <c:dLbls>
          <c:showLegendKey val="0"/>
          <c:showVal val="0"/>
          <c:showCatName val="0"/>
          <c:showSerName val="0"/>
          <c:showPercent val="0"/>
          <c:showBubbleSize val="0"/>
        </c:dLbls>
        <c:gapWidth val="36"/>
        <c:overlap val="100"/>
        <c:axId val="47242624"/>
        <c:axId val="49171456"/>
      </c:barChart>
      <c:catAx>
        <c:axId val="47242624"/>
        <c:scaling>
          <c:orientation val="minMax"/>
        </c:scaling>
        <c:delete val="0"/>
        <c:axPos val="b"/>
        <c:majorTickMark val="out"/>
        <c:minorTickMark val="none"/>
        <c:tickLblPos val="nextTo"/>
        <c:crossAx val="49171456"/>
        <c:crosses val="autoZero"/>
        <c:auto val="1"/>
        <c:lblAlgn val="ctr"/>
        <c:lblOffset val="100"/>
        <c:noMultiLvlLbl val="0"/>
      </c:catAx>
      <c:valAx>
        <c:axId val="49171456"/>
        <c:scaling>
          <c:orientation val="minMax"/>
        </c:scaling>
        <c:delete val="0"/>
        <c:axPos val="l"/>
        <c:majorGridlines/>
        <c:title>
          <c:tx>
            <c:rich>
              <a:bodyPr rot="-5400000" vert="horz"/>
              <a:lstStyle/>
              <a:p>
                <a:pPr>
                  <a:defRPr/>
                </a:pPr>
                <a:r>
                  <a:rPr lang="en-US"/>
                  <a:t>$</a:t>
                </a:r>
              </a:p>
            </c:rich>
          </c:tx>
          <c:layout/>
          <c:overlay val="0"/>
        </c:title>
        <c:numFmt formatCode="#,##0.00" sourceLinked="1"/>
        <c:majorTickMark val="out"/>
        <c:minorTickMark val="none"/>
        <c:tickLblPos val="nextTo"/>
        <c:crossAx val="47242624"/>
        <c:crosses val="autoZero"/>
        <c:crossBetween val="between"/>
        <c:majorUnit val="400000"/>
      </c:valAx>
    </c:plotArea>
    <c:legend>
      <c:legendPos val="b"/>
      <c:layout>
        <c:manualLayout>
          <c:xMode val="edge"/>
          <c:yMode val="edge"/>
          <c:x val="9.3847662981521252E-2"/>
          <c:y val="0.86054912701129749"/>
          <c:w val="0.8123046740369575"/>
          <c:h val="0.11626246719160105"/>
        </c:manualLayout>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200"/>
              <a:t>CRR</a:t>
            </a:r>
            <a:r>
              <a:rPr lang="en-US" sz="1200" baseline="0"/>
              <a:t> Balancing Account Fund Balance </a:t>
            </a:r>
          </a:p>
          <a:p>
            <a:pPr>
              <a:defRPr/>
            </a:pPr>
            <a:r>
              <a:rPr lang="en-US" sz="1200" baseline="0"/>
              <a:t>over time </a:t>
            </a:r>
            <a:endParaRPr lang="en-US" sz="1200"/>
          </a:p>
        </c:rich>
      </c:tx>
      <c:layout/>
      <c:overlay val="0"/>
    </c:title>
    <c:autoTitleDeleted val="0"/>
    <c:plotArea>
      <c:layout/>
      <c:barChart>
        <c:barDir val="col"/>
        <c:grouping val="clustered"/>
        <c:varyColors val="0"/>
        <c:ser>
          <c:idx val="0"/>
          <c:order val="0"/>
          <c:tx>
            <c:strRef>
              <c:f>'ROLLING FUND'!$H$35</c:f>
              <c:strCache>
                <c:ptCount val="1"/>
                <c:pt idx="0">
                  <c:v>CRRBAF</c:v>
                </c:pt>
              </c:strCache>
            </c:strRef>
          </c:tx>
          <c:invertIfNegative val="0"/>
          <c:cat>
            <c:numRef>
              <c:f>'ROLLING FUND'!$I$34:$U$34</c:f>
              <c:numCache>
                <c:formatCode>mmm\-yy</c:formatCode>
                <c:ptCount val="13"/>
                <c:pt idx="0">
                  <c:v>41974</c:v>
                </c:pt>
                <c:pt idx="1">
                  <c:v>42005</c:v>
                </c:pt>
                <c:pt idx="2">
                  <c:v>42036</c:v>
                </c:pt>
                <c:pt idx="3">
                  <c:v>42064</c:v>
                </c:pt>
                <c:pt idx="4">
                  <c:v>42095</c:v>
                </c:pt>
                <c:pt idx="5">
                  <c:v>42125</c:v>
                </c:pt>
                <c:pt idx="6">
                  <c:v>42156</c:v>
                </c:pt>
                <c:pt idx="7">
                  <c:v>42186</c:v>
                </c:pt>
                <c:pt idx="8">
                  <c:v>42217</c:v>
                </c:pt>
                <c:pt idx="9">
                  <c:v>42248</c:v>
                </c:pt>
                <c:pt idx="10">
                  <c:v>42278</c:v>
                </c:pt>
                <c:pt idx="11">
                  <c:v>42309</c:v>
                </c:pt>
                <c:pt idx="12">
                  <c:v>42339</c:v>
                </c:pt>
              </c:numCache>
            </c:numRef>
          </c:cat>
          <c:val>
            <c:numRef>
              <c:f>'ROLLING FUND'!$I$35:$U$35</c:f>
              <c:numCache>
                <c:formatCode>#,##0.00</c:formatCode>
                <c:ptCount val="13"/>
                <c:pt idx="0" formatCode="General">
                  <c:v>20578.480000000098</c:v>
                </c:pt>
                <c:pt idx="1">
                  <c:v>1767927.6400000001</c:v>
                </c:pt>
                <c:pt idx="2">
                  <c:v>3864533.3600000003</c:v>
                </c:pt>
              </c:numCache>
            </c:numRef>
          </c:val>
        </c:ser>
        <c:dLbls>
          <c:showLegendKey val="0"/>
          <c:showVal val="0"/>
          <c:showCatName val="0"/>
          <c:showSerName val="0"/>
          <c:showPercent val="0"/>
          <c:showBubbleSize val="0"/>
        </c:dLbls>
        <c:gapWidth val="150"/>
        <c:axId val="134358912"/>
        <c:axId val="137409664"/>
      </c:barChart>
      <c:dateAx>
        <c:axId val="134358912"/>
        <c:scaling>
          <c:orientation val="minMax"/>
        </c:scaling>
        <c:delete val="0"/>
        <c:axPos val="b"/>
        <c:numFmt formatCode="mmm\-yy" sourceLinked="1"/>
        <c:majorTickMark val="out"/>
        <c:minorTickMark val="none"/>
        <c:tickLblPos val="nextTo"/>
        <c:crossAx val="137409664"/>
        <c:crosses val="autoZero"/>
        <c:auto val="1"/>
        <c:lblOffset val="100"/>
        <c:baseTimeUnit val="months"/>
      </c:dateAx>
      <c:valAx>
        <c:axId val="137409664"/>
        <c:scaling>
          <c:orientation val="minMax"/>
        </c:scaling>
        <c:delete val="0"/>
        <c:axPos val="l"/>
        <c:majorGridlines/>
        <c:numFmt formatCode="&quot;$&quot;#,##0.0" sourceLinked="0"/>
        <c:majorTickMark val="out"/>
        <c:minorTickMark val="none"/>
        <c:tickLblPos val="nextTo"/>
        <c:crossAx val="134358912"/>
        <c:crosses val="autoZero"/>
        <c:crossBetween val="between"/>
        <c:majorUnit val="400000"/>
        <c:dispUnits>
          <c:builtInUnit val="millions"/>
          <c:dispUnitsLbl>
            <c:layout>
              <c:manualLayout>
                <c:xMode val="edge"/>
                <c:yMode val="edge"/>
                <c:x val="1.2460734973452433E-2"/>
                <c:y val="0.43998424533999769"/>
              </c:manualLayout>
            </c:layout>
            <c:tx>
              <c:rich>
                <a:bodyPr/>
                <a:lstStyle/>
                <a:p>
                  <a:pPr>
                    <a:defRPr/>
                  </a:pPr>
                  <a:r>
                    <a:rPr lang="en-US"/>
                    <a:t>$ (M)</a:t>
                  </a:r>
                </a:p>
              </c:rich>
            </c:tx>
          </c:dispUnitsLbl>
        </c:dispUnits>
      </c:valAx>
    </c:plotArea>
    <c:legend>
      <c:legendPos val="r"/>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2120"/>
          </a:xfrm>
          <a:prstGeom prst="rect">
            <a:avLst/>
          </a:prstGeom>
        </p:spPr>
        <p:txBody>
          <a:bodyPr vert="horz" lIns="91440" tIns="45720" rIns="91440" bIns="45720" rtlCol="0"/>
          <a:lstStyle>
            <a:lvl1pPr algn="r">
              <a:defRPr sz="1200"/>
            </a:lvl1pPr>
          </a:lstStyle>
          <a:p>
            <a:fld id="{F69DE495-51AC-4723-A7B4-B1B58AAC8C5A}" type="datetimeFigureOut">
              <a:rPr lang="en-US" smtClean="0"/>
              <a:t>3/21/2015</a:t>
            </a:fld>
            <a:endParaRPr lang="en-US"/>
          </a:p>
        </p:txBody>
      </p:sp>
      <p:sp>
        <p:nvSpPr>
          <p:cNvPr id="4" name="Footer Placeholder 3"/>
          <p:cNvSpPr>
            <a:spLocks noGrp="1"/>
          </p:cNvSpPr>
          <p:nvPr>
            <p:ph type="ftr" sz="quarter" idx="2"/>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D1DF52B9-7E6C-4146-83FC-76B5AB271E46}" type="datetimeFigureOut">
              <a:rPr lang="en-US" smtClean="0"/>
              <a:t>3/21/2015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767"/>
            <a:ext cx="560705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15</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16</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5</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6</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8</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9</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10</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05064397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914400" fontAlgn="base">
              <a:lnSpc>
                <a:spcPct val="80000"/>
              </a:lnSpc>
              <a:spcBef>
                <a:spcPct val="20000"/>
              </a:spcBef>
              <a:spcAft>
                <a:spcPct val="0"/>
              </a:spcAft>
            </a:pPr>
            <a:endParaRPr lang="en-US" sz="1600" b="1">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1600" b="1">
              <a:solidFill>
                <a:srgbClr val="000000"/>
              </a:solidFill>
            </a:endParaRPr>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chemeClr val="bg1"/>
                </a:solidFill>
              </a:defRPr>
            </a:lvl1pPr>
          </a:lstStyle>
          <a:p>
            <a:pPr>
              <a:defRPr/>
            </a:pPr>
            <a:r>
              <a:rPr lang="en-US">
                <a:solidFill>
                  <a:srgbClr val="FFFFFF"/>
                </a:solidFill>
              </a:rPr>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a:solidFill>
                  <a:schemeClr val="bg1"/>
                </a:solidFill>
                <a:latin typeface="Arial" charset="0"/>
              </a:defRPr>
            </a:lvl1pPr>
          </a:lstStyle>
          <a:p>
            <a:pPr defTabSz="914400" fontAlgn="base">
              <a:spcAft>
                <a:spcPct val="0"/>
              </a:spcAft>
              <a:defRPr/>
            </a:pPr>
            <a:r>
              <a:rPr lang="en-US" b="1">
                <a:solidFill>
                  <a:srgbClr val="FFFFFF"/>
                </a:solidFill>
              </a:rPr>
              <a:t>Meeting Title (optional)</a:t>
            </a:r>
          </a:p>
        </p:txBody>
      </p:sp>
    </p:spTree>
    <p:extLst>
      <p:ext uri="{BB962C8B-B14F-4D97-AF65-F5344CB8AC3E}">
        <p14:creationId xmlns:p14="http://schemas.microsoft.com/office/powerpoint/2010/main" val="3655962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A9CEAF1-53AD-46BE-9176-013B2A2B7A35}" type="slidenum">
              <a:rPr lang="en-US">
                <a:solidFill>
                  <a:srgbClr val="000000"/>
                </a:solidFill>
              </a:rPr>
              <a:pPr>
                <a:defRPr/>
              </a:pPr>
              <a:t>‹#›</a:t>
            </a:fld>
            <a:endParaRPr lang="en-US">
              <a:solidFill>
                <a:srgbClr val="000000"/>
              </a:solidFill>
            </a:endParaRPr>
          </a:p>
        </p:txBody>
      </p:sp>
      <p:sp>
        <p:nvSpPr>
          <p:cNvPr id="5"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783039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EB97839-E9E5-4038-9852-0A72C69A2A47}" type="slidenum">
              <a:rPr lang="en-US">
                <a:solidFill>
                  <a:srgbClr val="000000"/>
                </a:solidFill>
              </a:rPr>
              <a:pPr>
                <a:defRPr/>
              </a:pPr>
              <a:t>‹#›</a:t>
            </a:fld>
            <a:endParaRPr lang="en-US">
              <a:solidFill>
                <a:srgbClr val="000000"/>
              </a:solidFill>
            </a:endParaRPr>
          </a:p>
        </p:txBody>
      </p:sp>
      <p:sp>
        <p:nvSpPr>
          <p:cNvPr id="5"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2082060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54D15DB-F492-417C-B3C1-95863FCAA218}" type="slidenum">
              <a:rPr lang="en-US">
                <a:solidFill>
                  <a:srgbClr val="000000"/>
                </a:solidFill>
              </a:rPr>
              <a:pPr>
                <a:defRPr/>
              </a:pPr>
              <a:t>‹#›</a:t>
            </a:fld>
            <a:endParaRPr lang="en-US">
              <a:solidFill>
                <a:srgbClr val="000000"/>
              </a:solidFill>
            </a:endParaRPr>
          </a:p>
        </p:txBody>
      </p:sp>
      <p:sp>
        <p:nvSpPr>
          <p:cNvPr id="6"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3910945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4155851-3123-4476-B2AC-37AA7655915C}" type="slidenum">
              <a:rPr lang="en-US">
                <a:solidFill>
                  <a:srgbClr val="000000"/>
                </a:solidFill>
              </a:rPr>
              <a:pPr>
                <a:defRPr/>
              </a:pPr>
              <a:t>‹#›</a:t>
            </a:fld>
            <a:endParaRPr lang="en-US">
              <a:solidFill>
                <a:srgbClr val="000000"/>
              </a:solidFill>
            </a:endParaRPr>
          </a:p>
        </p:txBody>
      </p:sp>
      <p:sp>
        <p:nvSpPr>
          <p:cNvPr id="8"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590116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BB0A38D-180F-42DE-8177-B03C76167E0F}" type="slidenum">
              <a:rPr lang="en-US">
                <a:solidFill>
                  <a:srgbClr val="000000"/>
                </a:solidFill>
              </a:rPr>
              <a:pPr>
                <a:defRPr/>
              </a:pPr>
              <a:t>‹#›</a:t>
            </a:fld>
            <a:endParaRPr lang="en-US">
              <a:solidFill>
                <a:srgbClr val="000000"/>
              </a:solidFill>
            </a:endParaRPr>
          </a:p>
        </p:txBody>
      </p:sp>
      <p:sp>
        <p:nvSpPr>
          <p:cNvPr id="4"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73010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1FCC2D1-2CC9-45D0-AD2A-3A9F9D772C5E}" type="slidenum">
              <a:rPr lang="en-US">
                <a:solidFill>
                  <a:srgbClr val="000000"/>
                </a:solidFill>
              </a:rPr>
              <a:pPr>
                <a:defRPr/>
              </a:pPr>
              <a:t>‹#›</a:t>
            </a:fld>
            <a:endParaRPr lang="en-US">
              <a:solidFill>
                <a:srgbClr val="000000"/>
              </a:solidFill>
            </a:endParaRPr>
          </a:p>
        </p:txBody>
      </p:sp>
      <p:sp>
        <p:nvSpPr>
          <p:cNvPr id="3"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3020731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806BC6-3DFE-4977-B534-48CCD8B6B131}" type="slidenum">
              <a:rPr lang="en-US">
                <a:solidFill>
                  <a:srgbClr val="000000"/>
                </a:solidFill>
              </a:rPr>
              <a:pPr>
                <a:defRPr/>
              </a:pPr>
              <a:t>‹#›</a:t>
            </a:fld>
            <a:endParaRPr lang="en-US">
              <a:solidFill>
                <a:srgbClr val="000000"/>
              </a:solidFill>
            </a:endParaRPr>
          </a:p>
        </p:txBody>
      </p:sp>
      <p:sp>
        <p:nvSpPr>
          <p:cNvPr id="6"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749814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CADADD4-17AA-47F5-8402-FBC938F97C7C}" type="slidenum">
              <a:rPr lang="en-US">
                <a:solidFill>
                  <a:srgbClr val="000000"/>
                </a:solidFill>
              </a:rPr>
              <a:pPr>
                <a:defRPr/>
              </a:pPr>
              <a:t>‹#›</a:t>
            </a:fld>
            <a:endParaRPr lang="en-US">
              <a:solidFill>
                <a:srgbClr val="000000"/>
              </a:solidFill>
            </a:endParaRPr>
          </a:p>
        </p:txBody>
      </p:sp>
      <p:sp>
        <p:nvSpPr>
          <p:cNvPr id="6"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3234284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DD6BAE-A68F-473A-A2D7-CEEA128D748C}" type="slidenum">
              <a:rPr lang="en-US">
                <a:solidFill>
                  <a:srgbClr val="000000"/>
                </a:solidFill>
              </a:rPr>
              <a:pPr>
                <a:defRPr/>
              </a:pPr>
              <a:t>‹#›</a:t>
            </a:fld>
            <a:endParaRPr lang="en-US">
              <a:solidFill>
                <a:srgbClr val="000000"/>
              </a:solidFill>
            </a:endParaRPr>
          </a:p>
        </p:txBody>
      </p:sp>
      <p:sp>
        <p:nvSpPr>
          <p:cNvPr id="5"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3669698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E81CF20-39D3-4579-9E24-257361C91D1A}" type="slidenum">
              <a:rPr lang="en-US">
                <a:solidFill>
                  <a:srgbClr val="000000"/>
                </a:solidFill>
              </a:rPr>
              <a:pPr>
                <a:defRPr/>
              </a:pPr>
              <a:t>‹#›</a:t>
            </a:fld>
            <a:endParaRPr lang="en-US">
              <a:solidFill>
                <a:srgbClr val="000000"/>
              </a:solidFill>
            </a:endParaRPr>
          </a:p>
        </p:txBody>
      </p:sp>
      <p:sp>
        <p:nvSpPr>
          <p:cNvPr id="5"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3185188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731981A-7905-41B0-8858-66AAA0FFBCF3}" type="slidenum">
              <a:rPr lang="en-US">
                <a:solidFill>
                  <a:srgbClr val="000000"/>
                </a:solidFill>
              </a:rPr>
              <a:pPr>
                <a:defRPr/>
              </a:pPr>
              <a:t>‹#›</a:t>
            </a:fld>
            <a:endParaRPr lang="en-US">
              <a:solidFill>
                <a:srgbClr val="000000"/>
              </a:solidFill>
            </a:endParaRPr>
          </a:p>
        </p:txBody>
      </p:sp>
      <p:sp>
        <p:nvSpPr>
          <p:cNvPr id="6" name="Rectangle 4"/>
          <p:cNvSpPr>
            <a:spLocks noGrp="1" noChangeArrowheads="1"/>
          </p:cNvSpPr>
          <p:nvPr>
            <p:ph type="dt" sz="half" idx="11"/>
          </p:nvPr>
        </p:nvSpPr>
        <p:spPr>
          <a:ln/>
        </p:spPr>
        <p:txBody>
          <a:bodyPr/>
          <a:lstStyle>
            <a:lvl1pPr>
              <a:defRPr/>
            </a:lvl1pPr>
          </a:lstStyle>
          <a:p>
            <a:pPr>
              <a:defRPr/>
            </a:pPr>
            <a:r>
              <a:rPr lang="en-US">
                <a:solidFill>
                  <a:srgbClr val="000000"/>
                </a:solidFill>
              </a:rPr>
              <a:t>Date</a:t>
            </a:r>
          </a:p>
        </p:txBody>
      </p:sp>
    </p:spTree>
    <p:extLst>
      <p:ext uri="{BB962C8B-B14F-4D97-AF65-F5344CB8AC3E}">
        <p14:creationId xmlns:p14="http://schemas.microsoft.com/office/powerpoint/2010/main" val="16124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B160E-BCD5-4FA1-A9E3-2623029C8025}" type="datetime1">
              <a:rPr lang="en-US" smtClean="0"/>
              <a:t>3/21/2015</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latin typeface="Arial" charset="0"/>
              </a:defRPr>
            </a:lvl1pPr>
          </a:lstStyle>
          <a:p>
            <a:pPr defTabSz="914400" fontAlgn="base">
              <a:spcAft>
                <a:spcPct val="0"/>
              </a:spcAft>
              <a:defRPr/>
            </a:pPr>
            <a:fld id="{E718ABEB-4B20-4DAD-9F08-0F3C9742EABF}" type="slidenum">
              <a:rPr lang="en-US">
                <a:solidFill>
                  <a:srgbClr val="000000"/>
                </a:solidFill>
              </a:rPr>
              <a:pPr defTabSz="914400" fontAlgn="base">
                <a:spcAft>
                  <a:spcPct val="0"/>
                </a:spcAft>
                <a:defRPr/>
              </a:pPr>
              <a:t>‹#›</a:t>
            </a:fld>
            <a:endParaRPr lang="en-US">
              <a:solidFill>
                <a:srgbClr val="000000"/>
              </a:solidFill>
            </a:endParaRPr>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914400" fontAlgn="base">
              <a:lnSpc>
                <a:spcPct val="80000"/>
              </a:lnSpc>
              <a:spcBef>
                <a:spcPct val="20000"/>
              </a:spcBef>
              <a:spcAft>
                <a:spcPct val="0"/>
              </a:spcAft>
            </a:pPr>
            <a:endParaRPr lang="en-US" sz="1600" b="1">
              <a:solidFill>
                <a:srgbClr val="000000"/>
              </a:solidFill>
            </a:endParaRPr>
          </a:p>
        </p:txBody>
      </p:sp>
      <p:pic>
        <p:nvPicPr>
          <p:cNvPr id="1029"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914400" fontAlgn="base">
              <a:lnSpc>
                <a:spcPct val="80000"/>
              </a:lnSpc>
              <a:spcBef>
                <a:spcPct val="20000"/>
              </a:spcBef>
              <a:spcAft>
                <a:spcPct val="0"/>
              </a:spcAft>
            </a:pPr>
            <a:endParaRPr lang="en-US" sz="1600" b="1">
              <a:solidFill>
                <a:srgbClr val="000000"/>
              </a:solidFill>
            </a:endParaRPr>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2"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1600" b="1">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latin typeface="Arial" charset="0"/>
              </a:defRPr>
            </a:lvl1pPr>
          </a:lstStyle>
          <a:p>
            <a:pPr defTabSz="914400" fontAlgn="base">
              <a:spcAft>
                <a:spcPct val="0"/>
              </a:spcAft>
              <a:defRPr/>
            </a:pPr>
            <a:r>
              <a:rPr lang="en-US">
                <a:solidFill>
                  <a:srgbClr val="000000"/>
                </a:solidFill>
              </a:rPr>
              <a:t>Date</a:t>
            </a:r>
          </a:p>
        </p:txBody>
      </p:sp>
      <p:sp>
        <p:nvSpPr>
          <p:cNvPr id="1034"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1600" b="1">
              <a:solidFill>
                <a:srgbClr val="000000"/>
              </a:solidFill>
            </a:endParaRPr>
          </a:p>
        </p:txBody>
      </p:sp>
      <p:sp>
        <p:nvSpPr>
          <p:cNvPr id="1035"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03670EEC-6877-42F5-BF6B-1CB534FE5D5D}" type="slidenum">
              <a:rPr lang="en-US" sz="1200">
                <a:solidFill>
                  <a:srgbClr val="000000"/>
                </a:solidFill>
              </a:rPr>
              <a:pPr algn="ctr" defTabSz="914400" fontAlgn="base">
                <a:spcBef>
                  <a:spcPct val="0"/>
                </a:spcBef>
                <a:spcAft>
                  <a:spcPct val="0"/>
                </a:spcAft>
              </a:pPr>
              <a:t>‹#›</a:t>
            </a:fld>
            <a:endParaRPr lang="en-US" sz="1200">
              <a:solidFill>
                <a:srgbClr val="000000"/>
              </a:solidFill>
            </a:endParaRPr>
          </a:p>
        </p:txBody>
      </p:sp>
    </p:spTree>
    <p:extLst>
      <p:ext uri="{BB962C8B-B14F-4D97-AF65-F5344CB8AC3E}">
        <p14:creationId xmlns:p14="http://schemas.microsoft.com/office/powerpoint/2010/main" val="1257855664"/>
      </p:ext>
    </p:extLst>
  </p:cSld>
  <p:clrMap bg1="lt1" tx1="dk1" bg2="lt2" tx2="dk2" accent1="accent1" accent2="accent2" accent3="accent3" accent4="accent4" accent5="accent5" accent6="accent6" hlink="hlink" folHlink="folHlink"/>
  <p:sldLayoutIdLst>
    <p:sldLayoutId id="2147493479" r:id="rId1"/>
    <p:sldLayoutId id="2147493480" r:id="rId2"/>
    <p:sldLayoutId id="2147493481" r:id="rId3"/>
    <p:sldLayoutId id="2147493482" r:id="rId4"/>
    <p:sldLayoutId id="2147493483" r:id="rId5"/>
    <p:sldLayoutId id="2147493484" r:id="rId6"/>
    <p:sldLayoutId id="2147493485" r:id="rId7"/>
    <p:sldLayoutId id="2147493486" r:id="rId8"/>
    <p:sldLayoutId id="2147493487" r:id="rId9"/>
    <p:sldLayoutId id="2147493488" r:id="rId10"/>
    <p:sldLayoutId id="2147493489" r:id="rId11"/>
    <p:sldLayoutId id="2147493490"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42925" y="421739"/>
            <a:ext cx="7727950" cy="1922879"/>
            <a:chOff x="603250" y="546100"/>
            <a:chExt cx="7727950" cy="1922879"/>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338554"/>
            </a:xfrm>
            <a:prstGeom prst="rect">
              <a:avLst/>
            </a:prstGeom>
            <a:noFill/>
          </p:spPr>
          <p:txBody>
            <a:bodyPr wrap="square" rtlCol="0">
              <a:spAutoFit/>
            </a:bodyPr>
            <a:lstStyle/>
            <a:p>
              <a:endParaRPr lang="en-US" sz="1600" dirty="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1383322" y="2262554"/>
            <a:ext cx="5849815" cy="2462213"/>
          </a:xfrm>
          <a:prstGeom prst="rect">
            <a:avLst/>
          </a:prstGeom>
          <a:noFill/>
        </p:spPr>
        <p:txBody>
          <a:bodyPr wrap="square" rtlCol="0">
            <a:spAutoFit/>
          </a:bodyPr>
          <a:lstStyle/>
          <a:p>
            <a:r>
              <a:rPr lang="en-US" sz="3200" dirty="0" smtClean="0"/>
              <a:t>CSWG Update</a:t>
            </a:r>
          </a:p>
          <a:p>
            <a:endParaRPr lang="en-US" sz="3200" dirty="0"/>
          </a:p>
          <a:p>
            <a:r>
              <a:rPr lang="en-US" dirty="0" smtClean="0"/>
              <a:t>Blake Holt</a:t>
            </a:r>
          </a:p>
          <a:p>
            <a:r>
              <a:rPr lang="en-US" dirty="0" smtClean="0"/>
              <a:t>ERCOT</a:t>
            </a:r>
          </a:p>
          <a:p>
            <a:endParaRPr lang="en-US" dirty="0" smtClean="0"/>
          </a:p>
          <a:p>
            <a:r>
              <a:rPr lang="en-US" dirty="0" smtClean="0"/>
              <a:t>CSWG</a:t>
            </a:r>
          </a:p>
          <a:p>
            <a:r>
              <a:rPr lang="en-US" dirty="0" smtClean="0"/>
              <a:t>03/23/2015</a:t>
            </a:r>
            <a:endParaRPr lang="en-US" dirty="0" smtClean="0"/>
          </a:p>
        </p:txBody>
      </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Removal of UGEN Capacity</a:t>
            </a:r>
          </a:p>
        </p:txBody>
      </p:sp>
      <p:graphicFrame>
        <p:nvGraphicFramePr>
          <p:cNvPr id="6" name="Table 5"/>
          <p:cNvGraphicFramePr>
            <a:graphicFrameLocks noGrp="1"/>
          </p:cNvGraphicFramePr>
          <p:nvPr>
            <p:extLst>
              <p:ext uri="{D42A27DB-BD31-4B8C-83A1-F6EECF244321}">
                <p14:modId xmlns:p14="http://schemas.microsoft.com/office/powerpoint/2010/main" val="2944177720"/>
              </p:ext>
            </p:extLst>
          </p:nvPr>
        </p:nvGraphicFramePr>
        <p:xfrm>
          <a:off x="300252" y="800983"/>
          <a:ext cx="8538947" cy="1016618"/>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254154">
                <a:tc>
                  <a:txBody>
                    <a:bodyPr/>
                    <a:lstStyle/>
                    <a:p>
                      <a:pPr marL="0" marR="0">
                        <a:lnSpc>
                          <a:spcPts val="1200"/>
                        </a:lnSpc>
                        <a:spcBef>
                          <a:spcPts val="0"/>
                        </a:spcBef>
                        <a:spcAft>
                          <a:spcPts val="0"/>
                        </a:spcAft>
                      </a:pPr>
                      <a:r>
                        <a:rPr lang="en-US" sz="900" b="0" dirty="0">
                          <a:effectLst/>
                        </a:rPr>
                        <a:t>Variable</a:t>
                      </a:r>
                      <a:endParaRPr lang="en-US" sz="1000" b="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b="0">
                          <a:effectLst/>
                        </a:rPr>
                        <a:t>Unit</a:t>
                      </a:r>
                      <a:endParaRPr lang="en-US" sz="1000" b="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UGENA</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err="1" smtClean="0">
                          <a:effectLst/>
                        </a:rPr>
                        <a:t>MWh</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Rectangle 1"/>
          <p:cNvSpPr/>
          <p:nvPr/>
        </p:nvSpPr>
        <p:spPr>
          <a:xfrm>
            <a:off x="2586250" y="1021266"/>
            <a:ext cx="4572000" cy="769441"/>
          </a:xfrm>
          <a:prstGeom prst="rect">
            <a:avLst/>
          </a:prstGeom>
        </p:spPr>
        <p:txBody>
          <a:bodyPr>
            <a:spAutoFit/>
          </a:bodyPr>
          <a:lstStyle/>
          <a:p>
            <a:r>
              <a:rPr lang="en-US" sz="1100" i="1" dirty="0"/>
              <a:t>Adjusted Under Generation Volumes per QSE per Settlement Point per Resource</a:t>
            </a:r>
            <a:r>
              <a:rPr lang="en-US" sz="1100" dirty="0"/>
              <a:t>—The amount under-generated by the Generation Resource </a:t>
            </a:r>
            <a:r>
              <a:rPr lang="en-US" sz="1100" i="1" dirty="0"/>
              <a:t>r</a:t>
            </a:r>
            <a:r>
              <a:rPr lang="en-US" sz="1100" dirty="0"/>
              <a:t> represented by QSE </a:t>
            </a:r>
            <a:r>
              <a:rPr lang="en-US" sz="1100" i="1" dirty="0"/>
              <a:t>q</a:t>
            </a:r>
            <a:r>
              <a:rPr lang="en-US" sz="1100" dirty="0"/>
              <a:t> at Resource Node </a:t>
            </a:r>
            <a:r>
              <a:rPr lang="en-US" sz="1100" i="1" dirty="0"/>
              <a:t>p</a:t>
            </a:r>
            <a:r>
              <a:rPr lang="en-US" sz="1100" dirty="0"/>
              <a:t> for the 15-minute Settlement Interval adjusted pursuant to paragraph (6) above.</a:t>
            </a:r>
          </a:p>
        </p:txBody>
      </p:sp>
      <p:sp>
        <p:nvSpPr>
          <p:cNvPr id="5" name="Rectangle 4"/>
          <p:cNvSpPr/>
          <p:nvPr/>
        </p:nvSpPr>
        <p:spPr>
          <a:xfrm>
            <a:off x="2715904" y="2100319"/>
            <a:ext cx="3193577" cy="2185214"/>
          </a:xfrm>
          <a:prstGeom prst="rect">
            <a:avLst/>
          </a:prstGeom>
          <a:ln w="38100">
            <a:solidFill>
              <a:schemeClr val="tx1"/>
            </a:solidFill>
          </a:ln>
        </p:spPr>
        <p:txBody>
          <a:bodyPr wrap="square">
            <a:spAutoFit/>
          </a:bodyPr>
          <a:lstStyle/>
          <a:p>
            <a:endParaRPr lang="pt-BR" sz="1200" u="sng" dirty="0" smtClean="0"/>
          </a:p>
          <a:p>
            <a:endParaRPr lang="pt-BR" sz="1200" u="sng" dirty="0"/>
          </a:p>
          <a:p>
            <a:endParaRPr lang="pt-BR" sz="1200" u="sng" dirty="0" smtClean="0"/>
          </a:p>
          <a:p>
            <a:r>
              <a:rPr lang="pt-BR" sz="1200" u="sng" dirty="0" smtClean="0"/>
              <a:t>If:</a:t>
            </a:r>
            <a:r>
              <a:rPr lang="pt-BR" sz="1200" dirty="0" smtClean="0"/>
              <a:t>  BPDAMT &gt; 0   </a:t>
            </a:r>
            <a:r>
              <a:rPr lang="pt-BR" sz="1200" u="sng" dirty="0" smtClean="0"/>
              <a:t>AND</a:t>
            </a:r>
            <a:r>
              <a:rPr lang="pt-BR" sz="1200" dirty="0" smtClean="0"/>
              <a:t> CAPEFLAG = 0</a:t>
            </a:r>
            <a:endParaRPr lang="en-US" sz="1200" dirty="0" smtClean="0"/>
          </a:p>
          <a:p>
            <a:r>
              <a:rPr lang="pt-BR" sz="1200" dirty="0" smtClean="0"/>
              <a:t> </a:t>
            </a:r>
            <a:endParaRPr lang="en-US" sz="1200" dirty="0" smtClean="0"/>
          </a:p>
          <a:p>
            <a:r>
              <a:rPr lang="pt-BR" sz="1200" dirty="0" smtClean="0"/>
              <a:t>	</a:t>
            </a:r>
            <a:r>
              <a:rPr lang="pt-BR" sz="1200" u="sng" dirty="0" smtClean="0"/>
              <a:t>Then, set:</a:t>
            </a:r>
            <a:r>
              <a:rPr lang="pt-BR" sz="1200" dirty="0" smtClean="0"/>
              <a:t>  UGENA = UGEN</a:t>
            </a:r>
          </a:p>
          <a:p>
            <a:r>
              <a:rPr lang="pt-BR" sz="1200" dirty="0" smtClean="0"/>
              <a:t> </a:t>
            </a:r>
            <a:endParaRPr lang="en-US" sz="1200" dirty="0" smtClean="0"/>
          </a:p>
          <a:p>
            <a:r>
              <a:rPr lang="pt-BR" sz="1200" u="sng" dirty="0" smtClean="0"/>
              <a:t>Else, set</a:t>
            </a:r>
            <a:r>
              <a:rPr lang="pt-BR" sz="1200" dirty="0" smtClean="0"/>
              <a:t>:    UGENA =   0             </a:t>
            </a:r>
            <a:r>
              <a:rPr lang="en-US" sz="1200" dirty="0" smtClean="0"/>
              <a:t> </a:t>
            </a:r>
          </a:p>
          <a:p>
            <a:r>
              <a:rPr lang="en-US" sz="1200" dirty="0" smtClean="0"/>
              <a:t> </a:t>
            </a:r>
          </a:p>
          <a:p>
            <a:r>
              <a:rPr lang="en-US" sz="1400" dirty="0"/>
              <a:t> </a:t>
            </a:r>
          </a:p>
          <a:p>
            <a:r>
              <a:rPr lang="en-US" sz="1400" dirty="0"/>
              <a:t> </a:t>
            </a:r>
          </a:p>
        </p:txBody>
      </p:sp>
    </p:spTree>
    <p:extLst>
      <p:ext uri="{BB962C8B-B14F-4D97-AF65-F5344CB8AC3E}">
        <p14:creationId xmlns:p14="http://schemas.microsoft.com/office/powerpoint/2010/main" val="3886872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Putting it all </a:t>
            </a:r>
            <a:r>
              <a:rPr lang="en-US" dirty="0" smtClean="0"/>
              <a:t>together</a:t>
            </a:r>
            <a:endParaRPr lang="en-US" dirty="0" smtClean="0"/>
          </a:p>
        </p:txBody>
      </p:sp>
      <mc:AlternateContent xmlns:mc="http://schemas.openxmlformats.org/markup-compatibility/2006">
        <mc:Choice xmlns:a14="http://schemas.microsoft.com/office/drawing/2010/main" Requires="a14">
          <p:sp>
            <p:nvSpPr>
              <p:cNvPr id="24" name="TextBox 23"/>
              <p:cNvSpPr txBox="1"/>
              <p:nvPr/>
            </p:nvSpPr>
            <p:spPr>
              <a:xfrm>
                <a:off x="545910" y="661916"/>
                <a:ext cx="8120417" cy="6463308"/>
              </a:xfrm>
              <a:prstGeom prst="rect">
                <a:avLst/>
              </a:prstGeom>
              <a:noFill/>
            </p:spPr>
            <p:txBody>
              <a:bodyPr wrap="square" rtlCol="0">
                <a:spAutoFit/>
              </a:bodyPr>
              <a:lstStyle/>
              <a:p>
                <a:r>
                  <a:rPr lang="pt-BR" sz="1200" dirty="0" smtClean="0">
                    <a:solidFill>
                      <a:schemeClr val="tx1"/>
                    </a:solidFill>
                  </a:rPr>
                  <a:t>RTOLCAP_&lt;Q&gt;</a:t>
                </a:r>
                <a:r>
                  <a:rPr lang="pt-BR" sz="1200" i="1" baseline="-25000" dirty="0">
                    <a:solidFill>
                      <a:schemeClr val="tx1"/>
                    </a:solidFill>
                  </a:rPr>
                  <a:t> </a:t>
                </a:r>
                <a:r>
                  <a:rPr lang="pt-BR" sz="1200" dirty="0">
                    <a:solidFill>
                      <a:schemeClr val="tx1"/>
                    </a:solidFill>
                  </a:rPr>
                  <a:t>= (RTOLHSL</a:t>
                </a:r>
                <a:r>
                  <a:rPr lang="pt-BR" sz="1200" i="1" baseline="-25000" dirty="0">
                    <a:solidFill>
                      <a:schemeClr val="tx1"/>
                    </a:solidFill>
                  </a:rPr>
                  <a:t> </a:t>
                </a:r>
                <a:r>
                  <a:rPr lang="pt-BR" sz="1200" dirty="0">
                    <a:solidFill>
                      <a:schemeClr val="tx1"/>
                    </a:solidFill>
                  </a:rPr>
                  <a:t>_&lt;Q&gt; – RTMGQ _&lt;Q&gt; </a:t>
                </a:r>
                <a:r>
                  <a:rPr lang="pt-BR" sz="1200" dirty="0" smtClean="0">
                    <a:solidFill>
                      <a:schemeClr val="tx1"/>
                    </a:solidFill>
                  </a:rPr>
                  <a:t>- (SYS_GEN_DISCFACTOR *</a:t>
                </a:r>
                <a:endParaRPr lang="en-US" sz="1200" dirty="0">
                  <a:solidFill>
                    <a:schemeClr val="tx1"/>
                  </a:solidFill>
                </a:endParaRPr>
              </a:p>
              <a:p>
                <a:pPr algn="ctr"/>
                <a:r>
                  <a:rPr lang="pt-BR" sz="1200" dirty="0">
                    <a:solidFill>
                      <a:schemeClr val="tx1"/>
                    </a:solidFill>
                  </a:rPr>
                  <a:t> </a:t>
                </a:r>
                <a:r>
                  <a:rPr lang="pt-BR" sz="1200" dirty="0" smtClean="0">
                    <a:solidFill>
                      <a:schemeClr val="tx1"/>
                    </a:solidFill>
                  </a:rPr>
                  <a:t>                           </a:t>
                </a:r>
                <a14:m>
                  <m:oMath xmlns:m="http://schemas.openxmlformats.org/officeDocument/2006/math">
                    <m:nary>
                      <m:naryPr>
                        <m:chr m:val="∑"/>
                        <m:subHide m:val="on"/>
                        <m:supHide m:val="on"/>
                        <m:ctrlPr>
                          <a:rPr lang="pt-BR" sz="1200" i="1" smtClean="0">
                            <a:solidFill>
                              <a:schemeClr val="tx1"/>
                            </a:solidFill>
                            <a:latin typeface="Cambria Math"/>
                          </a:rPr>
                        </m:ctrlPr>
                      </m:naryPr>
                      <m:sub/>
                      <m:sup/>
                      <m:e>
                        <m:r>
                          <a:rPr lang="en-US" sz="1200" b="0" i="1" smtClean="0">
                            <a:solidFill>
                              <a:schemeClr val="tx1"/>
                            </a:solidFill>
                            <a:latin typeface="Cambria Math"/>
                          </a:rPr>
                          <m:t>𝑅</m:t>
                        </m:r>
                      </m:e>
                    </m:nary>
                  </m:oMath>
                </a14:m>
                <a:r>
                  <a:rPr lang="pt-BR" sz="1200" dirty="0" smtClean="0">
                    <a:solidFill>
                      <a:schemeClr val="tx1"/>
                    </a:solidFill>
                  </a:rPr>
                  <a:t> </a:t>
                </a:r>
                <a14:m>
                  <m:oMath xmlns:m="http://schemas.openxmlformats.org/officeDocument/2006/math">
                    <m:nary>
                      <m:naryPr>
                        <m:chr m:val="∑"/>
                        <m:subHide m:val="on"/>
                        <m:supHide m:val="on"/>
                        <m:ctrlPr>
                          <a:rPr lang="pt-BR" sz="1200" i="1" smtClean="0">
                            <a:solidFill>
                              <a:schemeClr val="tx1"/>
                            </a:solidFill>
                            <a:latin typeface="Cambria Math"/>
                          </a:rPr>
                        </m:ctrlPr>
                      </m:naryPr>
                      <m:sub/>
                      <m:sup/>
                      <m:e>
                        <m:r>
                          <a:rPr lang="en-US" sz="1200" b="0" i="1" smtClean="0">
                            <a:solidFill>
                              <a:schemeClr val="tx1"/>
                            </a:solidFill>
                            <a:latin typeface="Cambria Math"/>
                          </a:rPr>
                          <m:t>𝑆𝑃</m:t>
                        </m:r>
                      </m:e>
                    </m:nary>
                  </m:oMath>
                </a14:m>
                <a:r>
                  <a:rPr lang="pt-BR" sz="1200" dirty="0" smtClean="0">
                    <a:solidFill>
                      <a:schemeClr val="tx1"/>
                    </a:solidFill>
                  </a:rPr>
                  <a:t> UGENA</a:t>
                </a:r>
                <a:r>
                  <a:rPr lang="pt-BR" sz="1200" dirty="0">
                    <a:solidFill>
                      <a:schemeClr val="tx1"/>
                    </a:solidFill>
                  </a:rPr>
                  <a:t>_&lt;Q&gt;_&lt;R&gt;_&lt;SP&gt; )) +  RTCLRCAP</a:t>
                </a:r>
                <a:r>
                  <a:rPr lang="pt-BR" sz="1200" i="1" baseline="-25000" dirty="0">
                    <a:solidFill>
                      <a:schemeClr val="tx1"/>
                    </a:solidFill>
                  </a:rPr>
                  <a:t> </a:t>
                </a:r>
                <a:r>
                  <a:rPr lang="pt-BR" sz="1200" dirty="0">
                    <a:solidFill>
                      <a:schemeClr val="tx1"/>
                    </a:solidFill>
                  </a:rPr>
                  <a:t>_&lt;Q&gt; </a:t>
                </a:r>
                <a:r>
                  <a:rPr lang="pt-BR" sz="1200" i="1" baseline="-25000" dirty="0">
                    <a:solidFill>
                      <a:schemeClr val="tx1"/>
                    </a:solidFill>
                  </a:rPr>
                  <a:t> </a:t>
                </a:r>
                <a:r>
                  <a:rPr lang="pt-BR" sz="1200" dirty="0">
                    <a:solidFill>
                      <a:schemeClr val="tx1"/>
                    </a:solidFill>
                  </a:rPr>
                  <a:t>+ RTNCLRRRS_&lt;Q&gt; </a:t>
                </a:r>
                <a:r>
                  <a:rPr lang="pt-BR" sz="1200" strike="sngStrike" dirty="0">
                    <a:solidFill>
                      <a:srgbClr val="FF0000"/>
                    </a:solidFill>
                  </a:rPr>
                  <a:t>+ RTOFF10_&lt;Q&gt;</a:t>
                </a:r>
                <a:endParaRPr lang="en-US" sz="1200" strike="sngStrike" dirty="0">
                  <a:solidFill>
                    <a:srgbClr val="FF0000"/>
                  </a:solidFill>
                </a:endParaRPr>
              </a:p>
              <a:p>
                <a:r>
                  <a:rPr lang="pt-BR" sz="1200" dirty="0">
                    <a:solidFill>
                      <a:schemeClr val="tx1"/>
                    </a:solidFill>
                  </a:rPr>
                  <a:t>                             				</a:t>
                </a:r>
                <a:endParaRPr lang="en-US" sz="1200" dirty="0">
                  <a:solidFill>
                    <a:schemeClr val="tx1"/>
                  </a:solidFill>
                </a:endParaRPr>
              </a:p>
              <a:p>
                <a:r>
                  <a:rPr lang="pt-BR" sz="1200" u="sng" dirty="0">
                    <a:solidFill>
                      <a:schemeClr val="tx1"/>
                    </a:solidFill>
                  </a:rPr>
                  <a:t>Where:</a:t>
                </a:r>
                <a:endParaRPr lang="en-US" sz="1200" u="sng" dirty="0">
                  <a:solidFill>
                    <a:schemeClr val="tx1"/>
                  </a:solidFill>
                </a:endParaRPr>
              </a:p>
              <a:p>
                <a:r>
                  <a:rPr lang="pt-BR" sz="1200" dirty="0">
                    <a:solidFill>
                      <a:schemeClr val="tx1"/>
                    </a:solidFill>
                  </a:rPr>
                  <a:t> </a:t>
                </a:r>
                <a:endParaRPr lang="en-US" sz="1200" dirty="0">
                  <a:solidFill>
                    <a:schemeClr val="tx1"/>
                  </a:solidFill>
                </a:endParaRPr>
              </a:p>
              <a:p>
                <a:pPr lvl="0"/>
                <a:r>
                  <a:rPr lang="pt-BR" sz="1200" dirty="0" smtClean="0">
                    <a:solidFill>
                      <a:schemeClr val="tx1"/>
                    </a:solidFill>
                  </a:rPr>
                  <a:t>1.)	RTOLHSL</a:t>
                </a:r>
                <a:r>
                  <a:rPr lang="pt-BR" sz="1200" i="1" baseline="-25000" dirty="0" smtClean="0">
                    <a:solidFill>
                      <a:schemeClr val="tx1"/>
                    </a:solidFill>
                  </a:rPr>
                  <a:t> </a:t>
                </a:r>
                <a:r>
                  <a:rPr lang="pt-BR" sz="1200" dirty="0">
                    <a:solidFill>
                      <a:schemeClr val="tx1"/>
                    </a:solidFill>
                  </a:rPr>
                  <a:t>_&lt;Q&gt; = SYS_GEN_DISCFACTOR * </a:t>
                </a:r>
                <a14:m>
                  <m:oMath xmlns:m="http://schemas.openxmlformats.org/officeDocument/2006/math">
                    <m:nary>
                      <m:naryPr>
                        <m:chr m:val="∑"/>
                        <m:subHide m:val="on"/>
                        <m:supHide m:val="on"/>
                        <m:ctrlPr>
                          <a:rPr lang="pt-BR" sz="1200" i="1" smtClean="0">
                            <a:solidFill>
                              <a:schemeClr val="tx1"/>
                            </a:solidFill>
                            <a:latin typeface="Cambria Math"/>
                          </a:rPr>
                        </m:ctrlPr>
                      </m:naryPr>
                      <m:sub/>
                      <m:sup/>
                      <m:e>
                        <m:r>
                          <a:rPr lang="en-US" sz="1200" i="1">
                            <a:solidFill>
                              <a:schemeClr val="tx1"/>
                            </a:solidFill>
                            <a:latin typeface="Cambria Math"/>
                          </a:rPr>
                          <m:t>𝑅</m:t>
                        </m:r>
                      </m:e>
                    </m:nary>
                  </m:oMath>
                </a14:m>
                <a:r>
                  <a:rPr lang="pt-BR" sz="1200" dirty="0">
                    <a:solidFill>
                      <a:schemeClr val="tx1"/>
                    </a:solidFill>
                  </a:rPr>
                  <a:t> </a:t>
                </a:r>
                <a14:m>
                  <m:oMath xmlns:m="http://schemas.openxmlformats.org/officeDocument/2006/math">
                    <m:nary>
                      <m:naryPr>
                        <m:chr m:val="∑"/>
                        <m:subHide m:val="on"/>
                        <m:supHide m:val="on"/>
                        <m:ctrlPr>
                          <a:rPr lang="pt-BR" sz="1200" i="1">
                            <a:solidFill>
                              <a:schemeClr val="tx1"/>
                            </a:solidFill>
                            <a:latin typeface="Cambria Math"/>
                          </a:rPr>
                        </m:ctrlPr>
                      </m:naryPr>
                      <m:sub/>
                      <m:sup/>
                      <m:e>
                        <m:r>
                          <a:rPr lang="en-US" sz="1200" i="1">
                            <a:solidFill>
                              <a:schemeClr val="tx1"/>
                            </a:solidFill>
                            <a:latin typeface="Cambria Math"/>
                          </a:rPr>
                          <m:t>𝑆𝑃</m:t>
                        </m:r>
                      </m:e>
                    </m:nary>
                  </m:oMath>
                </a14:m>
                <a:r>
                  <a:rPr lang="pt-BR" sz="1200" dirty="0">
                    <a:solidFill>
                      <a:schemeClr val="tx1"/>
                    </a:solidFill>
                  </a:rPr>
                  <a:t> RTOLHSLRA</a:t>
                </a:r>
                <a:r>
                  <a:rPr lang="pt-BR" sz="1200" i="1" baseline="-25000" dirty="0">
                    <a:solidFill>
                      <a:schemeClr val="tx1"/>
                    </a:solidFill>
                  </a:rPr>
                  <a:t> </a:t>
                </a:r>
                <a:r>
                  <a:rPr lang="pt-BR" sz="1200" dirty="0">
                    <a:solidFill>
                      <a:schemeClr val="tx1"/>
                    </a:solidFill>
                  </a:rPr>
                  <a:t>_&lt;Q&gt;_&lt;R&gt;_&lt;SP</a:t>
                </a:r>
                <a:r>
                  <a:rPr lang="pt-BR" sz="1200" dirty="0" smtClean="0">
                    <a:solidFill>
                      <a:schemeClr val="tx1"/>
                    </a:solidFill>
                  </a:rPr>
                  <a:t>&gt;</a:t>
                </a:r>
              </a:p>
              <a:p>
                <a:pPr lvl="0"/>
                <a:endParaRPr lang="en-US" sz="1200" dirty="0">
                  <a:solidFill>
                    <a:schemeClr val="tx1"/>
                  </a:solidFill>
                </a:endParaRPr>
              </a:p>
              <a:p>
                <a:r>
                  <a:rPr lang="pt-BR" sz="1200" dirty="0" smtClean="0">
                    <a:solidFill>
                      <a:schemeClr val="tx1"/>
                    </a:solidFill>
                  </a:rPr>
                  <a:t>	RTMGQ </a:t>
                </a:r>
                <a:r>
                  <a:rPr lang="pt-BR" sz="1200" dirty="0">
                    <a:solidFill>
                      <a:schemeClr val="tx1"/>
                    </a:solidFill>
                  </a:rPr>
                  <a:t>_&lt;Q&gt; = SYS_GEN_DISCFACTOR * </a:t>
                </a:r>
                <a14:m>
                  <m:oMath xmlns:m="http://schemas.openxmlformats.org/officeDocument/2006/math">
                    <m:nary>
                      <m:naryPr>
                        <m:chr m:val="∑"/>
                        <m:subHide m:val="on"/>
                        <m:supHide m:val="on"/>
                        <m:ctrlPr>
                          <a:rPr lang="pt-BR" sz="1200" i="1">
                            <a:solidFill>
                              <a:schemeClr val="tx1"/>
                            </a:solidFill>
                            <a:latin typeface="Cambria Math"/>
                          </a:rPr>
                        </m:ctrlPr>
                      </m:naryPr>
                      <m:sub/>
                      <m:sup/>
                      <m:e>
                        <m:r>
                          <a:rPr lang="en-US" sz="1200" i="1">
                            <a:solidFill>
                              <a:schemeClr val="tx1"/>
                            </a:solidFill>
                            <a:latin typeface="Cambria Math"/>
                          </a:rPr>
                          <m:t>𝑅</m:t>
                        </m:r>
                      </m:e>
                    </m:nary>
                  </m:oMath>
                </a14:m>
                <a:r>
                  <a:rPr lang="pt-BR" sz="1200" dirty="0">
                    <a:solidFill>
                      <a:schemeClr val="tx1"/>
                    </a:solidFill>
                  </a:rPr>
                  <a:t> </a:t>
                </a:r>
                <a14:m>
                  <m:oMath xmlns:m="http://schemas.openxmlformats.org/officeDocument/2006/math">
                    <m:nary>
                      <m:naryPr>
                        <m:chr m:val="∑"/>
                        <m:subHide m:val="on"/>
                        <m:supHide m:val="on"/>
                        <m:ctrlPr>
                          <a:rPr lang="pt-BR" sz="1200" i="1">
                            <a:solidFill>
                              <a:schemeClr val="tx1"/>
                            </a:solidFill>
                            <a:latin typeface="Cambria Math"/>
                          </a:rPr>
                        </m:ctrlPr>
                      </m:naryPr>
                      <m:sub/>
                      <m:sup/>
                      <m:e>
                        <m:r>
                          <a:rPr lang="en-US" sz="1200" i="1">
                            <a:solidFill>
                              <a:schemeClr val="tx1"/>
                            </a:solidFill>
                            <a:latin typeface="Cambria Math"/>
                          </a:rPr>
                          <m:t>𝑆𝑃</m:t>
                        </m:r>
                      </m:e>
                    </m:nary>
                  </m:oMath>
                </a14:m>
                <a:r>
                  <a:rPr lang="pt-BR" sz="1200" dirty="0">
                    <a:solidFill>
                      <a:schemeClr val="tx1"/>
                    </a:solidFill>
                  </a:rPr>
                  <a:t> RTMGA _&lt;Q&gt;_&lt;R&gt;_&lt;SP</a:t>
                </a:r>
                <a:r>
                  <a:rPr lang="pt-BR" sz="1200" dirty="0" smtClean="0">
                    <a:solidFill>
                      <a:schemeClr val="tx1"/>
                    </a:solidFill>
                  </a:rPr>
                  <a:t>&gt;</a:t>
                </a:r>
              </a:p>
              <a:p>
                <a:endParaRPr lang="en-US" sz="1200" dirty="0">
                  <a:solidFill>
                    <a:schemeClr val="tx1"/>
                  </a:solidFill>
                </a:endParaRPr>
              </a:p>
              <a:p>
                <a:r>
                  <a:rPr lang="pt-BR" sz="1200" dirty="0">
                    <a:solidFill>
                      <a:schemeClr val="tx1"/>
                    </a:solidFill>
                  </a:rPr>
                  <a:t> </a:t>
                </a:r>
                <a:r>
                  <a:rPr lang="pt-BR" sz="1200" dirty="0" smtClean="0">
                    <a:solidFill>
                      <a:schemeClr val="tx1"/>
                    </a:solidFill>
                  </a:rPr>
                  <a:t>	</a:t>
                </a:r>
                <a:endParaRPr lang="en-US" sz="1200" dirty="0">
                  <a:solidFill>
                    <a:schemeClr val="tx1"/>
                  </a:solidFill>
                </a:endParaRPr>
              </a:p>
              <a:p>
                <a:r>
                  <a:rPr lang="en-US" sz="1200" dirty="0" smtClean="0">
                    <a:solidFill>
                      <a:schemeClr val="tx1"/>
                    </a:solidFill>
                  </a:rPr>
                  <a:t>2.)	</a:t>
                </a:r>
                <a:r>
                  <a:rPr lang="pt-BR" sz="1200" u="sng" dirty="0" smtClean="0">
                    <a:solidFill>
                      <a:schemeClr val="tx1"/>
                    </a:solidFill>
                  </a:rPr>
                  <a:t>If</a:t>
                </a:r>
                <a:r>
                  <a:rPr lang="pt-BR" sz="1200" u="sng" dirty="0">
                    <a:solidFill>
                      <a:schemeClr val="tx1"/>
                    </a:solidFill>
                  </a:rPr>
                  <a:t>:</a:t>
                </a:r>
                <a:r>
                  <a:rPr lang="pt-BR" sz="1200" dirty="0">
                    <a:solidFill>
                      <a:schemeClr val="tx1"/>
                    </a:solidFill>
                  </a:rPr>
                  <a:t> CAPEFLAG_&lt;Q&gt;_&lt;R&gt;_&lt;SP&gt; = </a:t>
                </a:r>
                <a:r>
                  <a:rPr lang="pt-BR" sz="1200" dirty="0" smtClean="0">
                    <a:solidFill>
                      <a:schemeClr val="tx1"/>
                    </a:solidFill>
                  </a:rPr>
                  <a:t>1</a:t>
                </a:r>
              </a:p>
              <a:p>
                <a:pPr lvl="0"/>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Then</a:t>
                </a:r>
                <a:r>
                  <a:rPr lang="pt-BR" sz="1200" u="sng" dirty="0">
                    <a:solidFill>
                      <a:schemeClr val="tx1"/>
                    </a:solidFill>
                  </a:rPr>
                  <a:t>, set:</a:t>
                </a:r>
                <a:r>
                  <a:rPr lang="pt-BR" sz="1200" dirty="0">
                    <a:solidFill>
                      <a:schemeClr val="tx1"/>
                    </a:solidFill>
                  </a:rPr>
                  <a:t> RTOLHSLRA_&lt;Q&gt;_&lt;R&gt;_&lt;SP&gt; = </a:t>
                </a:r>
                <a:r>
                  <a:rPr lang="pt-BR" sz="1200" dirty="0" smtClean="0">
                    <a:solidFill>
                      <a:schemeClr val="tx1"/>
                    </a:solidFill>
                  </a:rPr>
                  <a:t>0</a:t>
                </a:r>
              </a:p>
              <a:p>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Else</a:t>
                </a:r>
                <a:r>
                  <a:rPr lang="pt-BR" sz="1200" u="sng" dirty="0">
                    <a:solidFill>
                      <a:schemeClr val="tx1"/>
                    </a:solidFill>
                  </a:rPr>
                  <a:t>, set:</a:t>
                </a:r>
                <a:r>
                  <a:rPr lang="pt-BR" sz="1200" dirty="0">
                    <a:solidFill>
                      <a:schemeClr val="tx1"/>
                    </a:solidFill>
                  </a:rPr>
                  <a:t>  RTOLHSLRA_&lt;Q&gt;_&lt;R&gt;_&lt;SP&gt;= RTOLHSLR_&lt;Q&gt;_&lt;R&gt;_&lt;SP</a:t>
                </a:r>
                <a:r>
                  <a:rPr lang="pt-BR" sz="1200" dirty="0" smtClean="0">
                    <a:solidFill>
                      <a:schemeClr val="tx1"/>
                    </a:solidFill>
                  </a:rPr>
                  <a:t>&gt;</a:t>
                </a:r>
              </a:p>
              <a:p>
                <a:endParaRPr lang="en-US" sz="1200" dirty="0">
                  <a:solidFill>
                    <a:schemeClr val="tx1"/>
                  </a:solidFill>
                </a:endParaRPr>
              </a:p>
              <a:p>
                <a:r>
                  <a:rPr lang="pt-BR" sz="1200" dirty="0">
                    <a:solidFill>
                      <a:schemeClr val="tx1"/>
                    </a:solidFill>
                  </a:rPr>
                  <a:t> </a:t>
                </a:r>
                <a:endParaRPr lang="en-US" sz="1200" dirty="0">
                  <a:solidFill>
                    <a:schemeClr val="tx1"/>
                  </a:solidFill>
                </a:endParaRPr>
              </a:p>
              <a:p>
                <a:pPr lvl="0"/>
                <a:r>
                  <a:rPr lang="pt-BR" sz="1200" dirty="0" smtClean="0">
                    <a:solidFill>
                      <a:schemeClr val="tx1"/>
                    </a:solidFill>
                  </a:rPr>
                  <a:t>3.)	</a:t>
                </a:r>
                <a:r>
                  <a:rPr lang="pt-BR" sz="1200" u="sng" dirty="0" smtClean="0">
                    <a:solidFill>
                      <a:schemeClr val="tx1"/>
                    </a:solidFill>
                  </a:rPr>
                  <a:t>If</a:t>
                </a:r>
                <a:r>
                  <a:rPr lang="pt-BR" sz="1200" u="sng" dirty="0">
                    <a:solidFill>
                      <a:schemeClr val="tx1"/>
                    </a:solidFill>
                  </a:rPr>
                  <a:t>:</a:t>
                </a:r>
                <a:r>
                  <a:rPr lang="pt-BR" sz="1200" dirty="0">
                    <a:solidFill>
                      <a:schemeClr val="tx1"/>
                    </a:solidFill>
                  </a:rPr>
                  <a:t> CAPEFLAG_&lt;Q&gt;_&lt;R&gt;_&lt;SP&gt; = </a:t>
                </a:r>
                <a:r>
                  <a:rPr lang="pt-BR" sz="1200" dirty="0" smtClean="0">
                    <a:solidFill>
                      <a:schemeClr val="tx1"/>
                    </a:solidFill>
                  </a:rPr>
                  <a:t>1</a:t>
                </a:r>
              </a:p>
              <a:p>
                <a:pPr lvl="0"/>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Then</a:t>
                </a:r>
                <a:r>
                  <a:rPr lang="pt-BR" sz="1200" u="sng" dirty="0">
                    <a:solidFill>
                      <a:schemeClr val="tx1"/>
                    </a:solidFill>
                  </a:rPr>
                  <a:t>, set:</a:t>
                </a:r>
                <a:r>
                  <a:rPr lang="pt-BR" sz="1200" dirty="0">
                    <a:solidFill>
                      <a:schemeClr val="tx1"/>
                    </a:solidFill>
                  </a:rPr>
                  <a:t> RTMGA _&lt;Q&gt;_&lt;R&gt;_&lt;SP&gt; = 0</a:t>
                </a:r>
                <a:endParaRPr lang="en-US" sz="1200" dirty="0">
                  <a:solidFill>
                    <a:schemeClr val="tx1"/>
                  </a:solidFill>
                </a:endParaRPr>
              </a:p>
              <a:p>
                <a:r>
                  <a:rPr lang="pt-BR" sz="1200" dirty="0" smtClean="0">
                    <a:solidFill>
                      <a:schemeClr val="tx1"/>
                    </a:solidFill>
                  </a:rPr>
                  <a:t>      </a:t>
                </a:r>
              </a:p>
              <a:p>
                <a:r>
                  <a:rPr lang="pt-BR" sz="1200" dirty="0">
                    <a:solidFill>
                      <a:schemeClr val="tx1"/>
                    </a:solidFill>
                  </a:rPr>
                  <a:t> </a:t>
                </a:r>
                <a:r>
                  <a:rPr lang="pt-BR" sz="1200" dirty="0" smtClean="0">
                    <a:solidFill>
                      <a:schemeClr val="tx1"/>
                    </a:solidFill>
                  </a:rPr>
                  <a:t>  	</a:t>
                </a:r>
                <a:r>
                  <a:rPr lang="pt-BR" sz="1200" u="sng" dirty="0" smtClean="0">
                    <a:solidFill>
                      <a:schemeClr val="tx1"/>
                    </a:solidFill>
                  </a:rPr>
                  <a:t>Else</a:t>
                </a:r>
                <a:r>
                  <a:rPr lang="pt-BR" sz="1200" u="sng" dirty="0">
                    <a:solidFill>
                      <a:schemeClr val="tx1"/>
                    </a:solidFill>
                  </a:rPr>
                  <a:t>, set:</a:t>
                </a:r>
                <a:r>
                  <a:rPr lang="pt-BR" sz="1200" dirty="0">
                    <a:solidFill>
                      <a:schemeClr val="tx1"/>
                    </a:solidFill>
                  </a:rPr>
                  <a:t>  RTMGA _&lt;Q&gt;_&lt;R&gt;_&lt;SP&gt; = RTMG _&lt;Q&gt;_&lt;R&gt;_&lt;SP</a:t>
                </a:r>
                <a:r>
                  <a:rPr lang="pt-BR" sz="1200" dirty="0" smtClean="0">
                    <a:solidFill>
                      <a:schemeClr val="tx1"/>
                    </a:solidFill>
                  </a:rPr>
                  <a:t>&gt;</a:t>
                </a:r>
              </a:p>
              <a:p>
                <a:endParaRPr lang="en-US" sz="1200" dirty="0">
                  <a:solidFill>
                    <a:schemeClr val="tx1"/>
                  </a:solidFill>
                </a:endParaRPr>
              </a:p>
              <a:p>
                <a:r>
                  <a:rPr lang="pt-BR" sz="1200" dirty="0">
                    <a:solidFill>
                      <a:schemeClr val="tx1"/>
                    </a:solidFill>
                  </a:rPr>
                  <a:t> </a:t>
                </a:r>
                <a:endParaRPr lang="en-US" sz="1200" dirty="0">
                  <a:solidFill>
                    <a:schemeClr val="tx1"/>
                  </a:solidFill>
                </a:endParaRPr>
              </a:p>
              <a:p>
                <a:pPr lvl="0"/>
                <a:r>
                  <a:rPr lang="pt-BR" sz="1200" dirty="0" smtClean="0">
                    <a:solidFill>
                      <a:schemeClr val="tx1"/>
                    </a:solidFill>
                  </a:rPr>
                  <a:t>4.) 	</a:t>
                </a:r>
                <a:r>
                  <a:rPr lang="pt-BR" sz="1200" u="sng" dirty="0" smtClean="0">
                    <a:solidFill>
                      <a:schemeClr val="tx1"/>
                    </a:solidFill>
                  </a:rPr>
                  <a:t>If</a:t>
                </a:r>
                <a:r>
                  <a:rPr lang="pt-BR" sz="1200" u="sng" dirty="0">
                    <a:solidFill>
                      <a:schemeClr val="tx1"/>
                    </a:solidFill>
                  </a:rPr>
                  <a:t>:</a:t>
                </a:r>
                <a:r>
                  <a:rPr lang="pt-BR" sz="1200" dirty="0">
                    <a:solidFill>
                      <a:schemeClr val="tx1"/>
                    </a:solidFill>
                  </a:rPr>
                  <a:t>   RTMGA_&lt;Q&gt;_&lt;R&gt;_&lt;SP&gt; &gt; RTOLHSLRA_&lt;Q&gt;_&lt;R&gt;_&lt;SP</a:t>
                </a:r>
                <a:r>
                  <a:rPr lang="pt-BR" sz="1200" dirty="0" smtClean="0">
                    <a:solidFill>
                      <a:schemeClr val="tx1"/>
                    </a:solidFill>
                  </a:rPr>
                  <a:t>&gt;</a:t>
                </a:r>
              </a:p>
              <a:p>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Then</a:t>
                </a:r>
                <a:r>
                  <a:rPr lang="pt-BR" sz="1200" u="sng" dirty="0">
                    <a:solidFill>
                      <a:schemeClr val="tx1"/>
                    </a:solidFill>
                  </a:rPr>
                  <a:t>, set:</a:t>
                </a:r>
                <a:r>
                  <a:rPr lang="pt-BR" sz="1200" dirty="0">
                    <a:solidFill>
                      <a:schemeClr val="tx1"/>
                    </a:solidFill>
                  </a:rPr>
                  <a:t>  RTMGA_&lt;Q&gt;_&lt;R&gt;_&lt;SP&gt; =  RTOLHSLRA_&lt;Q&gt;_&lt;R&gt;_&lt;SP</a:t>
                </a:r>
                <a:r>
                  <a:rPr lang="pt-BR" sz="1200" dirty="0" smtClean="0">
                    <a:solidFill>
                      <a:schemeClr val="tx1"/>
                    </a:solidFill>
                  </a:rPr>
                  <a:t>&gt;</a:t>
                </a:r>
              </a:p>
              <a:p>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Else</a:t>
                </a:r>
                <a:r>
                  <a:rPr lang="pt-BR" sz="1200" u="sng" dirty="0">
                    <a:solidFill>
                      <a:schemeClr val="tx1"/>
                    </a:solidFill>
                  </a:rPr>
                  <a:t>, set:</a:t>
                </a:r>
                <a:r>
                  <a:rPr lang="pt-BR" sz="1200" dirty="0">
                    <a:solidFill>
                      <a:schemeClr val="tx1"/>
                    </a:solidFill>
                  </a:rPr>
                  <a:t>  RTMGA _&lt;Q&gt;_&lt;R&gt;_&lt;SP&gt; = RTMG _&lt;Q&gt;_&lt;R&gt;_&lt;SP&gt;</a:t>
                </a:r>
                <a:endParaRPr lang="en-US" sz="1200" dirty="0">
                  <a:solidFill>
                    <a:schemeClr val="tx1"/>
                  </a:solidFill>
                </a:endParaRPr>
              </a:p>
              <a:p>
                <a:r>
                  <a:rPr lang="pt-BR" sz="1200" dirty="0">
                    <a:solidFill>
                      <a:schemeClr val="tx1"/>
                    </a:solidFill>
                  </a:rPr>
                  <a:t> </a:t>
                </a:r>
                <a:endParaRPr lang="en-US" sz="1200" dirty="0">
                  <a:solidFill>
                    <a:schemeClr val="tx1"/>
                  </a:solidFill>
                </a:endParaRPr>
              </a:p>
              <a:p>
                <a:r>
                  <a:rPr lang="pt-BR" sz="1200" dirty="0"/>
                  <a:t> </a:t>
                </a:r>
                <a:endParaRPr lang="en-US" sz="1200" dirty="0"/>
              </a:p>
              <a:p>
                <a:r>
                  <a:rPr lang="pt-BR" sz="1200" dirty="0"/>
                  <a:t> </a:t>
                </a:r>
                <a:endParaRPr lang="en-US" sz="1200" dirty="0"/>
              </a:p>
              <a:p>
                <a:r>
                  <a:rPr lang="pt-BR" sz="1200" dirty="0"/>
                  <a:t> </a:t>
                </a:r>
                <a:endParaRPr lang="en-US" sz="1200" dirty="0"/>
              </a:p>
              <a:p>
                <a:endParaRPr lang="en-US" dirty="0"/>
              </a:p>
            </p:txBody>
          </p:sp>
        </mc:Choice>
        <mc:Fallback>
          <p:sp>
            <p:nvSpPr>
              <p:cNvPr id="24" name="TextBox 23"/>
              <p:cNvSpPr txBox="1">
                <a:spLocks noRot="1" noChangeAspect="1" noMove="1" noResize="1" noEditPoints="1" noAdjustHandles="1" noChangeArrowheads="1" noChangeShapeType="1" noTextEdit="1"/>
              </p:cNvSpPr>
              <p:nvPr/>
            </p:nvSpPr>
            <p:spPr>
              <a:xfrm>
                <a:off x="545910" y="661916"/>
                <a:ext cx="8120417" cy="6463308"/>
              </a:xfrm>
              <a:prstGeom prst="rect">
                <a:avLst/>
              </a:prstGeom>
              <a:blipFill rotWithShape="1">
                <a:blip r:embed="rId3"/>
                <a:stretch>
                  <a:fillRect l="-75" t="-1321"/>
                </a:stretch>
              </a:blipFill>
            </p:spPr>
            <p:txBody>
              <a:bodyPr/>
              <a:lstStyle/>
              <a:p>
                <a:r>
                  <a:rPr lang="en-US">
                    <a:noFill/>
                  </a:rPr>
                  <a:t> </a:t>
                </a:r>
              </a:p>
            </p:txBody>
          </p:sp>
        </mc:Fallback>
      </mc:AlternateContent>
    </p:spTree>
    <p:extLst>
      <p:ext uri="{BB962C8B-B14F-4D97-AF65-F5344CB8AC3E}">
        <p14:creationId xmlns:p14="http://schemas.microsoft.com/office/powerpoint/2010/main" val="4229859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568 Phase </a:t>
            </a:r>
            <a:r>
              <a:rPr lang="en-US" dirty="0" smtClean="0"/>
              <a:t>2- </a:t>
            </a:r>
            <a:r>
              <a:rPr lang="en-US" dirty="0" smtClean="0">
                <a:solidFill>
                  <a:srgbClr val="FF0000"/>
                </a:solidFill>
              </a:rPr>
              <a:t>REMOVED FROM SCOPE</a:t>
            </a:r>
            <a:endParaRPr lang="en-US" dirty="0" smtClean="0">
              <a:solidFill>
                <a:srgbClr val="FF0000"/>
              </a:solidFill>
            </a:endParaRPr>
          </a:p>
        </p:txBody>
      </p:sp>
      <mc:AlternateContent xmlns:mc="http://schemas.openxmlformats.org/markup-compatibility/2006">
        <mc:Choice xmlns:a14="http://schemas.microsoft.com/office/drawing/2010/main" Requires="a14">
          <p:sp>
            <p:nvSpPr>
              <p:cNvPr id="8" name="TextBox 7"/>
              <p:cNvSpPr txBox="1"/>
              <p:nvPr/>
            </p:nvSpPr>
            <p:spPr>
              <a:xfrm>
                <a:off x="712693" y="3361765"/>
                <a:ext cx="7758953" cy="2154436"/>
              </a:xfrm>
              <a:prstGeom prst="rect">
                <a:avLst/>
              </a:prstGeom>
              <a:noFill/>
              <a:ln w="28575">
                <a:solidFill>
                  <a:schemeClr val="tx1"/>
                </a:solidFill>
              </a:ln>
            </p:spPr>
            <p:txBody>
              <a:bodyPr wrap="square" rtlCol="0">
                <a:spAutoFit/>
              </a:bodyPr>
              <a:lstStyle/>
              <a:p>
                <a:r>
                  <a:rPr lang="pt-BR" sz="1400" dirty="0"/>
                  <a:t>RTOLCAP_&lt;Q&gt;</a:t>
                </a:r>
                <a:r>
                  <a:rPr lang="pt-BR" sz="1400" i="1" baseline="-25000" dirty="0"/>
                  <a:t> </a:t>
                </a:r>
                <a:r>
                  <a:rPr lang="pt-BR" sz="1400" dirty="0"/>
                  <a:t>= (RTOLHSL</a:t>
                </a:r>
                <a:r>
                  <a:rPr lang="pt-BR" sz="1400" i="1" baseline="-25000" dirty="0"/>
                  <a:t> </a:t>
                </a:r>
                <a:r>
                  <a:rPr lang="pt-BR" sz="1400" dirty="0"/>
                  <a:t>_&lt;Q&gt; – RTMGQ _&lt;Q&gt; - (SYS_GEN_DISCFACTOR *</a:t>
                </a:r>
                <a:endParaRPr lang="en-US" sz="1400" dirty="0"/>
              </a:p>
              <a:p>
                <a:r>
                  <a:rPr lang="pt-BR" sz="1400" dirty="0"/>
                  <a:t> </a:t>
                </a:r>
                <a:endParaRPr lang="pt-BR" sz="1400" dirty="0" smtClean="0"/>
              </a:p>
              <a:p>
                <a:r>
                  <a:rPr lang="pt-BR" sz="1400" dirty="0" smtClean="0"/>
                  <a:t>			</a:t>
                </a:r>
                <a:r>
                  <a:rPr lang="pt-BR" sz="1400" dirty="0"/>
                  <a:t>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𝑅</m:t>
                        </m:r>
                      </m:e>
                    </m:nary>
                  </m:oMath>
                </a14:m>
                <a:r>
                  <a:rPr lang="pt-BR" sz="1400" dirty="0"/>
                  <a:t>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𝑆𝑃</m:t>
                        </m:r>
                      </m:e>
                    </m:nary>
                    <m:r>
                      <a:rPr lang="en-US" sz="1400" i="1">
                        <a:latin typeface="Cambria Math"/>
                      </a:rPr>
                      <m:t> </m:t>
                    </m:r>
                  </m:oMath>
                </a14:m>
                <a:r>
                  <a:rPr lang="pt-BR" sz="1400" dirty="0" smtClean="0"/>
                  <a:t>UGENA_&lt;Q&gt;_&lt;R&gt;_&lt;SP&gt; )) +  RTCLRCAP</a:t>
                </a:r>
                <a:r>
                  <a:rPr lang="pt-BR" sz="1400" i="1" baseline="-25000" dirty="0" smtClean="0"/>
                  <a:t> </a:t>
                </a:r>
                <a:r>
                  <a:rPr lang="pt-BR" sz="1400" dirty="0" smtClean="0"/>
                  <a:t>_&lt;Q&gt; </a:t>
                </a:r>
                <a:r>
                  <a:rPr lang="pt-BR" sz="1400" i="1" baseline="-25000" dirty="0" smtClean="0"/>
                  <a:t> </a:t>
                </a:r>
                <a:r>
                  <a:rPr lang="pt-BR" sz="1400" dirty="0" smtClean="0"/>
                  <a:t>+ 			   			</a:t>
                </a:r>
              </a:p>
              <a:p>
                <a:r>
                  <a:rPr lang="pt-BR" sz="1400" dirty="0"/>
                  <a:t>	</a:t>
                </a:r>
                <a:r>
                  <a:rPr lang="pt-BR" sz="1400" dirty="0" smtClean="0"/>
                  <a:t>		RTNCLRRRS_&lt;Q&gt; </a:t>
                </a:r>
                <a:r>
                  <a:rPr lang="pt-BR" sz="1400" strike="sngStrike" dirty="0" smtClean="0">
                    <a:solidFill>
                      <a:srgbClr val="FF0000"/>
                    </a:solidFill>
                  </a:rPr>
                  <a:t>+  RTOFF10_&lt;Q&gt;</a:t>
                </a:r>
              </a:p>
              <a:p>
                <a:endParaRPr lang="en-US" dirty="0"/>
              </a:p>
              <a:p>
                <a:pPr lvl="0"/>
                <a:endParaRPr lang="pt-BR" sz="1400" strike="sngStrike" dirty="0" smtClean="0">
                  <a:solidFill>
                    <a:srgbClr val="FF0000"/>
                  </a:solidFill>
                </a:endParaRPr>
              </a:p>
              <a:p>
                <a:pPr lvl="0"/>
                <a:r>
                  <a:rPr lang="pt-BR" sz="1400" strike="sngStrike" dirty="0" smtClean="0">
                    <a:solidFill>
                      <a:srgbClr val="FF0000"/>
                    </a:solidFill>
                  </a:rPr>
                  <a:t>RTOFF10</a:t>
                </a:r>
                <a:r>
                  <a:rPr lang="pt-BR" sz="1400" strike="sngStrike" dirty="0">
                    <a:solidFill>
                      <a:srgbClr val="FF0000"/>
                    </a:solidFill>
                  </a:rPr>
                  <a:t> _&lt;Q&gt; =  SYS_GEN_DISCFACTOR * </a:t>
                </a:r>
                <a14:m>
                  <m:oMath xmlns:m="http://schemas.openxmlformats.org/officeDocument/2006/math">
                    <m:nary>
                      <m:naryPr>
                        <m:chr m:val="∑"/>
                        <m:subHide m:val="on"/>
                        <m:supHide m:val="on"/>
                        <m:ctrlPr>
                          <a:rPr lang="pt-BR" sz="1400" i="1" strike="sngStrike">
                            <a:solidFill>
                              <a:srgbClr val="FF0000"/>
                            </a:solidFill>
                            <a:latin typeface="Cambria Math"/>
                          </a:rPr>
                        </m:ctrlPr>
                      </m:naryPr>
                      <m:sub/>
                      <m:sup/>
                      <m:e>
                        <m:r>
                          <a:rPr lang="en-US" sz="1400" i="1" strike="sngStrike">
                            <a:solidFill>
                              <a:srgbClr val="FF0000"/>
                            </a:solidFill>
                            <a:latin typeface="Cambria Math"/>
                          </a:rPr>
                          <m:t>𝑅</m:t>
                        </m:r>
                      </m:e>
                    </m:nary>
                  </m:oMath>
                </a14:m>
                <a:r>
                  <a:rPr lang="pt-BR" sz="1400" strike="sngStrike" dirty="0">
                    <a:solidFill>
                      <a:srgbClr val="FF0000"/>
                    </a:solidFill>
                  </a:rPr>
                  <a:t> </a:t>
                </a:r>
                <a14:m>
                  <m:oMath xmlns:m="http://schemas.openxmlformats.org/officeDocument/2006/math">
                    <m:nary>
                      <m:naryPr>
                        <m:chr m:val="∑"/>
                        <m:subHide m:val="on"/>
                        <m:supHide m:val="on"/>
                        <m:ctrlPr>
                          <a:rPr lang="pt-BR" sz="1400" i="1" strike="sngStrike">
                            <a:solidFill>
                              <a:srgbClr val="FF0000"/>
                            </a:solidFill>
                            <a:latin typeface="Cambria Math"/>
                          </a:rPr>
                        </m:ctrlPr>
                      </m:naryPr>
                      <m:sub/>
                      <m:sup/>
                      <m:e>
                        <m:r>
                          <a:rPr lang="en-US" sz="1400" i="1" strike="sngStrike">
                            <a:solidFill>
                              <a:srgbClr val="FF0000"/>
                            </a:solidFill>
                            <a:latin typeface="Cambria Math"/>
                          </a:rPr>
                          <m:t>𝑆𝑃</m:t>
                        </m:r>
                      </m:e>
                    </m:nary>
                  </m:oMath>
                </a14:m>
                <a:r>
                  <a:rPr lang="pt-BR" sz="1400" strike="sngStrike" dirty="0">
                    <a:solidFill>
                      <a:srgbClr val="FF0000"/>
                    </a:solidFill>
                  </a:rPr>
                  <a:t> </a:t>
                </a:r>
                <a:r>
                  <a:rPr lang="pt-BR" sz="1400" strike="sngStrike" dirty="0" smtClean="0">
                    <a:solidFill>
                      <a:srgbClr val="FF0000"/>
                    </a:solidFill>
                  </a:rPr>
                  <a:t>RTOFF10R </a:t>
                </a:r>
                <a:r>
                  <a:rPr lang="pt-BR" sz="1400" strike="sngStrike" dirty="0">
                    <a:solidFill>
                      <a:srgbClr val="FF0000"/>
                    </a:solidFill>
                  </a:rPr>
                  <a:t>_&lt;Q&gt;_&lt;R&gt;_&lt;SP&gt;</a:t>
                </a:r>
                <a:endParaRPr lang="en-US" sz="1400" strike="sngStrike" dirty="0">
                  <a:solidFill>
                    <a:srgbClr val="FF0000"/>
                  </a:solidFill>
                </a:endParaRPr>
              </a:p>
              <a:p>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712693" y="3361765"/>
                <a:ext cx="7758953" cy="2154436"/>
              </a:xfrm>
              <a:prstGeom prst="rect">
                <a:avLst/>
              </a:prstGeom>
              <a:blipFill rotWithShape="1">
                <a:blip r:embed="rId3"/>
                <a:stretch>
                  <a:fillRect l="-78" b="-8357"/>
                </a:stretch>
              </a:blipFill>
              <a:ln w="28575">
                <a:solidFill>
                  <a:schemeClr val="tx1"/>
                </a:solidFill>
              </a:ln>
            </p:spPr>
            <p:txBody>
              <a:bodyPr/>
              <a:lstStyle/>
              <a:p>
                <a:r>
                  <a:rPr lang="en-US">
                    <a:noFill/>
                  </a:rPr>
                  <a:t> </a:t>
                </a:r>
              </a:p>
            </p:txBody>
          </p:sp>
        </mc:Fallback>
      </mc:AlternateContent>
      <p:graphicFrame>
        <p:nvGraphicFramePr>
          <p:cNvPr id="10" name="Table 9"/>
          <p:cNvGraphicFramePr>
            <a:graphicFrameLocks noGrp="1"/>
          </p:cNvGraphicFramePr>
          <p:nvPr>
            <p:extLst>
              <p:ext uri="{D42A27DB-BD31-4B8C-83A1-F6EECF244321}">
                <p14:modId xmlns:p14="http://schemas.microsoft.com/office/powerpoint/2010/main" val="3287399601"/>
              </p:ext>
            </p:extLst>
          </p:nvPr>
        </p:nvGraphicFramePr>
        <p:xfrm>
          <a:off x="300252" y="774089"/>
          <a:ext cx="8538947" cy="1779082"/>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254154">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Unit</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dirty="0" smtClean="0">
                        <a:effectLst/>
                      </a:endParaRPr>
                    </a:p>
                    <a:p>
                      <a:pPr marL="0" marR="0" algn="ctr">
                        <a:lnSpc>
                          <a:spcPts val="1200"/>
                        </a:lnSpc>
                        <a:spcBef>
                          <a:spcPts val="0"/>
                        </a:spcBef>
                        <a:spcAft>
                          <a:spcPts val="0"/>
                        </a:spcAft>
                      </a:pPr>
                      <a:r>
                        <a:rPr lang="en-US" sz="900" dirty="0" smtClean="0">
                          <a:effectLst/>
                        </a:rPr>
                        <a:t>RTOFF10R</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err="1" smtClean="0">
                          <a:effectLst/>
                        </a:rPr>
                        <a:t>MWh</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ts val="1200"/>
                        </a:lnSpc>
                        <a:spcBef>
                          <a:spcPts val="0"/>
                        </a:spcBef>
                        <a:spcAft>
                          <a:spcPts val="0"/>
                        </a:spcAft>
                        <a:buClrTx/>
                        <a:buSzTx/>
                        <a:buFontTx/>
                        <a:buNone/>
                        <a:tabLst/>
                        <a:defRPr/>
                      </a:pPr>
                      <a:r>
                        <a:rPr lang="en-US" sz="1000" i="1" kern="1200" dirty="0" smtClean="0">
                          <a:solidFill>
                            <a:schemeClr val="dk1"/>
                          </a:solidFill>
                          <a:effectLst/>
                          <a:latin typeface="+mn-lt"/>
                          <a:ea typeface="+mn-ea"/>
                          <a:cs typeface="+mn-cs"/>
                        </a:rPr>
                        <a:t>Real-Time Reserve Capacity Available in Ten Minutes for the </a:t>
                      </a:r>
                      <a:r>
                        <a:rPr lang="en-US" sz="1000" i="1" kern="1200" dirty="0" err="1" smtClean="0">
                          <a:solidFill>
                            <a:schemeClr val="dk1"/>
                          </a:solidFill>
                          <a:effectLst/>
                          <a:latin typeface="+mn-lt"/>
                          <a:ea typeface="+mn-ea"/>
                          <a:cs typeface="+mn-cs"/>
                        </a:rPr>
                        <a:t>Resource</a:t>
                      </a:r>
                      <a:r>
                        <a:rPr lang="en-US" sz="1000" kern="1200" dirty="0" err="1" smtClean="0">
                          <a:solidFill>
                            <a:schemeClr val="dk1"/>
                          </a:solidFill>
                          <a:effectLst/>
                          <a:latin typeface="+mn-lt"/>
                          <a:ea typeface="+mn-ea"/>
                          <a:cs typeface="+mn-cs"/>
                          <a:sym typeface="Symbol"/>
                        </a:rPr>
                        <a:t></a:t>
                      </a:r>
                      <a:r>
                        <a:rPr lang="en-US" sz="1000" kern="1200" dirty="0" err="1" smtClean="0">
                          <a:solidFill>
                            <a:schemeClr val="dk1"/>
                          </a:solidFill>
                          <a:effectLst/>
                          <a:latin typeface="+mn-lt"/>
                          <a:ea typeface="+mn-ea"/>
                          <a:cs typeface="+mn-cs"/>
                        </a:rPr>
                        <a:t>The</a:t>
                      </a:r>
                      <a:r>
                        <a:rPr lang="en-US" sz="1000" kern="1200" dirty="0" smtClean="0">
                          <a:solidFill>
                            <a:schemeClr val="dk1"/>
                          </a:solidFill>
                          <a:effectLst/>
                          <a:latin typeface="+mn-lt"/>
                          <a:ea typeface="+mn-ea"/>
                          <a:cs typeface="+mn-cs"/>
                        </a:rPr>
                        <a:t> Real-Time telemetered OFF10 reserve capacity at the time of the SCED snapshot and validated pursuant to paragraph (11) of Section 6.5.5.2, time-weighted over the 15-minute Settlement Interval.</a:t>
                      </a:r>
                    </a:p>
                    <a:p>
                      <a:pPr marL="0" marR="0">
                        <a:lnSpc>
                          <a:spcPts val="1200"/>
                        </a:lnSpc>
                        <a:spcBef>
                          <a:spcPts val="0"/>
                        </a:spcBef>
                        <a:spcAft>
                          <a:spcPts val="0"/>
                        </a:spcAft>
                      </a:pP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CODE-MKTINPUTNTERVAL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gn="ctr">
                        <a:lnSpc>
                          <a:spcPts val="1200"/>
                        </a:lnSpc>
                        <a:spcBef>
                          <a:spcPts val="0"/>
                        </a:spcBef>
                        <a:spcAft>
                          <a:spcPts val="0"/>
                        </a:spcAft>
                      </a:pPr>
                      <a:endParaRPr lang="en-US" sz="900" b="1" dirty="0" smtClean="0">
                        <a:solidFill>
                          <a:schemeClr val="tx1"/>
                        </a:solidFill>
                        <a:effectLst/>
                        <a:latin typeface="+mn-lt"/>
                        <a:ea typeface="Times New Roman"/>
                      </a:endParaRPr>
                    </a:p>
                    <a:p>
                      <a:pPr marL="0" marR="0" algn="ctr">
                        <a:lnSpc>
                          <a:spcPts val="1200"/>
                        </a:lnSpc>
                        <a:spcBef>
                          <a:spcPts val="0"/>
                        </a:spcBef>
                        <a:spcAft>
                          <a:spcPts val="0"/>
                        </a:spcAft>
                      </a:pPr>
                      <a:r>
                        <a:rPr lang="en-US" sz="900" b="1" dirty="0" smtClean="0">
                          <a:solidFill>
                            <a:schemeClr val="tx1"/>
                          </a:solidFill>
                          <a:effectLst/>
                          <a:latin typeface="+mn-lt"/>
                          <a:ea typeface="Times New Roman"/>
                        </a:rPr>
                        <a:t>RTOFF10</a:t>
                      </a:r>
                      <a:endParaRPr lang="en-US" sz="900" b="1"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ts val="1200"/>
                        </a:lnSpc>
                        <a:spcBef>
                          <a:spcPts val="0"/>
                        </a:spcBef>
                        <a:spcAft>
                          <a:spcPts val="0"/>
                        </a:spcAft>
                        <a:buClrTx/>
                        <a:buSzTx/>
                        <a:buFontTx/>
                        <a:buNone/>
                        <a:tabLst/>
                        <a:defRPr/>
                      </a:pPr>
                      <a:endParaRPr lang="en-US" sz="900" dirty="0" smtClean="0">
                        <a:effectLst/>
                      </a:endParaRPr>
                    </a:p>
                    <a:p>
                      <a:pPr marL="0" marR="0" indent="0" algn="l" defTabSz="457200" rtl="0" eaLnBrk="1" fontAlgn="auto" latinLnBrk="0" hangingPunct="1">
                        <a:lnSpc>
                          <a:spcPts val="1200"/>
                        </a:lnSpc>
                        <a:spcBef>
                          <a:spcPts val="0"/>
                        </a:spcBef>
                        <a:spcAft>
                          <a:spcPts val="0"/>
                        </a:spcAft>
                        <a:buClrTx/>
                        <a:buSzTx/>
                        <a:buFontTx/>
                        <a:buNone/>
                        <a:tabLst/>
                        <a:defRPr/>
                      </a:pPr>
                      <a:r>
                        <a:rPr lang="en-US" sz="900" b="0" dirty="0" err="1" smtClean="0">
                          <a:effectLst/>
                        </a:rPr>
                        <a:t>MWh</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b="0" i="1" kern="1200" dirty="0" smtClean="0">
                          <a:solidFill>
                            <a:schemeClr val="dk1"/>
                          </a:solidFill>
                          <a:effectLst/>
                          <a:latin typeface="+mn-lt"/>
                          <a:ea typeface="+mn-ea"/>
                          <a:cs typeface="+mn-cs"/>
                        </a:rPr>
                        <a:t>Real-Time  Reserve Capacity Available in Ten Minutes for the </a:t>
                      </a:r>
                      <a:r>
                        <a:rPr lang="en-US" sz="900" b="0" i="1" kern="1200" dirty="0" err="1" smtClean="0">
                          <a:solidFill>
                            <a:schemeClr val="dk1"/>
                          </a:solidFill>
                          <a:effectLst/>
                          <a:latin typeface="+mn-lt"/>
                          <a:ea typeface="+mn-ea"/>
                          <a:cs typeface="+mn-cs"/>
                        </a:rPr>
                        <a:t>QSE</a:t>
                      </a:r>
                      <a:r>
                        <a:rPr lang="en-US" sz="900" b="0" kern="1200" dirty="0" err="1" smtClean="0">
                          <a:solidFill>
                            <a:schemeClr val="dk1"/>
                          </a:solidFill>
                          <a:effectLst/>
                          <a:latin typeface="+mn-lt"/>
                          <a:ea typeface="+mn-ea"/>
                          <a:cs typeface="+mn-cs"/>
                          <a:sym typeface="Symbol"/>
                        </a:rPr>
                        <a:t></a:t>
                      </a:r>
                      <a:r>
                        <a:rPr lang="en-US" sz="900" b="0" kern="1200" dirty="0" err="1" smtClean="0">
                          <a:solidFill>
                            <a:schemeClr val="dk1"/>
                          </a:solidFill>
                          <a:effectLst/>
                          <a:latin typeface="+mn-lt"/>
                          <a:ea typeface="+mn-ea"/>
                          <a:cs typeface="+mn-cs"/>
                        </a:rPr>
                        <a:t>The</a:t>
                      </a:r>
                      <a:r>
                        <a:rPr lang="en-US" sz="900" b="0" kern="1200" dirty="0" smtClean="0">
                          <a:solidFill>
                            <a:schemeClr val="dk1"/>
                          </a:solidFill>
                          <a:effectLst/>
                          <a:latin typeface="+mn-lt"/>
                          <a:ea typeface="+mn-ea"/>
                          <a:cs typeface="+mn-cs"/>
                        </a:rPr>
                        <a:t> Real-Time telemetered OFF10 reserve capacity at the time of the SCED snapshot and validated pursuant to paragraph (11) of Section 6.5.5.2, Operational Data Requirements, and discounted by the system-wide discount factor for the QSE </a:t>
                      </a:r>
                      <a:r>
                        <a:rPr lang="en-US" sz="900" b="0" i="1" kern="1200" dirty="0" smtClean="0">
                          <a:solidFill>
                            <a:schemeClr val="dk1"/>
                          </a:solidFill>
                          <a:effectLst/>
                          <a:latin typeface="+mn-lt"/>
                          <a:ea typeface="+mn-ea"/>
                          <a:cs typeface="+mn-cs"/>
                        </a:rPr>
                        <a:t>q</a:t>
                      </a:r>
                      <a:r>
                        <a:rPr lang="en-US" sz="900" b="0" kern="1200" dirty="0" smtClean="0">
                          <a:solidFill>
                            <a:schemeClr val="dk1"/>
                          </a:solidFill>
                          <a:effectLst/>
                          <a:latin typeface="+mn-lt"/>
                          <a:ea typeface="+mn-ea"/>
                          <a:cs typeface="+mn-cs"/>
                        </a:rPr>
                        <a:t>, time-weighted over the 15-minute Settlement Interval.</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solidFill>
                          <a:schemeClr val="tx1"/>
                        </a:solidFill>
                        <a:effectLst/>
                        <a:latin typeface="+mn-lt"/>
                        <a:ea typeface="Times New Roman"/>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03326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568 Phase </a:t>
            </a:r>
            <a:r>
              <a:rPr lang="en-US" dirty="0" smtClean="0"/>
              <a:t>2- </a:t>
            </a:r>
            <a:r>
              <a:rPr lang="en-US" dirty="0" smtClean="0">
                <a:solidFill>
                  <a:srgbClr val="FF0000"/>
                </a:solidFill>
              </a:rPr>
              <a:t>REMOVED FROM SCOPE</a:t>
            </a:r>
            <a:endParaRPr lang="en-US" dirty="0" smtClean="0">
              <a:solidFill>
                <a:srgbClr val="FF0000"/>
              </a:solidFill>
            </a:endParaRPr>
          </a:p>
        </p:txBody>
      </p:sp>
      <mc:AlternateContent xmlns:mc="http://schemas.openxmlformats.org/markup-compatibility/2006">
        <mc:Choice xmlns:a14="http://schemas.microsoft.com/office/drawing/2010/main" Requires="a14">
          <p:sp>
            <p:nvSpPr>
              <p:cNvPr id="8" name="TextBox 7"/>
              <p:cNvSpPr txBox="1"/>
              <p:nvPr/>
            </p:nvSpPr>
            <p:spPr>
              <a:xfrm>
                <a:off x="784411" y="3146612"/>
                <a:ext cx="7758953" cy="2677656"/>
              </a:xfrm>
              <a:prstGeom prst="rect">
                <a:avLst/>
              </a:prstGeom>
              <a:noFill/>
              <a:ln w="28575">
                <a:solidFill>
                  <a:schemeClr val="tx1"/>
                </a:solidFill>
              </a:ln>
            </p:spPr>
            <p:txBody>
              <a:bodyPr wrap="square" rtlCol="0">
                <a:spAutoFit/>
              </a:bodyPr>
              <a:lstStyle/>
              <a:p>
                <a:r>
                  <a:rPr lang="pt-BR" sz="1400" strike="sngStrike" dirty="0">
                    <a:solidFill>
                      <a:srgbClr val="FF0000"/>
                    </a:solidFill>
                  </a:rPr>
                  <a:t>RTOFFCAP_&lt;Q&gt;</a:t>
                </a:r>
                <a:r>
                  <a:rPr lang="pt-BR" sz="1400" strike="sngStrike" baseline="-25000" dirty="0">
                    <a:solidFill>
                      <a:srgbClr val="FF0000"/>
                    </a:solidFill>
                  </a:rPr>
                  <a:t> </a:t>
                </a:r>
                <a:r>
                  <a:rPr lang="pt-BR" sz="1400" strike="sngStrike" dirty="0">
                    <a:solidFill>
                      <a:srgbClr val="FF0000"/>
                    </a:solidFill>
                  </a:rPr>
                  <a:t>= RTOFF30_&lt;Q&gt;  + RTOFFNSHSL_&lt;Q&gt; + RTCLRNS_&lt;Q&gt;</a:t>
                </a:r>
                <a:endParaRPr lang="en-US" sz="1400" strike="sngStrike" dirty="0">
                  <a:solidFill>
                    <a:srgbClr val="FF0000"/>
                  </a:solidFill>
                </a:endParaRPr>
              </a:p>
              <a:p>
                <a:endParaRPr lang="pt-BR" sz="1400" dirty="0" smtClean="0"/>
              </a:p>
              <a:p>
                <a:r>
                  <a:rPr lang="pt-BR" sz="1400" dirty="0" smtClean="0"/>
                  <a:t> </a:t>
                </a:r>
                <a:r>
                  <a:rPr lang="pt-BR" sz="1400" dirty="0"/>
                  <a:t>RTOFFCAP_&lt;Q&gt;</a:t>
                </a:r>
                <a:r>
                  <a:rPr lang="pt-BR" sz="1400" baseline="-25000" dirty="0"/>
                  <a:t> </a:t>
                </a:r>
                <a:r>
                  <a:rPr lang="pt-BR" sz="1400" dirty="0"/>
                  <a:t>= </a:t>
                </a:r>
                <a:r>
                  <a:rPr lang="pt-BR" sz="1400" dirty="0" smtClean="0"/>
                  <a:t>(</a:t>
                </a:r>
                <a:r>
                  <a:rPr lang="pt-BR" sz="1400" dirty="0"/>
                  <a:t>SYS_GEN_DISCFACTOR </a:t>
                </a:r>
                <a:r>
                  <a:rPr lang="pt-BR" sz="1400" dirty="0" smtClean="0"/>
                  <a:t>* </a:t>
                </a:r>
                <a:r>
                  <a:rPr lang="en-US" sz="1400" dirty="0" smtClean="0"/>
                  <a:t>RTCST30HSL </a:t>
                </a:r>
                <a:r>
                  <a:rPr lang="pt-BR" sz="1400" dirty="0" smtClean="0"/>
                  <a:t>_&lt;</a:t>
                </a:r>
                <a:r>
                  <a:rPr lang="pt-BR" sz="1400" dirty="0"/>
                  <a:t>Q</a:t>
                </a:r>
                <a:r>
                  <a:rPr lang="pt-BR" sz="1400" dirty="0" smtClean="0"/>
                  <a:t>&gt;)  </a:t>
                </a:r>
                <a:r>
                  <a:rPr lang="pt-BR" sz="1400" dirty="0"/>
                  <a:t>+ </a:t>
                </a:r>
                <a:r>
                  <a:rPr lang="pt-BR" sz="1400" dirty="0" smtClean="0"/>
                  <a:t>(</a:t>
                </a:r>
                <a:r>
                  <a:rPr lang="pt-BR" sz="1400" dirty="0"/>
                  <a:t>SYS_GEN_DISCFACTOR * </a:t>
                </a:r>
                <a:r>
                  <a:rPr lang="pt-BR" sz="1400" dirty="0" smtClean="0"/>
                  <a:t>RTOFFNSHSL</a:t>
                </a:r>
                <a:r>
                  <a:rPr lang="pt-BR" sz="1400" dirty="0"/>
                  <a:t>_&lt;Q</a:t>
                </a:r>
                <a:r>
                  <a:rPr lang="pt-BR" sz="1400" dirty="0" smtClean="0"/>
                  <a:t>&gt;) </a:t>
                </a:r>
                <a:r>
                  <a:rPr lang="pt-BR" sz="1400" dirty="0"/>
                  <a:t>+ RTCLRNS_&lt;Q</a:t>
                </a:r>
                <a:endParaRPr lang="pt-BR" sz="1400" dirty="0" smtClean="0"/>
              </a:p>
              <a:p>
                <a:endParaRPr lang="en-US" sz="1400" dirty="0"/>
              </a:p>
              <a:p>
                <a:r>
                  <a:rPr lang="pt-BR" sz="1400" u="sng" dirty="0"/>
                  <a:t>Where</a:t>
                </a:r>
                <a:r>
                  <a:rPr lang="pt-BR" sz="1400" u="sng" dirty="0" smtClean="0"/>
                  <a:t>:</a:t>
                </a:r>
                <a:endParaRPr lang="en-US" sz="1400" u="sng" dirty="0" smtClean="0"/>
              </a:p>
              <a:p>
                <a:endParaRPr lang="en-US" sz="1400" dirty="0"/>
              </a:p>
              <a:p>
                <a:r>
                  <a:rPr lang="pt-BR" sz="1400" dirty="0" smtClean="0"/>
                  <a:t>RTCLRNS</a:t>
                </a:r>
                <a:r>
                  <a:rPr lang="pt-BR" sz="1400" dirty="0"/>
                  <a:t>_&lt;Q&gt;= SYS_GEN_DISCFACTOR *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𝑅</m:t>
                        </m:r>
                      </m:e>
                    </m:nary>
                  </m:oMath>
                </a14:m>
                <a:r>
                  <a:rPr lang="pt-BR" sz="1400" dirty="0"/>
                  <a:t>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𝑆𝑃</m:t>
                        </m:r>
                      </m:e>
                    </m:nary>
                  </m:oMath>
                </a14:m>
                <a:r>
                  <a:rPr lang="pt-BR" sz="1400" dirty="0"/>
                  <a:t> RTCLRNSR _&lt;Q&gt;_&lt;R&gt;_&lt;SP&gt;</a:t>
                </a:r>
                <a:endParaRPr lang="en-US" sz="1400" dirty="0"/>
              </a:p>
              <a:p>
                <a:r>
                  <a:rPr lang="pt-BR" sz="1400" strike="sngStrike" dirty="0" smtClean="0">
                    <a:solidFill>
                      <a:srgbClr val="FF0000"/>
                    </a:solidFill>
                  </a:rPr>
                  <a:t>RTOFF30_&lt;Q&gt;= SYS_GEN_DISCFACTOR * </a:t>
                </a:r>
                <a14:m>
                  <m:oMath xmlns:m="http://schemas.openxmlformats.org/officeDocument/2006/math">
                    <m:nary>
                      <m:naryPr>
                        <m:chr m:val="∑"/>
                        <m:subHide m:val="on"/>
                        <m:supHide m:val="on"/>
                        <m:ctrlPr>
                          <a:rPr lang="pt-BR" sz="1400" i="1" strike="sngStrike">
                            <a:solidFill>
                              <a:srgbClr val="FF0000"/>
                            </a:solidFill>
                            <a:latin typeface="Cambria Math"/>
                          </a:rPr>
                        </m:ctrlPr>
                      </m:naryPr>
                      <m:sub/>
                      <m:sup/>
                      <m:e>
                        <m:r>
                          <a:rPr lang="en-US" sz="1400" i="1" strike="sngStrike">
                            <a:solidFill>
                              <a:srgbClr val="FF0000"/>
                            </a:solidFill>
                            <a:latin typeface="Cambria Math"/>
                          </a:rPr>
                          <m:t>𝑅</m:t>
                        </m:r>
                      </m:e>
                    </m:nary>
                  </m:oMath>
                </a14:m>
                <a:r>
                  <a:rPr lang="pt-BR" sz="1400" strike="sngStrike" dirty="0">
                    <a:solidFill>
                      <a:srgbClr val="FF0000"/>
                    </a:solidFill>
                  </a:rPr>
                  <a:t> </a:t>
                </a:r>
                <a14:m>
                  <m:oMath xmlns:m="http://schemas.openxmlformats.org/officeDocument/2006/math">
                    <m:nary>
                      <m:naryPr>
                        <m:chr m:val="∑"/>
                        <m:subHide m:val="on"/>
                        <m:supHide m:val="on"/>
                        <m:ctrlPr>
                          <a:rPr lang="pt-BR" sz="1400" i="1" strike="sngStrike">
                            <a:solidFill>
                              <a:srgbClr val="FF0000"/>
                            </a:solidFill>
                            <a:latin typeface="Cambria Math"/>
                          </a:rPr>
                        </m:ctrlPr>
                      </m:naryPr>
                      <m:sub/>
                      <m:sup/>
                      <m:e>
                        <m:r>
                          <a:rPr lang="en-US" sz="1400" i="1" strike="sngStrike">
                            <a:solidFill>
                              <a:srgbClr val="FF0000"/>
                            </a:solidFill>
                            <a:latin typeface="Cambria Math"/>
                          </a:rPr>
                          <m:t>𝑆𝑃</m:t>
                        </m:r>
                      </m:e>
                    </m:nary>
                  </m:oMath>
                </a14:m>
                <a:r>
                  <a:rPr lang="pt-BR" sz="1400" strike="sngStrike" dirty="0">
                    <a:solidFill>
                      <a:srgbClr val="FF0000"/>
                    </a:solidFill>
                  </a:rPr>
                  <a:t> RTOFF30R _&lt;Q&gt;_&lt;R&gt;_&lt;SP&gt;</a:t>
                </a:r>
                <a:endParaRPr lang="en-US" sz="1400" strike="sngStrike" dirty="0">
                  <a:solidFill>
                    <a:srgbClr val="FF0000"/>
                  </a:solidFill>
                </a:endParaRPr>
              </a:p>
              <a:p>
                <a:r>
                  <a:rPr lang="pt-BR" sz="1400" strike="sngStrike" dirty="0">
                    <a:solidFill>
                      <a:srgbClr val="FF0000"/>
                    </a:solidFill>
                  </a:rPr>
                  <a:t>RTOFFNSHSL_&lt;Q&gt;= SYS_GEN_DISCFACTOR * </a:t>
                </a:r>
                <a14:m>
                  <m:oMath xmlns:m="http://schemas.openxmlformats.org/officeDocument/2006/math">
                    <m:nary>
                      <m:naryPr>
                        <m:chr m:val="∑"/>
                        <m:subHide m:val="on"/>
                        <m:supHide m:val="on"/>
                        <m:ctrlPr>
                          <a:rPr lang="pt-BR" sz="1400" i="1" strike="sngStrike">
                            <a:solidFill>
                              <a:srgbClr val="FF0000"/>
                            </a:solidFill>
                            <a:latin typeface="Cambria Math"/>
                          </a:rPr>
                        </m:ctrlPr>
                      </m:naryPr>
                      <m:sub/>
                      <m:sup/>
                      <m:e>
                        <m:r>
                          <a:rPr lang="en-US" sz="1400" i="1" strike="sngStrike">
                            <a:solidFill>
                              <a:srgbClr val="FF0000"/>
                            </a:solidFill>
                            <a:latin typeface="Cambria Math"/>
                          </a:rPr>
                          <m:t>𝑅</m:t>
                        </m:r>
                      </m:e>
                    </m:nary>
                  </m:oMath>
                </a14:m>
                <a:r>
                  <a:rPr lang="pt-BR" sz="1400" strike="sngStrike" dirty="0">
                    <a:solidFill>
                      <a:srgbClr val="FF0000"/>
                    </a:solidFill>
                  </a:rPr>
                  <a:t> </a:t>
                </a:r>
                <a14:m>
                  <m:oMath xmlns:m="http://schemas.openxmlformats.org/officeDocument/2006/math">
                    <m:nary>
                      <m:naryPr>
                        <m:chr m:val="∑"/>
                        <m:subHide m:val="on"/>
                        <m:supHide m:val="on"/>
                        <m:ctrlPr>
                          <a:rPr lang="pt-BR" sz="1400" i="1" strike="sngStrike">
                            <a:solidFill>
                              <a:srgbClr val="FF0000"/>
                            </a:solidFill>
                            <a:latin typeface="Cambria Math"/>
                          </a:rPr>
                        </m:ctrlPr>
                      </m:naryPr>
                      <m:sub/>
                      <m:sup/>
                      <m:e>
                        <m:r>
                          <a:rPr lang="en-US" sz="1400" i="1" strike="sngStrike">
                            <a:solidFill>
                              <a:srgbClr val="FF0000"/>
                            </a:solidFill>
                            <a:latin typeface="Cambria Math"/>
                          </a:rPr>
                          <m:t>𝑆𝑃</m:t>
                        </m:r>
                      </m:e>
                    </m:nary>
                  </m:oMath>
                </a14:m>
                <a:r>
                  <a:rPr lang="pt-BR" sz="1400" strike="sngStrike" dirty="0">
                    <a:solidFill>
                      <a:srgbClr val="FF0000"/>
                    </a:solidFill>
                  </a:rPr>
                  <a:t> RTOFFNSHSLR _&lt;Q&gt;_&lt;R&gt;_&lt;SP</a:t>
                </a:r>
                <a:r>
                  <a:rPr lang="pt-BR" sz="1400" strike="sngStrike" dirty="0" smtClean="0">
                    <a:solidFill>
                      <a:srgbClr val="FF0000"/>
                    </a:solidFill>
                  </a:rPr>
                  <a:t>&gt;</a:t>
                </a:r>
              </a:p>
              <a:p>
                <a:endParaRPr lang="en-US" sz="1400" dirty="0"/>
              </a:p>
              <a:p>
                <a:endParaRPr lang="en-US" sz="1400" u="sng" dirty="0" smtClean="0">
                  <a:solidFill>
                    <a:srgbClr val="FF0000"/>
                  </a:solidFill>
                </a:endParaRPr>
              </a:p>
            </p:txBody>
          </p:sp>
        </mc:Choice>
        <mc:Fallback>
          <p:sp>
            <p:nvSpPr>
              <p:cNvPr id="8" name="TextBox 7"/>
              <p:cNvSpPr txBox="1">
                <a:spLocks noRot="1" noChangeAspect="1" noMove="1" noResize="1" noEditPoints="1" noAdjustHandles="1" noChangeArrowheads="1" noChangeShapeType="1" noTextEdit="1"/>
              </p:cNvSpPr>
              <p:nvPr/>
            </p:nvSpPr>
            <p:spPr>
              <a:xfrm>
                <a:off x="784411" y="3146612"/>
                <a:ext cx="7758953" cy="2677656"/>
              </a:xfrm>
              <a:prstGeom prst="rect">
                <a:avLst/>
              </a:prstGeom>
              <a:blipFill rotWithShape="1">
                <a:blip r:embed="rId3"/>
                <a:stretch>
                  <a:fillRect l="-78" b="-1126"/>
                </a:stretch>
              </a:blipFill>
              <a:ln w="28575">
                <a:solidFill>
                  <a:schemeClr val="tx1"/>
                </a:solidFill>
              </a:ln>
            </p:spPr>
            <p:txBody>
              <a:bodyPr/>
              <a:lstStyle/>
              <a:p>
                <a:r>
                  <a:rPr lang="en-US">
                    <a:noFill/>
                  </a:rPr>
                  <a:t> </a:t>
                </a:r>
              </a:p>
            </p:txBody>
          </p:sp>
        </mc:Fallback>
      </mc:AlternateContent>
      <p:graphicFrame>
        <p:nvGraphicFramePr>
          <p:cNvPr id="10" name="Table 9"/>
          <p:cNvGraphicFramePr>
            <a:graphicFrameLocks noGrp="1"/>
          </p:cNvGraphicFramePr>
          <p:nvPr>
            <p:extLst>
              <p:ext uri="{D42A27DB-BD31-4B8C-83A1-F6EECF244321}">
                <p14:modId xmlns:p14="http://schemas.microsoft.com/office/powerpoint/2010/main" val="4116793505"/>
              </p:ext>
            </p:extLst>
          </p:nvPr>
        </p:nvGraphicFramePr>
        <p:xfrm>
          <a:off x="300252" y="774089"/>
          <a:ext cx="8538947" cy="2103583"/>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300511">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Unit</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1536">
                <a:tc>
                  <a:txBody>
                    <a:bodyPr/>
                    <a:lstStyle/>
                    <a:p>
                      <a:pPr algn="ctr"/>
                      <a:endParaRPr lang="en-US" dirty="0" smtClean="0"/>
                    </a:p>
                    <a:p>
                      <a:pPr algn="ctr"/>
                      <a:r>
                        <a:rPr lang="en-US" sz="1000" dirty="0" smtClean="0"/>
                        <a:t>RTOFF30R</a:t>
                      </a:r>
                      <a:endParaRPr lang="en-US" sz="10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err="1" smtClean="0">
                          <a:effectLst/>
                        </a:rPr>
                        <a:t>MWh</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i="1" kern="1200" dirty="0" smtClean="0">
                          <a:solidFill>
                            <a:schemeClr val="dk1"/>
                          </a:solidFill>
                          <a:effectLst/>
                          <a:latin typeface="+mn-lt"/>
                          <a:ea typeface="+mn-ea"/>
                          <a:cs typeface="+mn-cs"/>
                        </a:rPr>
                        <a:t>Real-Time Reserve Capacity Available in 30 Minutes for the </a:t>
                      </a:r>
                      <a:r>
                        <a:rPr lang="en-US" sz="1000" i="1" kern="1200" dirty="0" err="1" smtClean="0">
                          <a:solidFill>
                            <a:schemeClr val="dk1"/>
                          </a:solidFill>
                          <a:effectLst/>
                          <a:latin typeface="+mn-lt"/>
                          <a:ea typeface="+mn-ea"/>
                          <a:cs typeface="+mn-cs"/>
                        </a:rPr>
                        <a:t>Resource</a:t>
                      </a:r>
                      <a:r>
                        <a:rPr lang="en-US" sz="1000" kern="1200" dirty="0" err="1" smtClean="0">
                          <a:solidFill>
                            <a:schemeClr val="dk1"/>
                          </a:solidFill>
                          <a:effectLst/>
                          <a:latin typeface="+mn-lt"/>
                          <a:ea typeface="+mn-ea"/>
                          <a:cs typeface="+mn-cs"/>
                          <a:sym typeface="Symbol"/>
                        </a:rPr>
                        <a:t></a:t>
                      </a:r>
                      <a:r>
                        <a:rPr lang="en-US" sz="1000" kern="1200" dirty="0" err="1" smtClean="0">
                          <a:solidFill>
                            <a:schemeClr val="dk1"/>
                          </a:solidFill>
                          <a:effectLst/>
                          <a:latin typeface="+mn-lt"/>
                          <a:ea typeface="+mn-ea"/>
                          <a:cs typeface="+mn-cs"/>
                        </a:rPr>
                        <a:t>The</a:t>
                      </a:r>
                      <a:r>
                        <a:rPr lang="en-US" sz="1000" kern="1200" dirty="0" smtClean="0">
                          <a:solidFill>
                            <a:schemeClr val="dk1"/>
                          </a:solidFill>
                          <a:effectLst/>
                          <a:latin typeface="+mn-lt"/>
                          <a:ea typeface="+mn-ea"/>
                          <a:cs typeface="+mn-cs"/>
                        </a:rPr>
                        <a:t> Real-Time telemetered OFF30 reserve capacity at the time of the SCED snapshot validated pursuant to paragraph (12) of Section 6.5.5.2, time-weighted over the 15-minute </a:t>
                      </a:r>
                      <a:r>
                        <a:rPr lang="en-US" sz="1000" b="0" kern="1200" dirty="0" smtClean="0">
                          <a:solidFill>
                            <a:schemeClr val="dk1"/>
                          </a:solidFill>
                          <a:effectLst/>
                          <a:latin typeface="+mn-lt"/>
                          <a:ea typeface="+mn-ea"/>
                          <a:cs typeface="+mn-cs"/>
                        </a:rPr>
                        <a:t>Settlement</a:t>
                      </a:r>
                      <a:r>
                        <a:rPr lang="en-US" sz="1000" kern="1200" dirty="0" smtClean="0">
                          <a:solidFill>
                            <a:schemeClr val="dk1"/>
                          </a:solidFill>
                          <a:effectLst/>
                          <a:latin typeface="+mn-lt"/>
                          <a:ea typeface="+mn-ea"/>
                          <a:cs typeface="+mn-cs"/>
                        </a:rPr>
                        <a:t> Interval.</a:t>
                      </a:r>
                      <a:endParaRPr lang="en-US" sz="10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CODE-MKTINPUTNTERVAL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153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800" dirty="0" smtClean="0"/>
                    </a:p>
                    <a:p>
                      <a:pPr algn="ctr"/>
                      <a:r>
                        <a:rPr lang="en-US" sz="1050" dirty="0" smtClean="0"/>
                        <a:t>RTOFF30</a:t>
                      </a:r>
                      <a:endParaRPr lang="en-US" sz="105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ts val="1200"/>
                        </a:lnSpc>
                        <a:spcBef>
                          <a:spcPts val="0"/>
                        </a:spcBef>
                        <a:spcAft>
                          <a:spcPts val="0"/>
                        </a:spcAft>
                        <a:buClrTx/>
                        <a:buSzTx/>
                        <a:buFontTx/>
                        <a:buNone/>
                        <a:tabLst/>
                        <a:defRPr/>
                      </a:pPr>
                      <a:endParaRPr lang="en-US" sz="900" dirty="0" smtClean="0">
                        <a:effectLst/>
                      </a:endParaRPr>
                    </a:p>
                    <a:p>
                      <a:pPr marL="0" marR="0" indent="0" algn="l" defTabSz="457200" rtl="0" eaLnBrk="1" fontAlgn="auto" latinLnBrk="0" hangingPunct="1">
                        <a:lnSpc>
                          <a:spcPts val="1200"/>
                        </a:lnSpc>
                        <a:spcBef>
                          <a:spcPts val="0"/>
                        </a:spcBef>
                        <a:spcAft>
                          <a:spcPts val="0"/>
                        </a:spcAft>
                        <a:buClrTx/>
                        <a:buSzTx/>
                        <a:buFontTx/>
                        <a:buNone/>
                        <a:tabLst/>
                        <a:defRPr/>
                      </a:pPr>
                      <a:r>
                        <a:rPr lang="en-US" sz="900" b="0" dirty="0" err="1" smtClean="0">
                          <a:effectLst/>
                        </a:rPr>
                        <a:t>MWh</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i="1" kern="1200" dirty="0" smtClean="0">
                          <a:solidFill>
                            <a:schemeClr val="dk1"/>
                          </a:solidFill>
                          <a:effectLst/>
                          <a:latin typeface="+mn-lt"/>
                          <a:ea typeface="+mn-ea"/>
                          <a:cs typeface="+mn-cs"/>
                        </a:rPr>
                        <a:t>Real-Time Reserve Capacity Available in 30 Minutes for the </a:t>
                      </a:r>
                      <a:r>
                        <a:rPr lang="en-US" sz="1000" b="0" i="1" kern="1200" dirty="0" err="1" smtClean="0">
                          <a:solidFill>
                            <a:schemeClr val="dk1"/>
                          </a:solidFill>
                          <a:effectLst/>
                          <a:latin typeface="+mn-lt"/>
                          <a:ea typeface="+mn-ea"/>
                          <a:cs typeface="+mn-cs"/>
                        </a:rPr>
                        <a:t>QSE</a:t>
                      </a:r>
                      <a:r>
                        <a:rPr lang="en-US" sz="1000" b="0" kern="1200" dirty="0" err="1" smtClean="0">
                          <a:solidFill>
                            <a:schemeClr val="dk1"/>
                          </a:solidFill>
                          <a:effectLst/>
                          <a:latin typeface="+mn-lt"/>
                          <a:ea typeface="+mn-ea"/>
                          <a:cs typeface="+mn-cs"/>
                          <a:sym typeface="Symbol"/>
                        </a:rPr>
                        <a:t></a:t>
                      </a:r>
                      <a:r>
                        <a:rPr lang="en-US" sz="1000" b="0" kern="1200" dirty="0" err="1" smtClean="0">
                          <a:solidFill>
                            <a:schemeClr val="dk1"/>
                          </a:solidFill>
                          <a:effectLst/>
                          <a:latin typeface="+mn-lt"/>
                          <a:ea typeface="+mn-ea"/>
                          <a:cs typeface="+mn-cs"/>
                        </a:rPr>
                        <a:t>The</a:t>
                      </a:r>
                      <a:r>
                        <a:rPr lang="en-US" sz="1000" b="0" kern="1200" dirty="0" smtClean="0">
                          <a:solidFill>
                            <a:schemeClr val="dk1"/>
                          </a:solidFill>
                          <a:effectLst/>
                          <a:latin typeface="+mn-lt"/>
                          <a:ea typeface="+mn-ea"/>
                          <a:cs typeface="+mn-cs"/>
                        </a:rPr>
                        <a:t> Real-Time telemetered OFF30 reserve capacity at the time of the SCED snapshot validated per Section 6.5.5.2 Operational Data Requirements paragraph (12) and discounted by the appropriate discount factor for the QSE </a:t>
                      </a:r>
                      <a:r>
                        <a:rPr lang="en-US" sz="1000" b="0" i="1" kern="1200" dirty="0" smtClean="0">
                          <a:solidFill>
                            <a:schemeClr val="dk1"/>
                          </a:solidFill>
                          <a:effectLst/>
                          <a:latin typeface="+mn-lt"/>
                          <a:ea typeface="+mn-ea"/>
                          <a:cs typeface="+mn-cs"/>
                        </a:rPr>
                        <a:t>q</a:t>
                      </a:r>
                      <a:r>
                        <a:rPr lang="en-US" sz="1000" b="0" kern="1200" dirty="0" smtClean="0">
                          <a:solidFill>
                            <a:schemeClr val="dk1"/>
                          </a:solidFill>
                          <a:effectLst/>
                          <a:latin typeface="+mn-lt"/>
                          <a:ea typeface="+mn-ea"/>
                          <a:cs typeface="+mn-cs"/>
                        </a:rPr>
                        <a:t>, time weighted over the 15-minute Settlement Interval.</a:t>
                      </a:r>
                      <a:endParaRPr lang="en-US" sz="1000" b="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solidFill>
                          <a:schemeClr val="tx1"/>
                        </a:solidFill>
                        <a:effectLst/>
                        <a:latin typeface="+mn-lt"/>
                        <a:ea typeface="Times New Roman"/>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79081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626- Reliability Deployment </a:t>
            </a:r>
            <a:r>
              <a:rPr lang="en-US" dirty="0" smtClean="0"/>
              <a:t>Payment/Charge</a:t>
            </a: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407486590"/>
              </p:ext>
            </p:extLst>
          </p:nvPr>
        </p:nvGraphicFramePr>
        <p:xfrm>
          <a:off x="300252" y="774089"/>
          <a:ext cx="8538947" cy="2541546"/>
        </p:xfrm>
        <a:graphic>
          <a:graphicData uri="http://schemas.openxmlformats.org/drawingml/2006/table">
            <a:tbl>
              <a:tblPr firstRow="1" firstCol="1" lastRow="1" lastCol="1" bandRow="1" bandCol="1">
                <a:tableStyleId>{0660B408-B3CF-4A94-85FC-2B1E0A45F4A2}</a:tableStyleId>
              </a:tblPr>
              <a:tblGrid>
                <a:gridCol w="1372332"/>
                <a:gridCol w="599969"/>
                <a:gridCol w="4948518"/>
                <a:gridCol w="1618128"/>
              </a:tblGrid>
              <a:tr h="254154">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RTRDP</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500" b="0" dirty="0" smtClean="0">
                        <a:effectLst/>
                      </a:endParaRPr>
                    </a:p>
                    <a:p>
                      <a:pPr marL="0" marR="0">
                        <a:lnSpc>
                          <a:spcPts val="1200"/>
                        </a:lnSpc>
                        <a:spcBef>
                          <a:spcPts val="0"/>
                        </a:spcBef>
                        <a:spcAft>
                          <a:spcPts val="0"/>
                        </a:spcAft>
                      </a:pPr>
                      <a:r>
                        <a:rPr lang="en-US" sz="1000" b="0" kern="1200" dirty="0" smtClean="0">
                          <a:solidFill>
                            <a:schemeClr val="dk1"/>
                          </a:solidFill>
                          <a:effectLst/>
                          <a:latin typeface="+mn-lt"/>
                          <a:ea typeface="+mn-ea"/>
                          <a:cs typeface="+mn-cs"/>
                        </a:rPr>
                        <a:t>$/</a:t>
                      </a:r>
                      <a:r>
                        <a:rPr lang="en-US" sz="1000" b="0" kern="1200" dirty="0" err="1" smtClean="0">
                          <a:solidFill>
                            <a:schemeClr val="dk1"/>
                          </a:solidFill>
                          <a:effectLst/>
                          <a:latin typeface="+mn-lt"/>
                          <a:ea typeface="+mn-ea"/>
                          <a:cs typeface="+mn-cs"/>
                        </a:rPr>
                        <a:t>MWh</a:t>
                      </a:r>
                      <a:endParaRPr lang="en-US" sz="3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b="0" i="1" kern="1200" dirty="0" smtClean="0">
                          <a:solidFill>
                            <a:schemeClr val="dk1"/>
                          </a:solidFill>
                          <a:effectLst/>
                          <a:latin typeface="+mn-lt"/>
                          <a:ea typeface="+mn-ea"/>
                          <a:cs typeface="+mn-cs"/>
                        </a:rPr>
                        <a:t>Real-Time On-Line Reliability Deployment Price </a:t>
                      </a:r>
                      <a:r>
                        <a:rPr lang="en-US" sz="1000" b="0" kern="1200" dirty="0" smtClean="0">
                          <a:solidFill>
                            <a:schemeClr val="dk1"/>
                          </a:solidFill>
                          <a:effectLst/>
                          <a:latin typeface="+mn-lt"/>
                          <a:ea typeface="+mn-ea"/>
                          <a:cs typeface="+mn-cs"/>
                          <a:sym typeface="Symbol"/>
                        </a:rPr>
                        <a:t></a:t>
                      </a:r>
                      <a:r>
                        <a:rPr lang="en-US" sz="1000" b="0" kern="1200" dirty="0" smtClean="0">
                          <a:solidFill>
                            <a:schemeClr val="dk1"/>
                          </a:solidFill>
                          <a:effectLst/>
                          <a:latin typeface="+mn-lt"/>
                          <a:ea typeface="+mn-ea"/>
                          <a:cs typeface="+mn-cs"/>
                        </a:rPr>
                        <a:t>The Real-Time price for the 15-minute Settlement Interval, reflecting the impact of reliability deployments on energy prices that is calculated from the Real-time On-Line Reliability Deployment Price Adder.</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MODE-</a:t>
                      </a:r>
                    </a:p>
                    <a:p>
                      <a:pPr marL="0" marR="0">
                        <a:lnSpc>
                          <a:spcPts val="1200"/>
                        </a:lnSpc>
                        <a:spcBef>
                          <a:spcPts val="0"/>
                        </a:spcBef>
                        <a:spcAft>
                          <a:spcPts val="0"/>
                        </a:spcAft>
                      </a:pPr>
                      <a:r>
                        <a:rPr lang="en-US" sz="900" dirty="0" smtClean="0">
                          <a:effectLst/>
                        </a:rPr>
                        <a:t>MKTINPUTINTERVAL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r>
                        <a:rPr lang="en-US" sz="1000" b="0" dirty="0" smtClean="0">
                          <a:solidFill>
                            <a:schemeClr val="tx1"/>
                          </a:solidFill>
                          <a:effectLst/>
                          <a:latin typeface="+mn-lt"/>
                          <a:ea typeface="Times New Roman"/>
                        </a:rPr>
                        <a:t>RTRDASIAMT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00" b="0" dirty="0" smtClean="0">
                          <a:solidFill>
                            <a:schemeClr val="tx1"/>
                          </a:solidFill>
                          <a:effectLst/>
                          <a:latin typeface="+mn-lt"/>
                          <a:ea typeface="Times New Roman"/>
                        </a:rPr>
                        <a: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00" i="1" kern="1200" dirty="0" smtClean="0">
                          <a:solidFill>
                            <a:schemeClr val="dk1"/>
                          </a:solidFill>
                          <a:effectLst/>
                          <a:latin typeface="+mn-lt"/>
                          <a:ea typeface="+mn-ea"/>
                          <a:cs typeface="+mn-cs"/>
                        </a:rPr>
                        <a:t>Real-Time Reliability Deployment Ancillary Service Imbalance Amount</a:t>
                      </a:r>
                      <a:r>
                        <a:rPr lang="en-US" sz="1000" kern="1200" dirty="0" smtClean="0">
                          <a:solidFill>
                            <a:schemeClr val="dk1"/>
                          </a:solidFill>
                          <a:effectLst/>
                          <a:latin typeface="+mn-lt"/>
                          <a:ea typeface="+mn-ea"/>
                          <a:cs typeface="+mn-cs"/>
                        </a:rPr>
                        <a:t>—The total payment or charge to QSE </a:t>
                      </a:r>
                      <a:r>
                        <a:rPr lang="en-US" sz="1000" i="1" kern="1200" dirty="0" smtClean="0">
                          <a:solidFill>
                            <a:schemeClr val="dk1"/>
                          </a:solidFill>
                          <a:effectLst/>
                          <a:latin typeface="+mn-lt"/>
                          <a:ea typeface="+mn-ea"/>
                          <a:cs typeface="+mn-cs"/>
                        </a:rPr>
                        <a:t>q</a:t>
                      </a:r>
                      <a:r>
                        <a:rPr lang="en-US" sz="1000" kern="1200" dirty="0" smtClean="0">
                          <a:solidFill>
                            <a:schemeClr val="dk1"/>
                          </a:solidFill>
                          <a:effectLst/>
                          <a:latin typeface="+mn-lt"/>
                          <a:ea typeface="+mn-ea"/>
                          <a:cs typeface="+mn-cs"/>
                        </a:rPr>
                        <a:t> for the Real-Time Ancillary Service imbalance associated with Reliability Deployments for each 15-minute Settlement Interval.</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smtClean="0">
                          <a:effectLst/>
                        </a:rPr>
                        <a:t>RTM CODE-</a:t>
                      </a:r>
                    </a:p>
                    <a:p>
                      <a:pPr marL="0" marR="0">
                        <a:lnSpc>
                          <a:spcPts val="1200"/>
                        </a:lnSpc>
                        <a:spcBef>
                          <a:spcPts val="0"/>
                        </a:spcBef>
                        <a:spcAft>
                          <a:spcPts val="0"/>
                        </a:spcAft>
                      </a:pPr>
                      <a:r>
                        <a:rPr lang="en-US" sz="1000" dirty="0" smtClean="0">
                          <a:effectLst/>
                        </a:rPr>
                        <a:t>RTMOUTPUTINTERVAL</a:t>
                      </a: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r>
                        <a:rPr lang="en-US" sz="1000" b="0" dirty="0" smtClean="0">
                          <a:solidFill>
                            <a:schemeClr val="tx1"/>
                          </a:solidFill>
                          <a:effectLst/>
                          <a:latin typeface="+mn-lt"/>
                          <a:ea typeface="Times New Roman"/>
                        </a:rPr>
                        <a:t>RTRDRUCRSVAMT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00" b="0" dirty="0" smtClean="0">
                          <a:solidFill>
                            <a:schemeClr val="tx1"/>
                          </a:solidFill>
                          <a:effectLst/>
                          <a:latin typeface="+mn-lt"/>
                          <a:ea typeface="Times New Roman"/>
                        </a:rPr>
                        <a: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ts val="1200"/>
                        </a:lnSpc>
                        <a:spcBef>
                          <a:spcPts val="0"/>
                        </a:spcBef>
                        <a:spcAft>
                          <a:spcPts val="0"/>
                        </a:spcAft>
                        <a:buClrTx/>
                        <a:buSzTx/>
                        <a:buFontTx/>
                        <a:buNone/>
                        <a:tabLst/>
                        <a:defRPr/>
                      </a:pPr>
                      <a:r>
                        <a:rPr lang="en-US" sz="1000" b="0" i="1" kern="1200" dirty="0" smtClean="0">
                          <a:solidFill>
                            <a:schemeClr val="dk1"/>
                          </a:solidFill>
                          <a:effectLst/>
                          <a:latin typeface="+mn-lt"/>
                          <a:ea typeface="+mn-ea"/>
                          <a:cs typeface="+mn-cs"/>
                        </a:rPr>
                        <a:t>Real-Time Reliability Deployment RUC Ancillary Service Reserve Amount</a:t>
                      </a:r>
                      <a:r>
                        <a:rPr lang="en-US" sz="1000" b="0" kern="1200" dirty="0" smtClean="0">
                          <a:solidFill>
                            <a:schemeClr val="dk1"/>
                          </a:solidFill>
                          <a:effectLst/>
                          <a:latin typeface="+mn-lt"/>
                          <a:ea typeface="+mn-ea"/>
                          <a:cs typeface="+mn-cs"/>
                        </a:rPr>
                        <a:t>—The total payments</a:t>
                      </a:r>
                      <a:r>
                        <a:rPr lang="en-US" sz="1000" b="0" kern="1200" baseline="0" dirty="0" smtClean="0">
                          <a:solidFill>
                            <a:schemeClr val="dk1"/>
                          </a:solidFill>
                          <a:effectLst/>
                          <a:latin typeface="+mn-lt"/>
                          <a:ea typeface="+mn-ea"/>
                          <a:cs typeface="+mn-cs"/>
                        </a:rPr>
                        <a:t> </a:t>
                      </a:r>
                      <a:r>
                        <a:rPr lang="en-US" sz="1000" b="0" kern="1200" dirty="0" smtClean="0">
                          <a:solidFill>
                            <a:schemeClr val="dk1"/>
                          </a:solidFill>
                          <a:effectLst/>
                          <a:latin typeface="+mn-lt"/>
                          <a:ea typeface="+mn-ea"/>
                          <a:cs typeface="+mn-cs"/>
                        </a:rPr>
                        <a:t>to QSE </a:t>
                      </a:r>
                      <a:r>
                        <a:rPr lang="en-US" sz="1000" b="0" i="1" kern="1200" dirty="0" smtClean="0">
                          <a:solidFill>
                            <a:schemeClr val="dk1"/>
                          </a:solidFill>
                          <a:effectLst/>
                          <a:latin typeface="+mn-lt"/>
                          <a:ea typeface="+mn-ea"/>
                          <a:cs typeface="+mn-cs"/>
                        </a:rPr>
                        <a:t>q</a:t>
                      </a:r>
                      <a:r>
                        <a:rPr lang="en-US" sz="1000" b="0" kern="1200" dirty="0" smtClean="0">
                          <a:solidFill>
                            <a:schemeClr val="dk1"/>
                          </a:solidFill>
                          <a:effectLst/>
                          <a:latin typeface="+mn-lt"/>
                          <a:ea typeface="+mn-ea"/>
                          <a:cs typeface="+mn-cs"/>
                        </a:rPr>
                        <a:t> for the Real-Time RUC Ancillary Service Reserve payment associated with Reliability Deployments for each 15-minute Settlement Interval.</a:t>
                      </a: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smtClean="0">
                          <a:effectLst/>
                        </a:rPr>
                        <a:t>RTM CODE-</a:t>
                      </a:r>
                    </a:p>
                    <a:p>
                      <a:pPr marL="0" marR="0">
                        <a:lnSpc>
                          <a:spcPts val="1200"/>
                        </a:lnSpc>
                        <a:spcBef>
                          <a:spcPts val="0"/>
                        </a:spcBef>
                        <a:spcAft>
                          <a:spcPts val="0"/>
                        </a:spcAft>
                      </a:pPr>
                      <a:r>
                        <a:rPr lang="en-US" sz="1000" dirty="0" smtClean="0">
                          <a:effectLst/>
                        </a:rPr>
                        <a:t>RTMOUTPUTINTERVAL</a:t>
                      </a: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Rectangle 1"/>
          <p:cNvSpPr/>
          <p:nvPr/>
        </p:nvSpPr>
        <p:spPr>
          <a:xfrm>
            <a:off x="1223680" y="4137229"/>
            <a:ext cx="6871447" cy="1384995"/>
          </a:xfrm>
          <a:prstGeom prst="rect">
            <a:avLst/>
          </a:prstGeom>
          <a:ln w="28575">
            <a:solidFill>
              <a:schemeClr val="tx1"/>
            </a:solidFill>
          </a:ln>
        </p:spPr>
        <p:txBody>
          <a:bodyPr wrap="square">
            <a:spAutoFit/>
          </a:bodyPr>
          <a:lstStyle/>
          <a:p>
            <a:endParaRPr lang="pt-BR" sz="1400" dirty="0"/>
          </a:p>
          <a:p>
            <a:r>
              <a:rPr lang="pt-BR" sz="1400" dirty="0" smtClean="0"/>
              <a:t>RTRDASIAMT</a:t>
            </a:r>
            <a:r>
              <a:rPr lang="pt-BR" sz="1400" dirty="0"/>
              <a:t>_&lt;Q&gt; =  (-1) * (</a:t>
            </a:r>
            <a:r>
              <a:rPr lang="pt-BR" sz="1400" strike="sngStrike" dirty="0">
                <a:solidFill>
                  <a:srgbClr val="FF0000"/>
                </a:solidFill>
              </a:rPr>
              <a:t>(</a:t>
            </a:r>
            <a:r>
              <a:rPr lang="pt-BR" sz="1400" dirty="0"/>
              <a:t>RTASOLIMB_&lt;Q&gt; </a:t>
            </a:r>
            <a:r>
              <a:rPr lang="pt-BR" sz="1400" strike="sngStrike" dirty="0">
                <a:solidFill>
                  <a:srgbClr val="FF0000"/>
                </a:solidFill>
              </a:rPr>
              <a:t>- RTOFF10</a:t>
            </a:r>
            <a:r>
              <a:rPr lang="pt-BR" sz="1400" b="1" i="1" strike="sngStrike" baseline="-25000" dirty="0">
                <a:solidFill>
                  <a:srgbClr val="FF0000"/>
                </a:solidFill>
              </a:rPr>
              <a:t> </a:t>
            </a:r>
            <a:r>
              <a:rPr lang="pt-BR" sz="1400" strike="sngStrike" dirty="0">
                <a:solidFill>
                  <a:srgbClr val="FF0000"/>
                </a:solidFill>
              </a:rPr>
              <a:t>_&lt;Q&gt;) </a:t>
            </a:r>
            <a:r>
              <a:rPr lang="pt-BR" sz="1400" dirty="0"/>
              <a:t>* RTRDP</a:t>
            </a:r>
            <a:r>
              <a:rPr lang="pt-BR" sz="1400" dirty="0" smtClean="0"/>
              <a:t>)</a:t>
            </a:r>
          </a:p>
          <a:p>
            <a:endParaRPr lang="pt-BR" sz="1400" dirty="0" smtClean="0"/>
          </a:p>
          <a:p>
            <a:endParaRPr lang="pt-BR" sz="1400" dirty="0"/>
          </a:p>
          <a:p>
            <a:r>
              <a:rPr lang="en-US" sz="1400" dirty="0" smtClean="0"/>
              <a:t>RTRDRUCRSVAMT</a:t>
            </a:r>
            <a:r>
              <a:rPr lang="pt-BR" sz="1400" dirty="0" smtClean="0"/>
              <a:t>_&lt;</a:t>
            </a:r>
            <a:r>
              <a:rPr lang="pt-BR" sz="1400" dirty="0"/>
              <a:t>Q&gt; </a:t>
            </a:r>
            <a:r>
              <a:rPr lang="en-US" sz="1400" dirty="0"/>
              <a:t>=	(-1) * (</a:t>
            </a:r>
            <a:r>
              <a:rPr lang="en-US" sz="1400" dirty="0" smtClean="0"/>
              <a:t>RTRUCRESP</a:t>
            </a:r>
            <a:r>
              <a:rPr lang="pt-BR" sz="1400" dirty="0" smtClean="0"/>
              <a:t>_&lt;</a:t>
            </a:r>
            <a:r>
              <a:rPr lang="pt-BR" sz="1400" dirty="0"/>
              <a:t>Q&gt; </a:t>
            </a:r>
            <a:r>
              <a:rPr lang="en-US" sz="1400" dirty="0"/>
              <a:t>* RTRDP)</a:t>
            </a:r>
            <a:endParaRPr lang="pt-BR" sz="1400" dirty="0"/>
          </a:p>
          <a:p>
            <a:r>
              <a:rPr lang="pt-BR" sz="1400" dirty="0" smtClean="0"/>
              <a:t> </a:t>
            </a:r>
            <a:endParaRPr lang="en-US" sz="1400" dirty="0"/>
          </a:p>
        </p:txBody>
      </p:sp>
      <p:sp>
        <p:nvSpPr>
          <p:cNvPr id="5" name="Rectangle 2"/>
          <p:cNvSpPr txBox="1">
            <a:spLocks noChangeArrowheads="1"/>
          </p:cNvSpPr>
          <p:nvPr/>
        </p:nvSpPr>
        <p:spPr>
          <a:xfrm>
            <a:off x="316003" y="3315635"/>
            <a:ext cx="8686800" cy="68580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chemeClr val="tx1"/>
                </a:solidFill>
                <a:latin typeface="+mj-lt"/>
                <a:ea typeface="+mj-ea"/>
                <a:cs typeface="+mj-cs"/>
              </a:defRPr>
            </a:lvl1pPr>
          </a:lstStyle>
          <a:p>
            <a:r>
              <a:rPr lang="en-US" dirty="0" smtClean="0">
                <a:solidFill>
                  <a:srgbClr val="FF0000"/>
                </a:solidFill>
              </a:rPr>
              <a:t>                                             REMOVED FROM SCOPE</a:t>
            </a:r>
            <a:endParaRPr lang="en-US" dirty="0" smtClean="0">
              <a:solidFill>
                <a:srgbClr val="FF0000"/>
              </a:solidFill>
            </a:endParaRPr>
          </a:p>
        </p:txBody>
      </p:sp>
    </p:spTree>
    <p:extLst>
      <p:ext uri="{BB962C8B-B14F-4D97-AF65-F5344CB8AC3E}">
        <p14:creationId xmlns:p14="http://schemas.microsoft.com/office/powerpoint/2010/main" val="1763593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626- Reliability Deployment Uplift</a:t>
            </a:r>
          </a:p>
        </p:txBody>
      </p:sp>
      <p:graphicFrame>
        <p:nvGraphicFramePr>
          <p:cNvPr id="4" name="Table 3"/>
          <p:cNvGraphicFramePr>
            <a:graphicFrameLocks noGrp="1"/>
          </p:cNvGraphicFramePr>
          <p:nvPr>
            <p:extLst>
              <p:ext uri="{D42A27DB-BD31-4B8C-83A1-F6EECF244321}">
                <p14:modId xmlns:p14="http://schemas.microsoft.com/office/powerpoint/2010/main" val="2301667951"/>
              </p:ext>
            </p:extLst>
          </p:nvPr>
        </p:nvGraphicFramePr>
        <p:xfrm>
          <a:off x="300252" y="774089"/>
          <a:ext cx="8538947" cy="1064140"/>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301676">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LARDASIRNAMT</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500" b="0" dirty="0" smtClean="0">
                        <a:effectLst/>
                      </a:endParaRPr>
                    </a:p>
                    <a:p>
                      <a:pPr marL="0" marR="0" algn="ctr">
                        <a:lnSpc>
                          <a:spcPts val="1200"/>
                        </a:lnSpc>
                        <a:spcBef>
                          <a:spcPts val="0"/>
                        </a:spcBef>
                        <a:spcAft>
                          <a:spcPts val="0"/>
                        </a:spcAft>
                      </a:pPr>
                      <a:r>
                        <a:rPr lang="en-US" sz="1100" b="0" kern="1200" dirty="0" smtClean="0">
                          <a:solidFill>
                            <a:schemeClr val="dk1"/>
                          </a:solidFill>
                          <a:effectLst/>
                          <a:latin typeface="+mn-lt"/>
                          <a:ea typeface="+mn-ea"/>
                          <a:cs typeface="+mn-cs"/>
                        </a:rPr>
                        <a:t>$</a:t>
                      </a:r>
                      <a:endParaRPr lang="en-US" sz="5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b="0" i="1" kern="1200" dirty="0" smtClean="0">
                          <a:solidFill>
                            <a:schemeClr val="dk1"/>
                          </a:solidFill>
                          <a:effectLst/>
                          <a:latin typeface="+mn-lt"/>
                          <a:ea typeface="+mn-ea"/>
                          <a:cs typeface="+mn-cs"/>
                        </a:rPr>
                        <a:t> Load-Allocated Reliability Deployment Ancillary Service Imbalance Revenue Neutrality Amount per QSE</a:t>
                      </a:r>
                      <a:r>
                        <a:rPr lang="en-US" sz="1000" b="0" kern="1200" dirty="0" smtClean="0">
                          <a:solidFill>
                            <a:schemeClr val="dk1"/>
                          </a:solidFill>
                          <a:effectLst/>
                          <a:latin typeface="+mn-lt"/>
                          <a:ea typeface="+mn-ea"/>
                          <a:cs typeface="+mn-cs"/>
                        </a:rPr>
                        <a:t>—The QSE </a:t>
                      </a:r>
                      <a:r>
                        <a:rPr lang="en-US" sz="1000" b="0" i="1" kern="1200" dirty="0" smtClean="0">
                          <a:solidFill>
                            <a:schemeClr val="dk1"/>
                          </a:solidFill>
                          <a:effectLst/>
                          <a:latin typeface="+mn-lt"/>
                          <a:ea typeface="+mn-ea"/>
                          <a:cs typeface="+mn-cs"/>
                        </a:rPr>
                        <a:t>q</a:t>
                      </a:r>
                      <a:r>
                        <a:rPr lang="en-US" sz="1000" b="0" kern="1200" dirty="0" smtClean="0">
                          <a:solidFill>
                            <a:schemeClr val="dk1"/>
                          </a:solidFill>
                          <a:effectLst/>
                          <a:latin typeface="+mn-lt"/>
                          <a:ea typeface="+mn-ea"/>
                          <a:cs typeface="+mn-cs"/>
                        </a:rPr>
                        <a:t>’s share of the total Real-Time Ancillary Service imbalance revenue neutrality amount associated with Reliability Deployments for the 15-minute Settlement Interval.</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Rectangle 1"/>
          <p:cNvSpPr/>
          <p:nvPr/>
        </p:nvSpPr>
        <p:spPr>
          <a:xfrm>
            <a:off x="739589" y="3222829"/>
            <a:ext cx="7933765" cy="738664"/>
          </a:xfrm>
          <a:prstGeom prst="rect">
            <a:avLst/>
          </a:prstGeom>
          <a:ln w="28575">
            <a:solidFill>
              <a:schemeClr val="tx1"/>
            </a:solidFill>
          </a:ln>
        </p:spPr>
        <p:txBody>
          <a:bodyPr wrap="square">
            <a:spAutoFit/>
          </a:bodyPr>
          <a:lstStyle/>
          <a:p>
            <a:endParaRPr lang="pt-BR" sz="1400" dirty="0" smtClean="0"/>
          </a:p>
          <a:p>
            <a:r>
              <a:rPr lang="en-US" sz="1400" dirty="0" smtClean="0"/>
              <a:t>LARDASIRNAMT</a:t>
            </a:r>
            <a:r>
              <a:rPr lang="pt-BR" sz="1400" dirty="0" smtClean="0"/>
              <a:t>_&lt;</a:t>
            </a:r>
            <a:r>
              <a:rPr lang="pt-BR" sz="1400" dirty="0"/>
              <a:t>Q&gt; </a:t>
            </a:r>
            <a:r>
              <a:rPr lang="en-US" sz="1400" dirty="0" smtClean="0"/>
              <a:t>=</a:t>
            </a:r>
            <a:r>
              <a:rPr lang="en-US" sz="1400" dirty="0"/>
              <a:t>	(-1) * [(RTRDASIAMTTOT + RTRDRUCRSVAMTTOT) * </a:t>
            </a:r>
            <a:r>
              <a:rPr lang="en-US" sz="1400" dirty="0" smtClean="0"/>
              <a:t>LRS</a:t>
            </a:r>
            <a:r>
              <a:rPr lang="pt-BR" sz="1400" dirty="0"/>
              <a:t> _&lt;Q&gt; </a:t>
            </a:r>
            <a:r>
              <a:rPr lang="en-US" sz="1400" dirty="0" smtClean="0"/>
              <a:t>]</a:t>
            </a:r>
          </a:p>
          <a:p>
            <a:endParaRPr lang="pt-BR" sz="1400" dirty="0"/>
          </a:p>
        </p:txBody>
      </p:sp>
    </p:spTree>
    <p:extLst>
      <p:ext uri="{BB962C8B-B14F-4D97-AF65-F5344CB8AC3E}">
        <p14:creationId xmlns:p14="http://schemas.microsoft.com/office/powerpoint/2010/main" val="1973048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665- Energy Offer Curves for RUC Resources</a:t>
            </a:r>
          </a:p>
        </p:txBody>
      </p:sp>
      <p:sp>
        <p:nvSpPr>
          <p:cNvPr id="2" name="Rectangle 1"/>
          <p:cNvSpPr/>
          <p:nvPr/>
        </p:nvSpPr>
        <p:spPr>
          <a:xfrm>
            <a:off x="820271" y="1152140"/>
            <a:ext cx="7167281" cy="3754874"/>
          </a:xfrm>
          <a:prstGeom prst="rect">
            <a:avLst/>
          </a:prstGeom>
        </p:spPr>
        <p:txBody>
          <a:bodyPr wrap="square">
            <a:spAutoFit/>
          </a:bodyPr>
          <a:lstStyle/>
          <a:p>
            <a:r>
              <a:rPr lang="en-US" sz="1400" dirty="0"/>
              <a:t> </a:t>
            </a:r>
          </a:p>
          <a:p>
            <a:r>
              <a:rPr lang="en-US" sz="1400" b="1" u="sng" dirty="0"/>
              <a:t>Proxy Curve Creation (no curve submitted by QSE):</a:t>
            </a:r>
            <a:endParaRPr lang="en-US" sz="1400" u="sng" dirty="0"/>
          </a:p>
          <a:p>
            <a:r>
              <a:rPr lang="en-US" sz="1400" dirty="0"/>
              <a:t> </a:t>
            </a:r>
          </a:p>
          <a:p>
            <a:r>
              <a:rPr lang="en-US" sz="1400" dirty="0"/>
              <a:t>If the RUC Committed Resource did not submit an Energy Offer Curve for the RUC committed interval the curve created in section 2.2.1  needs to be replaced with a simple two point curve, with quantities at HSL and LSL and a price at the RUC Price Floor (RUCPFLR).</a:t>
            </a:r>
          </a:p>
          <a:p>
            <a:r>
              <a:rPr lang="en-US" sz="1400" dirty="0"/>
              <a:t> </a:t>
            </a:r>
          </a:p>
          <a:p>
            <a:r>
              <a:rPr lang="en-US" sz="1400" dirty="0"/>
              <a:t>Example:</a:t>
            </a:r>
          </a:p>
          <a:p>
            <a:r>
              <a:rPr lang="en-US" sz="1400" dirty="0"/>
              <a:t>If a curve does not exist in the ENERGYOFFERBLOCKS table for the Resource for the RUC Committed Interval then replace any EOCQTY, EOCPR for the Resource for the interval with the following curve.</a:t>
            </a:r>
          </a:p>
          <a:p>
            <a:r>
              <a:rPr lang="en-US" sz="1400" dirty="0"/>
              <a:t> </a:t>
            </a:r>
          </a:p>
          <a:p>
            <a:r>
              <a:rPr lang="pt-BR" sz="1400" dirty="0"/>
              <a:t>EOCQTY_&lt;Q&gt;_&lt;R&gt;_&lt;SP&gt;_OP1 → LSL value for interval</a:t>
            </a:r>
          </a:p>
          <a:p>
            <a:r>
              <a:rPr lang="pt-BR" sz="1400" dirty="0"/>
              <a:t>EOCQTY_&lt;Q&gt;_&lt;R&gt;_&lt;SP&gt;_OP2 → HSL value for interval</a:t>
            </a:r>
          </a:p>
          <a:p>
            <a:r>
              <a:rPr lang="pt-BR" sz="1400" dirty="0"/>
              <a:t>EOCPR_&lt;Q&gt;_&lt;R&gt;_&lt;SP&gt;_OP1 → RUCPFLR</a:t>
            </a:r>
          </a:p>
          <a:p>
            <a:r>
              <a:rPr lang="pt-BR" sz="1400" dirty="0"/>
              <a:t>EOCPR_&lt;Q&gt;_&lt;R&gt;_&lt;SP&gt;_OP2 → RUCPFLR</a:t>
            </a:r>
          </a:p>
        </p:txBody>
      </p:sp>
    </p:spTree>
    <p:extLst>
      <p:ext uri="{BB962C8B-B14F-4D97-AF65-F5344CB8AC3E}">
        <p14:creationId xmlns:p14="http://schemas.microsoft.com/office/powerpoint/2010/main" val="1059024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665- Energy Offer Curves for RUC Resources</a:t>
            </a:r>
          </a:p>
        </p:txBody>
      </p:sp>
      <p:sp>
        <p:nvSpPr>
          <p:cNvPr id="2" name="Rectangle 1"/>
          <p:cNvSpPr/>
          <p:nvPr/>
        </p:nvSpPr>
        <p:spPr>
          <a:xfrm>
            <a:off x="363072" y="681493"/>
            <a:ext cx="8148916" cy="4985980"/>
          </a:xfrm>
          <a:prstGeom prst="rect">
            <a:avLst/>
          </a:prstGeom>
        </p:spPr>
        <p:txBody>
          <a:bodyPr wrap="square">
            <a:spAutoFit/>
          </a:bodyPr>
          <a:lstStyle/>
          <a:p>
            <a:r>
              <a:rPr lang="en-US" sz="1400" dirty="0" smtClean="0"/>
              <a:t>If a  </a:t>
            </a:r>
            <a:r>
              <a:rPr lang="en-US" sz="1400" dirty="0"/>
              <a:t>curve exists in the ENERGYOFFERBLOCKS table for the Resource for the RUC Committed </a:t>
            </a:r>
            <a:r>
              <a:rPr lang="en-US" sz="1400" dirty="0" smtClean="0"/>
              <a:t>Interval: </a:t>
            </a:r>
            <a:r>
              <a:rPr lang="en-US" sz="1400" dirty="0"/>
              <a:t> </a:t>
            </a:r>
            <a:endParaRPr lang="en-US" sz="1400" dirty="0" smtClean="0"/>
          </a:p>
          <a:p>
            <a:endParaRPr lang="en-US" sz="1400" dirty="0"/>
          </a:p>
          <a:p>
            <a:r>
              <a:rPr lang="en-US" sz="1200" b="1" u="sng" dirty="0"/>
              <a:t>Initial Curve</a:t>
            </a:r>
          </a:p>
          <a:p>
            <a:r>
              <a:rPr lang="pt-BR" sz="1200" dirty="0"/>
              <a:t>EOCQTY_&lt;Q&gt;_&lt;R&gt;_&lt;SP&gt;_OP1 → 100</a:t>
            </a:r>
          </a:p>
          <a:p>
            <a:r>
              <a:rPr lang="pt-BR" sz="1200" dirty="0"/>
              <a:t>EOCQTY_&lt;Q&gt;_&lt;R&gt;_&lt;SP&gt;_OP2 → 150</a:t>
            </a:r>
          </a:p>
          <a:p>
            <a:r>
              <a:rPr lang="pt-BR" sz="1200" dirty="0"/>
              <a:t>EOCQTY_&lt;Q&gt;_&lt;R&gt;_&lt;SP&gt;_OP3 → 151</a:t>
            </a:r>
          </a:p>
          <a:p>
            <a:r>
              <a:rPr lang="pt-BR" sz="1200" dirty="0"/>
              <a:t>EOCQTY_&lt;Q&gt;_&lt;R&gt;_&lt;SP&gt;_OP4 → 400</a:t>
            </a:r>
          </a:p>
          <a:p>
            <a:r>
              <a:rPr lang="pt-BR" sz="1200" dirty="0"/>
              <a:t>EOCQTY_&lt;Q&gt;_&lt;R&gt;_&lt;SP&gt;_OP5 → 0</a:t>
            </a:r>
          </a:p>
          <a:p>
            <a:r>
              <a:rPr lang="pt-BR" sz="1200" dirty="0"/>
              <a:t>EOCPR_&lt;Q&gt;_&lt;R&gt;_&lt;SP&gt;_OP1 → 99.00</a:t>
            </a:r>
          </a:p>
          <a:p>
            <a:r>
              <a:rPr lang="pt-BR" sz="1200" dirty="0"/>
              <a:t>EOCPR_&lt;Q&gt;_&lt;R&gt;_&lt;SP&gt;_OP2 → 199.50</a:t>
            </a:r>
          </a:p>
          <a:p>
            <a:r>
              <a:rPr lang="pt-BR" sz="1200" dirty="0"/>
              <a:t>EOCPR_&lt;Q&gt;_&lt;R&gt;_&lt;SP&gt;_OP3 → 6999.99</a:t>
            </a:r>
          </a:p>
          <a:p>
            <a:r>
              <a:rPr lang="pt-BR" sz="1200" dirty="0"/>
              <a:t>EOCPR_&lt;Q&gt;_&lt;R&gt;_&lt;SP&gt;_OP4 → 7000.00</a:t>
            </a:r>
          </a:p>
          <a:p>
            <a:r>
              <a:rPr lang="pt-BR" sz="1200" dirty="0"/>
              <a:t>EOCPR_&lt;Q&gt;_&lt;R&gt;_&lt;SP&gt;_OP5 → 0</a:t>
            </a:r>
          </a:p>
          <a:p>
            <a:r>
              <a:rPr lang="en-US" sz="1200" dirty="0"/>
              <a:t> </a:t>
            </a:r>
          </a:p>
          <a:p>
            <a:r>
              <a:rPr lang="en-US" sz="1200" b="1" u="sng" dirty="0"/>
              <a:t>Curve after Proxy Curve Transformation for RUC Committed Resources</a:t>
            </a:r>
          </a:p>
          <a:p>
            <a:r>
              <a:rPr lang="pt-BR" sz="1200" dirty="0"/>
              <a:t>EOCQTY_&lt;Q&gt;_&lt;R&gt;_&lt;SP&gt;_OP1 → 100</a:t>
            </a:r>
          </a:p>
          <a:p>
            <a:r>
              <a:rPr lang="pt-BR" sz="1200" dirty="0"/>
              <a:t>EOCQTY_&lt;Q&gt;_&lt;R&gt;_&lt;SP&gt;_OP2 → 150</a:t>
            </a:r>
          </a:p>
          <a:p>
            <a:r>
              <a:rPr lang="pt-BR" sz="1200" dirty="0"/>
              <a:t>EOCQTY_&lt;Q&gt;_&lt;R&gt;_&lt;SP&gt;_OP3 → 151</a:t>
            </a:r>
          </a:p>
          <a:p>
            <a:r>
              <a:rPr lang="pt-BR" sz="1200" dirty="0"/>
              <a:t>EOCQTY_&lt;Q&gt;_&lt;R&gt;_&lt;SP&gt;_OP4 → 400</a:t>
            </a:r>
          </a:p>
          <a:p>
            <a:r>
              <a:rPr lang="pt-BR" sz="1200" dirty="0"/>
              <a:t>EOCQTY_&lt;Q&gt;_&lt;R&gt;_&lt;SP&gt;_OP5 → 0</a:t>
            </a:r>
          </a:p>
          <a:p>
            <a:r>
              <a:rPr lang="pt-BR" sz="1200" dirty="0"/>
              <a:t>EOCPR_&lt;Q&gt;_&lt;R&gt;_&lt;SP&gt;_OP1 → </a:t>
            </a:r>
            <a:r>
              <a:rPr lang="pt-BR" sz="1200" dirty="0">
                <a:solidFill>
                  <a:srgbClr val="00B050"/>
                </a:solidFill>
              </a:rPr>
              <a:t>1500.00</a:t>
            </a:r>
          </a:p>
          <a:p>
            <a:r>
              <a:rPr lang="pt-BR" sz="1200" dirty="0"/>
              <a:t>EOCPR_&lt;Q&gt;_&lt;R&gt;_&lt;SP&gt;_OP2 → </a:t>
            </a:r>
            <a:r>
              <a:rPr lang="pt-BR" sz="1200" dirty="0">
                <a:solidFill>
                  <a:srgbClr val="00B050"/>
                </a:solidFill>
              </a:rPr>
              <a:t>1500.00</a:t>
            </a:r>
          </a:p>
          <a:p>
            <a:r>
              <a:rPr lang="pt-BR" sz="1200" dirty="0"/>
              <a:t>EOCPR_&lt;Q&gt;_&lt;R&gt;_&lt;SP&gt;_OP3 → 6999.99</a:t>
            </a:r>
          </a:p>
          <a:p>
            <a:r>
              <a:rPr lang="pt-BR" sz="1200" dirty="0"/>
              <a:t>EOCPR_&lt;Q&gt;_&lt;R&gt;_&lt;SP&gt;_OP4 → 7000.00</a:t>
            </a:r>
          </a:p>
          <a:p>
            <a:r>
              <a:rPr lang="pt-BR" sz="1200" dirty="0"/>
              <a:t>EOCPR_&lt;Q&gt;_&lt;R&gt;_&lt;SP&gt;_OP5 → 0</a:t>
            </a:r>
          </a:p>
        </p:txBody>
      </p:sp>
    </p:spTree>
    <p:extLst>
      <p:ext uri="{BB962C8B-B14F-4D97-AF65-F5344CB8AC3E}">
        <p14:creationId xmlns:p14="http://schemas.microsoft.com/office/powerpoint/2010/main" val="4283359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CRR Balancing Account</a:t>
            </a:r>
          </a:p>
        </p:txBody>
      </p:sp>
      <p:graphicFrame>
        <p:nvGraphicFramePr>
          <p:cNvPr id="7" name="Table 6"/>
          <p:cNvGraphicFramePr>
            <a:graphicFrameLocks noGrp="1"/>
          </p:cNvGraphicFramePr>
          <p:nvPr>
            <p:extLst>
              <p:ext uri="{D42A27DB-BD31-4B8C-83A1-F6EECF244321}">
                <p14:modId xmlns:p14="http://schemas.microsoft.com/office/powerpoint/2010/main" val="944037945"/>
              </p:ext>
            </p:extLst>
          </p:nvPr>
        </p:nvGraphicFramePr>
        <p:xfrm>
          <a:off x="1603188" y="4278270"/>
          <a:ext cx="5854536" cy="1476830"/>
        </p:xfrm>
        <a:graphic>
          <a:graphicData uri="http://schemas.openxmlformats.org/drawingml/2006/table">
            <a:tbl>
              <a:tblPr firstRow="1" bandRow="1">
                <a:tableStyleId>{46F890A9-2807-4EBB-B81D-B2AA78EC7F39}</a:tableStyleId>
              </a:tblPr>
              <a:tblGrid>
                <a:gridCol w="1463634"/>
                <a:gridCol w="1463634"/>
                <a:gridCol w="1463634"/>
                <a:gridCol w="1463634"/>
              </a:tblGrid>
              <a:tr h="295366">
                <a:tc>
                  <a:txBody>
                    <a:bodyPr/>
                    <a:lstStyle/>
                    <a:p>
                      <a:pPr algn="ctr"/>
                      <a:endParaRPr lang="en-US" sz="1200" dirty="0"/>
                    </a:p>
                  </a:txBody>
                  <a:tcPr>
                    <a:solidFill>
                      <a:schemeClr val="tx1"/>
                    </a:solidFill>
                  </a:tcPr>
                </a:tc>
                <a:tc>
                  <a:txBody>
                    <a:bodyPr/>
                    <a:lstStyle/>
                    <a:p>
                      <a:pPr algn="ctr"/>
                      <a:endParaRPr lang="en-US" sz="1200" dirty="0">
                        <a:latin typeface="+mn-lt"/>
                      </a:endParaRPr>
                    </a:p>
                  </a:txBody>
                  <a:tcPr>
                    <a:solidFill>
                      <a:schemeClr val="tx1"/>
                    </a:solidFill>
                  </a:tcPr>
                </a:tc>
                <a:tc>
                  <a:txBody>
                    <a:bodyPr/>
                    <a:lstStyle/>
                    <a:p>
                      <a:pPr algn="ctr"/>
                      <a:endParaRPr lang="en-US" sz="1200" dirty="0">
                        <a:latin typeface="+mn-lt"/>
                      </a:endParaRPr>
                    </a:p>
                  </a:txBody>
                  <a:tcPr>
                    <a:solidFill>
                      <a:schemeClr val="tx1"/>
                    </a:solidFill>
                  </a:tcPr>
                </a:tc>
                <a:tc>
                  <a:txBody>
                    <a:bodyPr/>
                    <a:lstStyle/>
                    <a:p>
                      <a:pPr algn="ctr"/>
                      <a:endParaRPr lang="en-US" sz="1200" dirty="0"/>
                    </a:p>
                  </a:txBody>
                  <a:tcPr>
                    <a:solidFill>
                      <a:schemeClr val="tx1"/>
                    </a:solidFill>
                  </a:tcPr>
                </a:tc>
              </a:tr>
              <a:tr h="295366">
                <a:tc>
                  <a:txBody>
                    <a:bodyPr/>
                    <a:lstStyle/>
                    <a:p>
                      <a:pPr algn="ctr"/>
                      <a:endParaRPr lang="en-US" sz="1200" dirty="0"/>
                    </a:p>
                  </a:txBody>
                  <a:tcPr/>
                </a:tc>
                <a:tc>
                  <a:txBody>
                    <a:bodyPr/>
                    <a:lstStyle/>
                    <a:p>
                      <a:pPr algn="ctr"/>
                      <a:endParaRPr lang="en-US" sz="1200" dirty="0">
                        <a:latin typeface="+mn-lt"/>
                      </a:endParaRPr>
                    </a:p>
                  </a:txBody>
                  <a:tcPr>
                    <a:lnR w="12700" cap="flat" cmpd="sng" algn="ctr">
                      <a:solidFill>
                        <a:schemeClr val="tx1"/>
                      </a:solidFill>
                      <a:prstDash val="solid"/>
                      <a:round/>
                      <a:headEnd type="none" w="med" len="med"/>
                      <a:tailEnd type="none" w="med" len="med"/>
                    </a:lnR>
                  </a:tcPr>
                </a:tc>
                <a:tc>
                  <a:txBody>
                    <a:bodyPr/>
                    <a:lstStyle/>
                    <a:p>
                      <a:pPr algn="ctr" fontAlgn="b"/>
                      <a:r>
                        <a:rPr lang="en-US" sz="1200" u="none" strike="noStrike" dirty="0" smtClean="0">
                          <a:effectLst/>
                        </a:rPr>
                        <a:t>$2,177,037.65</a:t>
                      </a:r>
                      <a:endParaRPr lang="en-US" sz="12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a:r>
                        <a:rPr lang="en-US" sz="1200" dirty="0" smtClean="0"/>
                        <a:t>CRRBACRTOT</a:t>
                      </a:r>
                      <a:endParaRPr lang="en-US" sz="1200" dirty="0">
                        <a:latin typeface="+mn-lt"/>
                      </a:endParaRPr>
                    </a:p>
                  </a:txBody>
                  <a:tcPr/>
                </a:tc>
              </a:tr>
              <a:tr h="295366">
                <a:tc>
                  <a:txBody>
                    <a:bodyPr/>
                    <a:lstStyle/>
                    <a:p>
                      <a:pPr algn="ctr"/>
                      <a:endParaRPr lang="en-US" sz="1200" dirty="0"/>
                    </a:p>
                  </a:txBody>
                  <a:tcPr/>
                </a:tc>
                <a:tc>
                  <a:txBody>
                    <a:bodyPr/>
                    <a:lstStyle/>
                    <a:p>
                      <a:pPr algn="ctr"/>
                      <a:endParaRPr lang="en-US" sz="1200" dirty="0">
                        <a:latin typeface="+mn-lt"/>
                      </a:endParaRPr>
                    </a:p>
                  </a:txBody>
                  <a:tcPr>
                    <a:lnR w="12700" cap="flat" cmpd="sng" algn="ctr">
                      <a:solidFill>
                        <a:schemeClr val="tx1"/>
                      </a:solidFill>
                      <a:prstDash val="solid"/>
                      <a:round/>
                      <a:headEnd type="none" w="med" len="med"/>
                      <a:tailEnd type="none" w="med" len="med"/>
                    </a:lnR>
                  </a:tcPr>
                </a:tc>
                <a:tc>
                  <a:txBody>
                    <a:bodyPr/>
                    <a:lstStyle/>
                    <a:p>
                      <a:pPr algn="ctr" fontAlgn="b"/>
                      <a:r>
                        <a:rPr lang="en-US" sz="1200" u="none" strike="noStrike" dirty="0" smtClean="0">
                          <a:effectLst/>
                        </a:rPr>
                        <a:t>$54,194.93</a:t>
                      </a:r>
                      <a:endParaRPr lang="en-US" sz="12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en-US" sz="1200" u="none" strike="noStrike" dirty="0">
                          <a:effectLst/>
                        </a:rPr>
                        <a:t>CRRFEETOT</a:t>
                      </a:r>
                      <a:endParaRPr lang="en-US" sz="1200" b="0" i="0" u="none" strike="noStrike" dirty="0">
                        <a:solidFill>
                          <a:srgbClr val="000000"/>
                        </a:solidFill>
                        <a:effectLst/>
                        <a:latin typeface="+mn-lt"/>
                      </a:endParaRPr>
                    </a:p>
                  </a:txBody>
                  <a:tcPr marL="9525" marR="9525" marT="9525" marB="0" anchor="b"/>
                </a:tc>
              </a:tr>
              <a:tr h="29536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DACRRSAMTTOT</a:t>
                      </a:r>
                    </a:p>
                  </a:txBody>
                  <a:tcPr/>
                </a:tc>
                <a:tc>
                  <a:txBody>
                    <a:bodyPr/>
                    <a:lstStyle/>
                    <a:p>
                      <a:pPr algn="ctr" fontAlgn="b"/>
                      <a:r>
                        <a:rPr lang="en-US" sz="1200" u="none" strike="noStrike" dirty="0" smtClean="0">
                          <a:effectLst/>
                        </a:rPr>
                        <a:t>$134,626.86</a:t>
                      </a:r>
                      <a:endParaRPr lang="en-US" sz="120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en-US" sz="1200" u="sng" dirty="0">
                        <a:latin typeface="+mn-l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endParaRPr lang="en-US" sz="1200" b="0" i="0" u="sng" strike="noStrike" dirty="0">
                        <a:solidFill>
                          <a:srgbClr val="000000"/>
                        </a:solidFill>
                        <a:effectLst/>
                        <a:latin typeface="+mn-lt"/>
                      </a:endParaRPr>
                    </a:p>
                  </a:txBody>
                  <a:tcPr marL="9525" marR="9525" marT="9525" marB="0" anchor="b"/>
                </a:tc>
              </a:tr>
              <a:tr h="295366">
                <a:tc>
                  <a:txBody>
                    <a:bodyPr/>
                    <a:lstStyle/>
                    <a:p>
                      <a:pPr algn="ctr"/>
                      <a:endParaRPr lang="en-US" sz="1200"/>
                    </a:p>
                  </a:txBody>
                  <a:tcPr/>
                </a:tc>
                <a:tc>
                  <a:txBody>
                    <a:bodyPr/>
                    <a:lstStyle/>
                    <a:p>
                      <a:pPr algn="ctr"/>
                      <a:endParaRPr lang="en-US" sz="1200" dirty="0">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1200" u="none" strike="noStrike" dirty="0" smtClean="0">
                          <a:effectLst/>
                        </a:rPr>
                        <a:t>$1,747,349.16</a:t>
                      </a:r>
                      <a:endParaRPr lang="en-US" sz="12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200" b="0" kern="1200" dirty="0" smtClean="0">
                          <a:solidFill>
                            <a:schemeClr val="dk1"/>
                          </a:solidFill>
                          <a:effectLst/>
                          <a:latin typeface="+mn-lt"/>
                          <a:ea typeface="+mn-ea"/>
                          <a:cs typeface="+mn-cs"/>
                        </a:rPr>
                        <a:t>CRRBAF </a:t>
                      </a:r>
                      <a:r>
                        <a:rPr lang="en-US" sz="1200" b="0" i="1" kern="1200" baseline="-25000" dirty="0" smtClean="0">
                          <a:solidFill>
                            <a:schemeClr val="dk1"/>
                          </a:solidFill>
                          <a:effectLst/>
                          <a:latin typeface="+mn-lt"/>
                          <a:ea typeface="+mn-ea"/>
                          <a:cs typeface="+mn-cs"/>
                        </a:rPr>
                        <a:t>FEB</a:t>
                      </a:r>
                      <a:endParaRPr lang="en-US" sz="1000" b="0" i="0" u="none" strike="noStrike" dirty="0">
                        <a:solidFill>
                          <a:srgbClr val="000000"/>
                        </a:solidFill>
                        <a:effectLst/>
                        <a:latin typeface="+mn-lt"/>
                      </a:endParaRPr>
                    </a:p>
                  </a:txBody>
                  <a:tcPr marL="9525" marR="9525" marT="9525" marB="0" anchor="b"/>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3519221199"/>
              </p:ext>
            </p:extLst>
          </p:nvPr>
        </p:nvGraphicFramePr>
        <p:xfrm>
          <a:off x="1676400" y="1073463"/>
          <a:ext cx="5791200" cy="3095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6522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74210"/>
            <a:ext cx="8686800" cy="760010"/>
          </a:xfrm>
        </p:spPr>
        <p:txBody>
          <a:bodyPr/>
          <a:lstStyle/>
          <a:p>
            <a:r>
              <a:rPr lang="en-US" dirty="0"/>
              <a:t>CRR Balancing Account</a:t>
            </a:r>
            <a:endParaRPr lang="en-US" dirty="0" smtClean="0"/>
          </a:p>
        </p:txBody>
      </p:sp>
      <p:graphicFrame>
        <p:nvGraphicFramePr>
          <p:cNvPr id="6" name="Chart 5"/>
          <p:cNvGraphicFramePr>
            <a:graphicFrameLocks/>
          </p:cNvGraphicFramePr>
          <p:nvPr>
            <p:extLst>
              <p:ext uri="{D42A27DB-BD31-4B8C-83A1-F6EECF244321}">
                <p14:modId xmlns:p14="http://schemas.microsoft.com/office/powerpoint/2010/main" val="1490522807"/>
              </p:ext>
            </p:extLst>
          </p:nvPr>
        </p:nvGraphicFramePr>
        <p:xfrm>
          <a:off x="818866" y="1160060"/>
          <a:ext cx="7369790" cy="43263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316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2400" y="0"/>
            <a:ext cx="8839200" cy="685800"/>
          </a:xfrm>
        </p:spPr>
        <p:txBody>
          <a:bodyPr/>
          <a:lstStyle/>
          <a:p>
            <a:pPr marL="0" indent="0" eaLnBrk="1" hangingPunct="1">
              <a:tabLst>
                <a:tab pos="1143000" algn="l"/>
                <a:tab pos="2514600" algn="l"/>
                <a:tab pos="6864350" algn="l"/>
              </a:tabLst>
              <a:defRPr/>
            </a:pPr>
            <a:r>
              <a:rPr lang="en-US" sz="1800" dirty="0" smtClean="0"/>
              <a:t>Scope Change to 2015 Market System </a:t>
            </a:r>
            <a:r>
              <a:rPr lang="en-US" sz="1800" dirty="0" smtClean="0"/>
              <a:t>Enhancements- </a:t>
            </a:r>
            <a:endParaRPr lang="en-US" sz="1800" dirty="0"/>
          </a:p>
        </p:txBody>
      </p:sp>
      <p:graphicFrame>
        <p:nvGraphicFramePr>
          <p:cNvPr id="7" name="Table 6"/>
          <p:cNvGraphicFramePr>
            <a:graphicFrameLocks noGrp="1"/>
          </p:cNvGraphicFramePr>
          <p:nvPr>
            <p:extLst>
              <p:ext uri="{D42A27DB-BD31-4B8C-83A1-F6EECF244321}">
                <p14:modId xmlns:p14="http://schemas.microsoft.com/office/powerpoint/2010/main" val="2385403919"/>
              </p:ext>
            </p:extLst>
          </p:nvPr>
        </p:nvGraphicFramePr>
        <p:xfrm>
          <a:off x="304800" y="2895600"/>
          <a:ext cx="8610600" cy="3383280"/>
        </p:xfrm>
        <a:graphic>
          <a:graphicData uri="http://schemas.openxmlformats.org/drawingml/2006/table">
            <a:tbl>
              <a:tblPr firstRow="1" bandRow="1">
                <a:tableStyleId>{5C22544A-7EE6-4342-B048-85BDC9FD1C3A}</a:tableStyleId>
              </a:tblPr>
              <a:tblGrid>
                <a:gridCol w="7391400"/>
                <a:gridCol w="1219200"/>
              </a:tblGrid>
              <a:tr h="345684">
                <a:tc>
                  <a:txBody>
                    <a:bodyPr/>
                    <a:lstStyle/>
                    <a:p>
                      <a:pPr algn="ctr"/>
                      <a:r>
                        <a:rPr lang="en-US" baseline="0" dirty="0" smtClean="0">
                          <a:solidFill>
                            <a:schemeClr val="tx1"/>
                          </a:solidFill>
                        </a:rPr>
                        <a:t>2015 Market System Enhancements</a:t>
                      </a:r>
                      <a:endParaRPr 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aseline="0" dirty="0" smtClean="0">
                          <a:solidFill>
                            <a:schemeClr val="tx1"/>
                          </a:solidFill>
                        </a:rPr>
                        <a:t>Timing</a:t>
                      </a:r>
                      <a:endParaRPr 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16734">
                <a:tc>
                  <a:txBody>
                    <a:bodyPr/>
                    <a:lstStyle/>
                    <a:p>
                      <a:pPr marL="342900" lvl="0" indent="-285750" eaLnBrk="1" hangingPunct="1">
                        <a:buFont typeface="Arial" panose="020B0604020202020204" pitchFamily="34" charset="0"/>
                        <a:buChar char="•"/>
                        <a:tabLst>
                          <a:tab pos="1143000" algn="l"/>
                          <a:tab pos="2514600" algn="l"/>
                          <a:tab pos="6864350" algn="l"/>
                        </a:tabLst>
                        <a:defRPr/>
                      </a:pPr>
                      <a:r>
                        <a:rPr lang="en-US" sz="1600" b="1" dirty="0" smtClean="0"/>
                        <a:t>Phase 1</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NPRR626</a:t>
                      </a:r>
                      <a:r>
                        <a:rPr lang="en-US" sz="1600" dirty="0" smtClean="0"/>
                        <a:t> – Reliability Deployment Price Adder</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NPRR665</a:t>
                      </a:r>
                      <a:r>
                        <a:rPr lang="en-US" sz="1600" dirty="0" smtClean="0"/>
                        <a:t> – As-Built Clarification of Reliability Deployment Price Adder</a:t>
                      </a:r>
                      <a:endParaRPr lang="en-US" sz="1600" b="1" dirty="0" smtClean="0"/>
                    </a:p>
                    <a:p>
                      <a:pPr marL="800100" lvl="1" indent="-285750" eaLnBrk="1" hangingPunct="1">
                        <a:buFont typeface="Arial" panose="020B0604020202020204" pitchFamily="34" charset="0"/>
                        <a:buChar char="•"/>
                        <a:tabLst>
                          <a:tab pos="1143000" algn="l"/>
                          <a:tab pos="2514600" algn="l"/>
                          <a:tab pos="6864350" algn="l"/>
                        </a:tabLst>
                        <a:defRPr/>
                      </a:pPr>
                      <a:r>
                        <a:rPr lang="en-US" sz="1600" b="1" strike="sngStrike" dirty="0" smtClean="0"/>
                        <a:t>NPRR568 Phase 2 </a:t>
                      </a:r>
                      <a:r>
                        <a:rPr lang="en-US" sz="1600" strike="sngStrike" dirty="0" smtClean="0"/>
                        <a:t>– Real-Time Reserve Price Adder Based on ORDC</a:t>
                      </a:r>
                    </a:p>
                    <a:p>
                      <a:pPr marL="800100" lvl="1" indent="-285750" eaLnBrk="1" hangingPunct="1">
                        <a:buFont typeface="Arial" panose="020B0604020202020204" pitchFamily="34" charset="0"/>
                        <a:buChar char="•"/>
                        <a:tabLst>
                          <a:tab pos="1143000" algn="l"/>
                          <a:tab pos="2514600" algn="l"/>
                          <a:tab pos="6864350" algn="l"/>
                        </a:tabLst>
                        <a:defRPr/>
                      </a:pPr>
                      <a:r>
                        <a:rPr lang="en-US" sz="1600" b="1" strike="sngStrike" dirty="0" smtClean="0"/>
                        <a:t>NPRR644</a:t>
                      </a:r>
                      <a:r>
                        <a:rPr lang="en-US" sz="1600" strike="sngStrike" dirty="0" smtClean="0"/>
                        <a:t> – Operating Reserve Demand Curve Phase 2 Revisions</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NPRR645</a:t>
                      </a:r>
                      <a:r>
                        <a:rPr lang="en-US" sz="1600" dirty="0" smtClean="0"/>
                        <a:t> – Real-Time On-Line Capacity Revisions</a:t>
                      </a:r>
                      <a:endParaRPr lang="en-US" sz="1600" b="1" dirty="0" smtClean="0"/>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NPRR598</a:t>
                      </a:r>
                      <a:r>
                        <a:rPr lang="en-US" sz="1600" dirty="0" smtClean="0"/>
                        <a:t> – Clarify Inputs to PRC and ORDC</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OBD</a:t>
                      </a:r>
                      <a:r>
                        <a:rPr lang="en-US" sz="1600" dirty="0" smtClean="0"/>
                        <a:t> – Methodology for Setting Max Shadow Prices</a:t>
                      </a:r>
                    </a:p>
                    <a:p>
                      <a:pPr marL="342900" lvl="0" indent="-285750" eaLnBrk="1" hangingPunct="1">
                        <a:buFont typeface="Arial" panose="020B0604020202020204" pitchFamily="34" charset="0"/>
                        <a:buChar char="•"/>
                        <a:tabLst>
                          <a:tab pos="1143000" algn="l"/>
                          <a:tab pos="2514600" algn="l"/>
                          <a:tab pos="6864350" algn="l"/>
                        </a:tabLst>
                        <a:defRPr/>
                      </a:pPr>
                      <a:r>
                        <a:rPr lang="en-US" sz="1600" b="1" dirty="0" smtClean="0"/>
                        <a:t>Phase 2</a:t>
                      </a:r>
                    </a:p>
                    <a:p>
                      <a:pPr marL="8001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43000" algn="l"/>
                          <a:tab pos="2514600" algn="l"/>
                          <a:tab pos="6864350" algn="l"/>
                        </a:tabLst>
                        <a:defRPr/>
                      </a:pPr>
                      <a:r>
                        <a:rPr lang="en-US" sz="1600" b="1" dirty="0" smtClean="0"/>
                        <a:t>NPRR595</a:t>
                      </a:r>
                      <a:r>
                        <a:rPr lang="en-US" sz="1600" dirty="0" smtClean="0"/>
                        <a:t> – RRS Load Resource Treatment In ORDC</a:t>
                      </a:r>
                    </a:p>
                    <a:p>
                      <a:pPr marL="8001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43000" algn="l"/>
                          <a:tab pos="2514600" algn="l"/>
                          <a:tab pos="6864350" algn="l"/>
                        </a:tabLst>
                        <a:defRPr/>
                      </a:pPr>
                      <a:r>
                        <a:rPr lang="en-US" sz="1600" b="1" dirty="0" smtClean="0">
                          <a:solidFill>
                            <a:srgbClr val="FF0000"/>
                          </a:solidFill>
                        </a:rPr>
                        <a:t>NPRR568 Phase 2 </a:t>
                      </a:r>
                      <a:r>
                        <a:rPr lang="en-US" sz="1600" dirty="0" smtClean="0">
                          <a:solidFill>
                            <a:srgbClr val="FF0000"/>
                          </a:solidFill>
                        </a:rPr>
                        <a:t>– Real-Time Reserve Price Adder Based on ORDC</a:t>
                      </a:r>
                    </a:p>
                    <a:p>
                      <a:pPr marL="8001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43000" algn="l"/>
                          <a:tab pos="2514600" algn="l"/>
                          <a:tab pos="6864350" algn="l"/>
                        </a:tabLst>
                        <a:defRPr/>
                      </a:pPr>
                      <a:r>
                        <a:rPr lang="en-US" sz="1600" b="1" strike="noStrike" dirty="0" smtClean="0">
                          <a:solidFill>
                            <a:srgbClr val="FF0000"/>
                          </a:solidFill>
                        </a:rPr>
                        <a:t>NPRR644</a:t>
                      </a:r>
                      <a:r>
                        <a:rPr lang="en-US" sz="1600" strike="noStrike" dirty="0" smtClean="0">
                          <a:solidFill>
                            <a:srgbClr val="FF0000"/>
                          </a:solidFill>
                        </a:rPr>
                        <a:t> – Operating Reserve Demand Curve Phase 2 Revisions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Ph1 – </a:t>
                      </a:r>
                      <a:r>
                        <a:rPr lang="en-US" sz="1600" dirty="0" smtClean="0"/>
                        <a:t>6/27-6/28</a:t>
                      </a:r>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600" dirty="0" smtClean="0"/>
                    </a:p>
                    <a:p>
                      <a:pPr algn="ctr"/>
                      <a:r>
                        <a:rPr lang="en-US" dirty="0" smtClean="0"/>
                        <a:t>Ph2 – </a:t>
                      </a:r>
                      <a:r>
                        <a:rPr lang="en-US" sz="1600" dirty="0" smtClean="0"/>
                        <a:t>9/21-9/25</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Content Placeholder 16"/>
          <p:cNvSpPr>
            <a:spLocks noGrp="1"/>
          </p:cNvSpPr>
          <p:nvPr>
            <p:ph idx="1"/>
          </p:nvPr>
        </p:nvSpPr>
        <p:spPr>
          <a:xfrm>
            <a:off x="84664" y="685800"/>
            <a:ext cx="8991600" cy="2209800"/>
          </a:xfrm>
        </p:spPr>
        <p:txBody>
          <a:bodyPr/>
          <a:lstStyle/>
          <a:p>
            <a:pPr eaLnBrk="1" hangingPunct="1"/>
            <a:r>
              <a:rPr lang="en-US" sz="1800" b="0" dirty="0" smtClean="0"/>
              <a:t>At the 3/4/2014 WMS meeting, ERCOT recommended the removal of </a:t>
            </a:r>
            <a:r>
              <a:rPr lang="en-US" sz="1800" b="0" dirty="0"/>
              <a:t>NPRR568 Phase 2 from the </a:t>
            </a:r>
            <a:r>
              <a:rPr lang="en-US" sz="1800" b="0" dirty="0" smtClean="0"/>
              <a:t>June delivery </a:t>
            </a:r>
          </a:p>
          <a:p>
            <a:pPr eaLnBrk="1" hangingPunct="1"/>
            <a:r>
              <a:rPr lang="en-US" sz="1800" b="0" dirty="0" smtClean="0"/>
              <a:t>WMS concurred </a:t>
            </a:r>
            <a:r>
              <a:rPr lang="en-US" sz="1800" b="0" dirty="0"/>
              <a:t>with ERCOT’s </a:t>
            </a:r>
            <a:r>
              <a:rPr lang="en-US" sz="1800" b="0" dirty="0" smtClean="0"/>
              <a:t>recommendation and asked that MPs consider whether they would support:</a:t>
            </a:r>
          </a:p>
          <a:p>
            <a:pPr lvl="1" eaLnBrk="1" hangingPunct="1"/>
            <a:r>
              <a:rPr lang="en-US" sz="1600" dirty="0" smtClean="0"/>
              <a:t>The deferral of NPRR568 Phase 2 to the 2</a:t>
            </a:r>
            <a:r>
              <a:rPr lang="en-US" sz="1600" baseline="30000" dirty="0" smtClean="0"/>
              <a:t>nd</a:t>
            </a:r>
            <a:r>
              <a:rPr lang="en-US" sz="1600" dirty="0" smtClean="0"/>
              <a:t> phase of the in-flight project; or,</a:t>
            </a:r>
            <a:endParaRPr lang="en-US" sz="1600" b="0" dirty="0" smtClean="0"/>
          </a:p>
          <a:p>
            <a:pPr lvl="1" eaLnBrk="1" hangingPunct="1"/>
            <a:r>
              <a:rPr lang="en-US" sz="1600" dirty="0" smtClean="0"/>
              <a:t>T</a:t>
            </a:r>
            <a:r>
              <a:rPr lang="en-US" sz="1600" b="0" dirty="0" smtClean="0"/>
              <a:t>he removal of NPRR568 Phase 2 altogether  </a:t>
            </a:r>
            <a:r>
              <a:rPr lang="en-US" sz="1400" b="0" dirty="0" smtClean="0"/>
              <a:t>(NPRR required to strike the gray box)</a:t>
            </a:r>
            <a:endParaRPr lang="en-US" sz="1600" b="0" dirty="0" smtClean="0"/>
          </a:p>
          <a:p>
            <a:pPr eaLnBrk="1" hangingPunct="1"/>
            <a:r>
              <a:rPr lang="en-US" sz="1800" b="0" dirty="0" smtClean="0"/>
              <a:t>Follow-up discussion planned at April WMS meeting</a:t>
            </a:r>
            <a:endParaRPr lang="en-US" sz="1400" b="0" dirty="0" smtClean="0"/>
          </a:p>
        </p:txBody>
      </p:sp>
      <p:sp>
        <p:nvSpPr>
          <p:cNvPr id="5" name="TextBox 4"/>
          <p:cNvSpPr txBox="1"/>
          <p:nvPr/>
        </p:nvSpPr>
        <p:spPr>
          <a:xfrm>
            <a:off x="1066800" y="6400800"/>
            <a:ext cx="4187588" cy="338554"/>
          </a:xfrm>
          <a:prstGeom prst="rect">
            <a:avLst/>
          </a:prstGeom>
          <a:noFill/>
          <a:ln>
            <a:solidFill>
              <a:schemeClr val="tx1"/>
            </a:solidFill>
          </a:ln>
        </p:spPr>
        <p:txBody>
          <a:bodyPr wrap="square" rtlCol="0">
            <a:spAutoFit/>
          </a:bodyPr>
          <a:lstStyle/>
          <a:p>
            <a:r>
              <a:rPr lang="en-US" sz="1600" b="1" dirty="0" smtClean="0"/>
              <a:t>Slide found in March PRS </a:t>
            </a:r>
            <a:r>
              <a:rPr lang="en-US" sz="1600" b="1" dirty="0" err="1" smtClean="0"/>
              <a:t>BusInt</a:t>
            </a:r>
            <a:r>
              <a:rPr lang="en-US" sz="1600" b="1" dirty="0" smtClean="0"/>
              <a:t> Update</a:t>
            </a:r>
            <a:endParaRPr lang="en-US" sz="1600" b="1" dirty="0"/>
          </a:p>
        </p:txBody>
      </p:sp>
    </p:spTree>
    <p:extLst>
      <p:ext uri="{BB962C8B-B14F-4D97-AF65-F5344CB8AC3E}">
        <p14:creationId xmlns:p14="http://schemas.microsoft.com/office/powerpoint/2010/main" val="85046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2756" y="866898"/>
            <a:ext cx="8328105" cy="1477328"/>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2015 Settlement System Updates</a:t>
            </a:r>
          </a:p>
        </p:txBody>
      </p:sp>
      <p:graphicFrame>
        <p:nvGraphicFramePr>
          <p:cNvPr id="2" name="Table 1"/>
          <p:cNvGraphicFramePr>
            <a:graphicFrameLocks noGrp="1"/>
          </p:cNvGraphicFramePr>
          <p:nvPr>
            <p:extLst>
              <p:ext uri="{D42A27DB-BD31-4B8C-83A1-F6EECF244321}">
                <p14:modId xmlns:p14="http://schemas.microsoft.com/office/powerpoint/2010/main" val="1181713820"/>
              </p:ext>
            </p:extLst>
          </p:nvPr>
        </p:nvGraphicFramePr>
        <p:xfrm>
          <a:off x="352756" y="866898"/>
          <a:ext cx="8486442" cy="3539633"/>
        </p:xfrm>
        <a:graphic>
          <a:graphicData uri="http://schemas.openxmlformats.org/drawingml/2006/table">
            <a:tbl>
              <a:tblPr/>
              <a:tblGrid>
                <a:gridCol w="1368376"/>
                <a:gridCol w="1440396"/>
                <a:gridCol w="1517350"/>
                <a:gridCol w="1435461"/>
                <a:gridCol w="1440396"/>
                <a:gridCol w="1284463"/>
              </a:tblGrid>
              <a:tr h="5495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February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2/2 – 2/12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April</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4/23 –4/27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June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6/13 – 6/28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August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8/10 – 8/14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Sept. / Oct.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Dates TBD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December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Dates TBD</a:t>
                      </a:r>
                      <a:endParaRPr kumimoji="0" lang="en-US" sz="11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r>
              <a:tr h="2812983">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400" b="0" i="0" u="none" strike="sngStrike" cap="none" normalizeH="0" baseline="0" dirty="0" smtClean="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Courier New" pitchFamily="49" charset="0"/>
                          <a:ea typeface="+mn-ea"/>
                          <a:cs typeface="+mn-cs"/>
                        </a:rPr>
                        <a:t>NPRR589</a:t>
                      </a:r>
                      <a:r>
                        <a:rPr kumimoji="0" lang="en-US" sz="800" b="0" i="0" u="none" strike="noStrike" kern="1200" cap="none" normalizeH="0" baseline="0" dirty="0" smtClean="0">
                          <a:ln>
                            <a:noFill/>
                          </a:ln>
                          <a:solidFill>
                            <a:schemeClr val="tx1"/>
                          </a:solidFill>
                          <a:effectLst/>
                          <a:latin typeface="Courier New" pitchFamily="49" charset="0"/>
                          <a:ea typeface="+mn-ea"/>
                          <a:cs typeface="+mn-cs"/>
                        </a:rPr>
                        <a:t>(b)</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sngStrike" kern="1200" cap="none" normalizeH="0" baseline="0" dirty="0" smtClean="0">
                          <a:ln>
                            <a:noFill/>
                          </a:ln>
                          <a:solidFill>
                            <a:srgbClr val="FF0000"/>
                          </a:solidFill>
                          <a:effectLst/>
                          <a:latin typeface="Courier New" pitchFamily="49" charset="0"/>
                          <a:ea typeface="+mn-ea"/>
                          <a:cs typeface="+mn-cs"/>
                        </a:rPr>
                        <a:t>NPRR568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sngStrike" kern="1200" cap="none" normalizeH="0" baseline="0" dirty="0" smtClean="0">
                          <a:ln>
                            <a:noFill/>
                          </a:ln>
                          <a:solidFill>
                            <a:srgbClr val="FF0000"/>
                          </a:solidFill>
                          <a:effectLst/>
                          <a:latin typeface="Courier New" pitchFamily="49" charset="0"/>
                          <a:ea typeface="+mn-ea"/>
                          <a:cs typeface="+mn-cs"/>
                        </a:rPr>
                        <a:t>(remaining gray-box)</a:t>
                      </a:r>
                      <a:endParaRPr kumimoji="0" lang="en-US" sz="900" b="0" i="0" u="none" strike="sngStrike" cap="none" normalizeH="0" baseline="0" dirty="0" smtClean="0">
                        <a:ln>
                          <a:noFill/>
                        </a:ln>
                        <a:solidFill>
                          <a:srgbClr val="FF0000"/>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NPRR626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sngStrike" kern="1200" cap="none" normalizeH="0" baseline="0" dirty="0" smtClean="0">
                          <a:ln>
                            <a:noFill/>
                          </a:ln>
                          <a:solidFill>
                            <a:srgbClr val="FF0000"/>
                          </a:solidFill>
                          <a:effectLst/>
                          <a:latin typeface="Courier New" pitchFamily="49" charset="0"/>
                          <a:ea typeface="+mn-ea"/>
                          <a:cs typeface="+mn-cs"/>
                        </a:rPr>
                        <a:t>NPRR644</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NPRR665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NPRR645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NPRR598</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OBD</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000" b="0" i="0" u="none" strike="noStrike" kern="1200" cap="none" normalizeH="0" baseline="0" dirty="0" smtClean="0">
                          <a:ln>
                            <a:noFill/>
                          </a:ln>
                          <a:solidFill>
                            <a:srgbClr val="00B050"/>
                          </a:solidFill>
                          <a:effectLst/>
                          <a:latin typeface="Courier New" pitchFamily="49" charset="0"/>
                          <a:ea typeface="+mn-ea"/>
                          <a:cs typeface="+mn-cs"/>
                        </a:rPr>
                        <a:t>(Shadow Price Caps)</a:t>
                      </a:r>
                      <a:endParaRPr kumimoji="0" lang="en-US" sz="1600" b="0" i="0" u="none" strike="noStrike" kern="1200" cap="none" normalizeH="0" baseline="0" dirty="0" smtClean="0">
                        <a:ln>
                          <a:noFill/>
                        </a:ln>
                        <a:solidFill>
                          <a:srgbClr val="00B05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4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Courier New" pitchFamily="49" charset="0"/>
                        </a:rPr>
                        <a:t>NPRR615</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Courier New" pitchFamily="49" charset="0"/>
                        </a:rPr>
                        <a:t>NPRR588</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Courier New" pitchFamily="49" charset="0"/>
                        </a:rPr>
                        <a:t>NPRR484</a:t>
                      </a:r>
                      <a:r>
                        <a:rPr kumimoji="0" lang="en-US" sz="1400" b="0" i="0" u="none" strike="noStrike" kern="1200" cap="none" normalizeH="0" baseline="0" dirty="0" smtClean="0">
                          <a:ln>
                            <a:noFill/>
                          </a:ln>
                          <a:solidFill>
                            <a:schemeClr val="tx1"/>
                          </a:solidFill>
                          <a:effectLst/>
                          <a:latin typeface="Courier New" pitchFamily="49" charset="0"/>
                          <a:ea typeface="+mn-ea"/>
                          <a:cs typeface="+mn-cs"/>
                        </a:rPr>
                        <a:t>(2)</a:t>
                      </a:r>
                      <a:endParaRPr kumimoji="0" lang="en-US" sz="1400" b="0" i="0" u="none" strike="noStrike" cap="none" normalizeH="0" baseline="0" dirty="0" smtClean="0">
                        <a:ln>
                          <a:noFill/>
                        </a:ln>
                        <a:solidFill>
                          <a:srgbClr val="FF0000"/>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Courier New" pitchFamily="49" charset="0"/>
                          <a:ea typeface="+mn-ea"/>
                          <a:cs typeface="+mn-cs"/>
                        </a:rPr>
                        <a:t>NPRR419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Courier New" pitchFamily="49" charset="0"/>
                          <a:ea typeface="+mn-ea"/>
                          <a:cs typeface="+mn-cs"/>
                        </a:rPr>
                        <a:t>NPRR553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63808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Summary of Changes</a:t>
            </a:r>
          </a:p>
        </p:txBody>
      </p:sp>
      <p:graphicFrame>
        <p:nvGraphicFramePr>
          <p:cNvPr id="5" name="Table 4"/>
          <p:cNvGraphicFramePr>
            <a:graphicFrameLocks noGrp="1"/>
          </p:cNvGraphicFramePr>
          <p:nvPr>
            <p:extLst>
              <p:ext uri="{D42A27DB-BD31-4B8C-83A1-F6EECF244321}">
                <p14:modId xmlns:p14="http://schemas.microsoft.com/office/powerpoint/2010/main" val="854572729"/>
              </p:ext>
            </p:extLst>
          </p:nvPr>
        </p:nvGraphicFramePr>
        <p:xfrm>
          <a:off x="500290" y="848429"/>
          <a:ext cx="7824845" cy="4640550"/>
        </p:xfrm>
        <a:graphic>
          <a:graphicData uri="http://schemas.openxmlformats.org/drawingml/2006/table">
            <a:tbl>
              <a:tblPr firstRow="1" bandRow="1">
                <a:tableStyleId>{21E4AEA4-8DFA-4A89-87EB-49C32662AFE0}</a:tableStyleId>
              </a:tblPr>
              <a:tblGrid>
                <a:gridCol w="2389213"/>
                <a:gridCol w="2164495"/>
                <a:gridCol w="3271137"/>
              </a:tblGrid>
              <a:tr h="678150">
                <a:tc>
                  <a:txBody>
                    <a:bodyPr/>
                    <a:lstStyle/>
                    <a:p>
                      <a:pPr algn="ctr"/>
                      <a:r>
                        <a:rPr lang="en-US" sz="1800" dirty="0" smtClean="0"/>
                        <a:t>NPRR #</a:t>
                      </a:r>
                      <a:endParaRPr lang="en-US" sz="1800" dirty="0"/>
                    </a:p>
                  </a:txBody>
                  <a:tcPr/>
                </a:tc>
                <a:tc>
                  <a:txBody>
                    <a:bodyPr/>
                    <a:lstStyle/>
                    <a:p>
                      <a:pPr algn="ctr"/>
                      <a:r>
                        <a:rPr lang="en-US" sz="1800" dirty="0" smtClean="0"/>
                        <a:t>DESCRIPTION</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t>CALCULATIONS</a:t>
                      </a:r>
                      <a:r>
                        <a:rPr lang="en-US" sz="1800" baseline="0" dirty="0" smtClean="0"/>
                        <a:t> AFFECTED</a:t>
                      </a:r>
                      <a:endParaRPr lang="en-US" sz="1800" dirty="0" smtClean="0"/>
                    </a:p>
                  </a:txBody>
                  <a:tcPr/>
                </a:tc>
              </a:tr>
              <a:tr h="441945">
                <a:tc>
                  <a:txBody>
                    <a:bodyPr/>
                    <a:lstStyle/>
                    <a:p>
                      <a:pPr algn="ctr"/>
                      <a:r>
                        <a:rPr lang="en-US" sz="1400" dirty="0" smtClean="0"/>
                        <a:t>588/615</a:t>
                      </a:r>
                      <a:endParaRPr lang="en-US" sz="14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PVGR Forecasting/</a:t>
                      </a:r>
                    </a:p>
                    <a:p>
                      <a:pPr algn="ctr"/>
                      <a:r>
                        <a:rPr lang="en-US" sz="1400" dirty="0" smtClean="0"/>
                        <a:t>Clarifications</a:t>
                      </a:r>
                      <a:r>
                        <a:rPr lang="en-US" sz="1400" baseline="0" dirty="0" smtClean="0"/>
                        <a:t> for PVGR</a:t>
                      </a:r>
                      <a:endParaRPr lang="en-US" sz="1400" dirty="0"/>
                    </a:p>
                  </a:txBody>
                  <a:tcPr/>
                </a:tc>
                <a:tc>
                  <a:txBody>
                    <a:bodyPr/>
                    <a:lstStyle/>
                    <a:p>
                      <a:pPr algn="ctr"/>
                      <a:r>
                        <a:rPr lang="en-US" sz="1400" u="sng" dirty="0" smtClean="0"/>
                        <a:t>RUC</a:t>
                      </a:r>
                      <a:r>
                        <a:rPr lang="en-US" sz="1400" dirty="0" smtClean="0"/>
                        <a:t>-</a:t>
                      </a:r>
                      <a:r>
                        <a:rPr lang="en-US" sz="1400" baseline="0" dirty="0" smtClean="0"/>
                        <a:t> SUPR, MEPR, HASLADJ, HASLSNAP</a:t>
                      </a:r>
                    </a:p>
                    <a:p>
                      <a:pPr algn="l"/>
                      <a:r>
                        <a:rPr lang="en-US" sz="1400" u="sng" baseline="0" dirty="0" smtClean="0"/>
                        <a:t>AIEC- </a:t>
                      </a:r>
                      <a:r>
                        <a:rPr lang="en-US" sz="1400" u="none" baseline="0" dirty="0" smtClean="0"/>
                        <a:t> DAAIEC, RTAIEC</a:t>
                      </a:r>
                    </a:p>
                    <a:p>
                      <a:pPr algn="l"/>
                      <a:r>
                        <a:rPr lang="en-US" sz="1400" u="sng" baseline="0" dirty="0" smtClean="0"/>
                        <a:t>CRR- </a:t>
                      </a:r>
                      <a:r>
                        <a:rPr lang="en-US" sz="1400" u="none" baseline="0" dirty="0" smtClean="0"/>
                        <a:t> MINRESPR, MAXRESPR</a:t>
                      </a:r>
                      <a:endParaRPr lang="en-US" sz="1400" u="sng" dirty="0"/>
                    </a:p>
                  </a:txBody>
                  <a:tcPr/>
                </a:tc>
              </a:tr>
              <a:tr h="358466">
                <a:tc>
                  <a:txBody>
                    <a:bodyPr/>
                    <a:lstStyle/>
                    <a:p>
                      <a:pPr algn="ctr"/>
                      <a:r>
                        <a:rPr lang="en-US" sz="1400" dirty="0" smtClean="0"/>
                        <a:t>589</a:t>
                      </a:r>
                      <a:endParaRPr lang="en-US" sz="1400" dirty="0"/>
                    </a:p>
                  </a:txBody>
                  <a:tcPr/>
                </a:tc>
                <a:tc>
                  <a:txBody>
                    <a:bodyPr/>
                    <a:lstStyle/>
                    <a:p>
                      <a:pPr algn="ctr"/>
                      <a:r>
                        <a:rPr lang="en-US" sz="1400" dirty="0" smtClean="0"/>
                        <a:t>AS offers</a:t>
                      </a:r>
                      <a:r>
                        <a:rPr lang="en-US" sz="1400" baseline="0" dirty="0" smtClean="0"/>
                        <a:t> in SASM</a:t>
                      </a:r>
                      <a:endParaRPr lang="en-US" sz="1400" dirty="0"/>
                    </a:p>
                  </a:txBody>
                  <a:tcPr/>
                </a:tc>
                <a:tc>
                  <a:txBody>
                    <a:bodyPr/>
                    <a:lstStyle/>
                    <a:p>
                      <a:pPr algn="ctr"/>
                      <a:r>
                        <a:rPr lang="en-US" sz="1400" dirty="0" smtClean="0"/>
                        <a:t>RUFQAMT, RDFQAMT,</a:t>
                      </a:r>
                      <a:r>
                        <a:rPr lang="en-US" sz="1400" baseline="0" dirty="0" smtClean="0"/>
                        <a:t> RRFQAMT, NSFQAMT</a:t>
                      </a:r>
                      <a:endParaRPr lang="en-US" sz="1400" dirty="0"/>
                    </a:p>
                  </a:txBody>
                  <a:tcPr/>
                </a:tc>
              </a:tr>
              <a:tr h="441945">
                <a:tc>
                  <a:txBody>
                    <a:bodyPr/>
                    <a:lstStyle/>
                    <a:p>
                      <a:pPr algn="ctr"/>
                      <a:r>
                        <a:rPr lang="en-US" sz="1400" strike="sngStrike" dirty="0" smtClean="0">
                          <a:solidFill>
                            <a:srgbClr val="FF0000"/>
                          </a:solidFill>
                        </a:rPr>
                        <a:t>568</a:t>
                      </a:r>
                      <a:r>
                        <a:rPr lang="en-US" sz="1400" dirty="0" smtClean="0"/>
                        <a:t>/645/598/</a:t>
                      </a:r>
                      <a:r>
                        <a:rPr lang="en-US" sz="1400" strike="sngStrike" dirty="0" smtClean="0">
                          <a:solidFill>
                            <a:srgbClr val="FF0000"/>
                          </a:solidFill>
                        </a:rPr>
                        <a:t>644</a:t>
                      </a:r>
                      <a:r>
                        <a:rPr lang="en-US" sz="1400" dirty="0" smtClean="0"/>
                        <a:t>/665/626</a:t>
                      </a:r>
                      <a:endParaRPr lang="en-US" sz="1400" dirty="0"/>
                    </a:p>
                  </a:txBody>
                  <a:tcPr/>
                </a:tc>
                <a:tc>
                  <a:txBody>
                    <a:bodyPr/>
                    <a:lstStyle/>
                    <a:p>
                      <a:pPr algn="ctr"/>
                      <a:r>
                        <a:rPr lang="en-US" sz="1400" dirty="0" smtClean="0"/>
                        <a:t>ORDC Phase</a:t>
                      </a:r>
                      <a:r>
                        <a:rPr lang="en-US" sz="1400" baseline="0" dirty="0" smtClean="0"/>
                        <a:t> 2/ Reliability Deployment Adder</a:t>
                      </a:r>
                      <a:endParaRPr lang="en-US" sz="1400" dirty="0"/>
                    </a:p>
                  </a:txBody>
                  <a:tcPr/>
                </a:tc>
                <a:tc>
                  <a:txBody>
                    <a:bodyPr/>
                    <a:lstStyle/>
                    <a:p>
                      <a:pPr algn="ctr"/>
                      <a:r>
                        <a:rPr lang="en-US" sz="1400" dirty="0" smtClean="0"/>
                        <a:t>RTASIAMT, LAASIRNAMT,</a:t>
                      </a:r>
                    </a:p>
                    <a:p>
                      <a:pPr algn="ctr"/>
                      <a:r>
                        <a:rPr lang="en-US" sz="1400" dirty="0" smtClean="0"/>
                        <a:t>RTRDASIAMT,LARDASIRNAMT</a:t>
                      </a:r>
                      <a:endParaRPr lang="en-US" sz="1400" dirty="0"/>
                    </a:p>
                  </a:txBody>
                  <a:tcPr/>
                </a:tc>
              </a:tr>
              <a:tr h="441945">
                <a:tc>
                  <a:txBody>
                    <a:bodyPr/>
                    <a:lstStyle/>
                    <a:p>
                      <a:pPr algn="ctr"/>
                      <a:r>
                        <a:rPr lang="en-US" sz="1400" dirty="0" smtClean="0"/>
                        <a:t>484</a:t>
                      </a:r>
                      <a:endParaRPr lang="en-US" sz="1400" dirty="0"/>
                    </a:p>
                  </a:txBody>
                  <a:tcPr/>
                </a:tc>
                <a:tc>
                  <a:txBody>
                    <a:bodyPr/>
                    <a:lstStyle/>
                    <a:p>
                      <a:pPr algn="ctr"/>
                      <a:r>
                        <a:rPr lang="en-US" sz="1400" dirty="0" smtClean="0"/>
                        <a:t>Rev</a:t>
                      </a:r>
                      <a:r>
                        <a:rPr lang="en-US" sz="1400" baseline="0" dirty="0" smtClean="0"/>
                        <a:t>isions to </a:t>
                      </a:r>
                      <a:r>
                        <a:rPr lang="en-US" sz="1400" dirty="0" smtClean="0"/>
                        <a:t>CRR Credit </a:t>
                      </a:r>
                      <a:r>
                        <a:rPr lang="en-US" sz="1400" dirty="0" err="1" smtClean="0"/>
                        <a:t>Calcs</a:t>
                      </a:r>
                      <a:r>
                        <a:rPr lang="en-US" sz="1400" dirty="0" smtClean="0"/>
                        <a:t> and </a:t>
                      </a:r>
                      <a:r>
                        <a:rPr lang="en-US" sz="1400" dirty="0" err="1" smtClean="0"/>
                        <a:t>Pmts</a:t>
                      </a:r>
                      <a:endParaRPr lang="en-US" sz="1400" dirty="0"/>
                    </a:p>
                  </a:txBody>
                  <a:tcPr/>
                </a:tc>
                <a:tc>
                  <a:txBody>
                    <a:bodyPr/>
                    <a:lstStyle/>
                    <a:p>
                      <a:pPr algn="ctr"/>
                      <a:r>
                        <a:rPr lang="en-US" sz="1400" dirty="0" smtClean="0"/>
                        <a:t>CRR</a:t>
                      </a:r>
                      <a:r>
                        <a:rPr lang="en-US" sz="1400" baseline="0" dirty="0" smtClean="0"/>
                        <a:t> auction invoice changes</a:t>
                      </a:r>
                      <a:endParaRPr lang="en-US" sz="1400" dirty="0"/>
                    </a:p>
                  </a:txBody>
                  <a:tcPr/>
                </a:tc>
              </a:tr>
              <a:tr h="358466">
                <a:tc>
                  <a:txBody>
                    <a:bodyPr/>
                    <a:lstStyle/>
                    <a:p>
                      <a:pPr algn="ctr"/>
                      <a:r>
                        <a:rPr lang="en-US" sz="1400" dirty="0" smtClean="0"/>
                        <a:t>419</a:t>
                      </a:r>
                      <a:endParaRPr lang="en-US" sz="1400" dirty="0"/>
                    </a:p>
                  </a:txBody>
                  <a:tcPr/>
                </a:tc>
                <a:tc>
                  <a:txBody>
                    <a:bodyPr/>
                    <a:lstStyle/>
                    <a:p>
                      <a:pPr algn="ctr"/>
                      <a:r>
                        <a:rPr lang="en-US" sz="1400" dirty="0" smtClean="0"/>
                        <a:t>Revise</a:t>
                      </a:r>
                      <a:r>
                        <a:rPr lang="en-US" sz="1400" baseline="0" dirty="0" smtClean="0"/>
                        <a:t> RTEI and RMR Adjustment Charge</a:t>
                      </a:r>
                      <a:endParaRPr lang="en-US" sz="1400" dirty="0"/>
                    </a:p>
                  </a:txBody>
                  <a:tcPr/>
                </a:tc>
                <a:tc>
                  <a:txBody>
                    <a:bodyPr/>
                    <a:lstStyle/>
                    <a:p>
                      <a:pPr algn="ctr"/>
                      <a:r>
                        <a:rPr lang="en-US" sz="1400" dirty="0" smtClean="0"/>
                        <a:t>RTEIAMT, RMRAAMT</a:t>
                      </a:r>
                      <a:endParaRPr lang="en-US" sz="1400" dirty="0"/>
                    </a:p>
                  </a:txBody>
                  <a:tcPr/>
                </a:tc>
              </a:tr>
              <a:tr h="358466">
                <a:tc>
                  <a:txBody>
                    <a:bodyPr/>
                    <a:lstStyle/>
                    <a:p>
                      <a:pPr algn="ctr"/>
                      <a:r>
                        <a:rPr lang="en-US" sz="1400" dirty="0" smtClean="0"/>
                        <a:t>553</a:t>
                      </a:r>
                      <a:endParaRPr lang="en-US" sz="14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Monthly</a:t>
                      </a:r>
                      <a:r>
                        <a:rPr lang="en-US" sz="1400" baseline="0" dirty="0" smtClean="0"/>
                        <a:t> BLT </a:t>
                      </a:r>
                      <a:r>
                        <a:rPr lang="en-US" sz="1400" baseline="0" dirty="0" err="1" smtClean="0"/>
                        <a:t>Pmt</a:t>
                      </a:r>
                      <a:r>
                        <a:rPr lang="en-US" sz="1400" baseline="0" dirty="0" smtClean="0"/>
                        <a:t> and Charge for Presidio Exception</a:t>
                      </a:r>
                      <a:endParaRPr lang="en-US" sz="1400" dirty="0" smtClean="0"/>
                    </a:p>
                  </a:txBody>
                  <a:tcPr/>
                </a:tc>
                <a:tc>
                  <a:txBody>
                    <a:bodyPr/>
                    <a:lstStyle/>
                    <a:p>
                      <a:pPr algn="ctr"/>
                      <a:r>
                        <a:rPr lang="en-US" sz="1400" dirty="0" smtClean="0"/>
                        <a:t>MBLTAMT, LAMBLTAMT</a:t>
                      </a:r>
                      <a:endParaRPr lang="en-US" sz="1400" dirty="0"/>
                    </a:p>
                  </a:txBody>
                  <a:tcPr/>
                </a:tc>
              </a:tr>
            </a:tbl>
          </a:graphicData>
        </a:graphic>
      </p:graphicFrame>
    </p:spTree>
    <p:extLst>
      <p:ext uri="{BB962C8B-B14F-4D97-AF65-F5344CB8AC3E}">
        <p14:creationId xmlns:p14="http://schemas.microsoft.com/office/powerpoint/2010/main" val="545096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AS Imbalance Settlement Changes</a:t>
            </a:r>
          </a:p>
        </p:txBody>
      </p:sp>
      <p:graphicFrame>
        <p:nvGraphicFramePr>
          <p:cNvPr id="2" name="Table 1"/>
          <p:cNvGraphicFramePr>
            <a:graphicFrameLocks noGrp="1"/>
          </p:cNvGraphicFramePr>
          <p:nvPr>
            <p:extLst>
              <p:ext uri="{D42A27DB-BD31-4B8C-83A1-F6EECF244321}">
                <p14:modId xmlns:p14="http://schemas.microsoft.com/office/powerpoint/2010/main" val="3012163903"/>
              </p:ext>
            </p:extLst>
          </p:nvPr>
        </p:nvGraphicFramePr>
        <p:xfrm>
          <a:off x="573207" y="842901"/>
          <a:ext cx="7874757" cy="4890595"/>
        </p:xfrm>
        <a:graphic>
          <a:graphicData uri="http://schemas.openxmlformats.org/drawingml/2006/table">
            <a:tbl>
              <a:tblPr firstRow="1" bandRow="1">
                <a:tableStyleId>{21E4AEA4-8DFA-4A89-87EB-49C32662AFE0}</a:tableStyleId>
              </a:tblPr>
              <a:tblGrid>
                <a:gridCol w="2661313"/>
                <a:gridCol w="2588525"/>
                <a:gridCol w="2624919"/>
              </a:tblGrid>
              <a:tr h="399045">
                <a:tc>
                  <a:txBody>
                    <a:bodyPr/>
                    <a:lstStyle/>
                    <a:p>
                      <a:r>
                        <a:rPr lang="en-US" dirty="0" smtClean="0"/>
                        <a:t>Current</a:t>
                      </a:r>
                      <a:r>
                        <a:rPr lang="en-US" baseline="0" dirty="0" smtClean="0"/>
                        <a:t> Logic</a:t>
                      </a:r>
                      <a:endParaRPr lang="en-US" dirty="0"/>
                    </a:p>
                  </a:txBody>
                  <a:tcPr/>
                </a:tc>
                <a:tc>
                  <a:txBody>
                    <a:bodyPr/>
                    <a:lstStyle/>
                    <a:p>
                      <a:r>
                        <a:rPr lang="en-US" dirty="0" smtClean="0"/>
                        <a:t>New Logic</a:t>
                      </a:r>
                      <a:endParaRPr lang="en-US" dirty="0"/>
                    </a:p>
                  </a:txBody>
                  <a:tcPr/>
                </a:tc>
                <a:tc>
                  <a:txBody>
                    <a:bodyPr/>
                    <a:lstStyle/>
                    <a:p>
                      <a:r>
                        <a:rPr lang="en-US" dirty="0" smtClean="0"/>
                        <a:t>Protocol Reference</a:t>
                      </a:r>
                      <a:endParaRPr lang="en-US" dirty="0"/>
                    </a:p>
                  </a:txBody>
                  <a:tcPr/>
                </a:tc>
              </a:tr>
              <a:tr h="869084">
                <a:tc>
                  <a:txBody>
                    <a:bodyPr/>
                    <a:lstStyle/>
                    <a:p>
                      <a:r>
                        <a:rPr lang="en-US" sz="1400" dirty="0" smtClean="0"/>
                        <a:t>Resource capacity</a:t>
                      </a:r>
                      <a:r>
                        <a:rPr lang="en-US" sz="1400" baseline="0" dirty="0" smtClean="0"/>
                        <a:t> excluded when in STARTUP mode.</a:t>
                      </a:r>
                      <a:endParaRPr lang="en-US" sz="1400" dirty="0"/>
                    </a:p>
                  </a:txBody>
                  <a:tcPr/>
                </a:tc>
                <a:tc>
                  <a:txBody>
                    <a:bodyPr/>
                    <a:lstStyle/>
                    <a:p>
                      <a:r>
                        <a:rPr lang="en-US" sz="1400" dirty="0" smtClean="0"/>
                        <a:t>Resource capacity</a:t>
                      </a:r>
                      <a:r>
                        <a:rPr lang="en-US" sz="1400" baseline="0" dirty="0" smtClean="0"/>
                        <a:t> considered when in STARTUP mode and carrying Non-Spin responsibility.</a:t>
                      </a:r>
                      <a:endParaRPr lang="en-US" sz="1400" dirty="0"/>
                    </a:p>
                  </a:txBody>
                  <a:tcPr/>
                </a:tc>
                <a:tc>
                  <a:txBody>
                    <a:bodyPr/>
                    <a:lstStyle/>
                    <a:p>
                      <a:pPr algn="ctr"/>
                      <a:r>
                        <a:rPr lang="en-US" sz="1400" u="sng" kern="1200" dirty="0" smtClean="0">
                          <a:effectLst/>
                        </a:rPr>
                        <a:t>PR 6.7.4 (3)</a:t>
                      </a:r>
                      <a:endParaRPr lang="en-US" sz="1400" dirty="0"/>
                    </a:p>
                  </a:txBody>
                  <a:tcPr/>
                </a:tc>
              </a:tr>
              <a:tr h="869084">
                <a:tc>
                  <a:txBody>
                    <a:bodyPr/>
                    <a:lstStyle/>
                    <a:p>
                      <a:r>
                        <a:rPr lang="en-US" sz="1400" dirty="0" smtClean="0"/>
                        <a:t>Resource capacity</a:t>
                      </a:r>
                      <a:r>
                        <a:rPr lang="en-US" sz="1400" baseline="0" dirty="0" smtClean="0"/>
                        <a:t> excluded when telemetered generation less than telemetered LSL.</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Resource capacity</a:t>
                      </a:r>
                      <a:r>
                        <a:rPr lang="en-US" sz="1400" baseline="0" dirty="0" smtClean="0"/>
                        <a:t> considered when telemetered generation less than telemetered LSL and carrying Non-Spin responsibility.</a:t>
                      </a:r>
                      <a:endParaRPr lang="en-US" sz="1400" dirty="0" smtClean="0"/>
                    </a:p>
                    <a:p>
                      <a:endParaRPr lang="en-US" sz="1400" dirty="0"/>
                    </a:p>
                  </a:txBody>
                  <a:tcPr/>
                </a:tc>
                <a:tc>
                  <a:txBody>
                    <a:bodyPr/>
                    <a:lstStyle/>
                    <a:p>
                      <a:pPr algn="ctr"/>
                      <a:r>
                        <a:rPr lang="en-US" sz="1400" u="sng" kern="1200" dirty="0" smtClean="0">
                          <a:effectLst/>
                        </a:rPr>
                        <a:t>PR 6.7.4 (3)</a:t>
                      </a:r>
                      <a:endParaRPr lang="en-US" sz="1400" dirty="0"/>
                    </a:p>
                  </a:txBody>
                  <a:tcPr/>
                </a:tc>
              </a:tr>
              <a:tr h="602542">
                <a:tc>
                  <a:txBody>
                    <a:bodyPr/>
                    <a:lstStyle/>
                    <a:p>
                      <a:r>
                        <a:rPr lang="en-US" sz="1400" dirty="0" smtClean="0"/>
                        <a:t>Entire</a:t>
                      </a:r>
                      <a:r>
                        <a:rPr lang="en-US" sz="1400" baseline="0" dirty="0" smtClean="0"/>
                        <a:t> Resource capacity considered when UGEN.</a:t>
                      </a:r>
                      <a:endParaRPr lang="en-US" sz="1400" dirty="0"/>
                    </a:p>
                  </a:txBody>
                  <a:tcPr/>
                </a:tc>
                <a:tc>
                  <a:txBody>
                    <a:bodyPr/>
                    <a:lstStyle/>
                    <a:p>
                      <a:r>
                        <a:rPr lang="en-US" sz="1400" dirty="0" smtClean="0"/>
                        <a:t>UGEN quantity deducted from Resource capacity</a:t>
                      </a:r>
                      <a:r>
                        <a:rPr lang="en-US" sz="1400" baseline="0" dirty="0" smtClean="0"/>
                        <a:t>.</a:t>
                      </a:r>
                      <a:endParaRPr lang="en-US" sz="1400" dirty="0"/>
                    </a:p>
                  </a:txBody>
                  <a:tcPr/>
                </a:tc>
                <a:tc>
                  <a:txBody>
                    <a:bodyPr/>
                    <a:lstStyle/>
                    <a:p>
                      <a:pPr algn="ctr"/>
                      <a:r>
                        <a:rPr lang="en-US" sz="1400" u="sng" kern="1200" dirty="0" smtClean="0">
                          <a:effectLst/>
                        </a:rPr>
                        <a:t>PR 6.7.4 (6)</a:t>
                      </a:r>
                      <a:endParaRPr lang="en-US" sz="1400" dirty="0"/>
                    </a:p>
                  </a:txBody>
                  <a:tcPr/>
                </a:tc>
              </a:tr>
              <a:tr h="783161">
                <a:tc>
                  <a:txBody>
                    <a:bodyPr/>
                    <a:lstStyle/>
                    <a:p>
                      <a:r>
                        <a:rPr lang="en-US" sz="1400" dirty="0" smtClean="0"/>
                        <a:t>Resource</a:t>
                      </a:r>
                      <a:r>
                        <a:rPr lang="en-US" sz="1400" baseline="0" dirty="0" smtClean="0"/>
                        <a:t> level adjustments for HSL and RTMG values aren’t present in extracts.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Resource</a:t>
                      </a:r>
                      <a:r>
                        <a:rPr lang="en-US" sz="1400" baseline="0" dirty="0" smtClean="0"/>
                        <a:t> level adjustments for HSL and RTMG values will be provided in extracts.</a:t>
                      </a:r>
                      <a:endParaRPr lang="en-US" sz="1400" dirty="0" smtClean="0"/>
                    </a:p>
                    <a:p>
                      <a:endParaRPr lang="en-US" sz="1400" dirty="0"/>
                    </a:p>
                  </a:txBody>
                  <a:tcPr/>
                </a:tc>
                <a:tc>
                  <a:txBody>
                    <a:bodyPr/>
                    <a:lstStyle/>
                    <a:p>
                      <a:pPr algn="ctr"/>
                      <a:r>
                        <a:rPr lang="en-US" sz="1400" u="sng" kern="1200" dirty="0" smtClean="0">
                          <a:effectLst/>
                        </a:rPr>
                        <a:t>PR 6.7.4 (7)</a:t>
                      </a:r>
                      <a:endParaRPr lang="en-US" sz="1400" dirty="0"/>
                    </a:p>
                  </a:txBody>
                  <a:tcPr/>
                </a:tc>
              </a:tr>
              <a:tr h="627648">
                <a:tc>
                  <a:txBody>
                    <a:bodyPr/>
                    <a:lstStyle/>
                    <a:p>
                      <a:r>
                        <a:rPr lang="en-US" sz="1400" dirty="0" smtClean="0"/>
                        <a:t>Generation</a:t>
                      </a:r>
                      <a:r>
                        <a:rPr lang="en-US" sz="1400" baseline="0" dirty="0" smtClean="0"/>
                        <a:t> could exceed HSL in RTOLCAP calculation.</a:t>
                      </a:r>
                      <a:endParaRPr lang="en-US" sz="1400" dirty="0"/>
                    </a:p>
                  </a:txBody>
                  <a:tcPr/>
                </a:tc>
                <a:tc>
                  <a:txBody>
                    <a:bodyPr/>
                    <a:lstStyle/>
                    <a:p>
                      <a:r>
                        <a:rPr lang="en-US" sz="1400" dirty="0" smtClean="0"/>
                        <a:t>Generation will be capped at HSL in RTOLCAP calculation.</a:t>
                      </a:r>
                      <a:endParaRPr lang="en-US" sz="14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u="sng" kern="1200" dirty="0" smtClean="0">
                          <a:effectLst/>
                        </a:rPr>
                        <a:t>PR 6.7.4 (7)</a:t>
                      </a:r>
                      <a:endParaRPr lang="en-US" sz="1400" dirty="0" smtClean="0"/>
                    </a:p>
                    <a:p>
                      <a:pPr algn="ctr"/>
                      <a:endParaRPr lang="en-US" sz="1400" dirty="0"/>
                    </a:p>
                  </a:txBody>
                  <a:tcPr/>
                </a:tc>
              </a:tr>
            </a:tbl>
          </a:graphicData>
        </a:graphic>
      </p:graphicFrame>
    </p:spTree>
    <p:extLst>
      <p:ext uri="{BB962C8B-B14F-4D97-AF65-F5344CB8AC3E}">
        <p14:creationId xmlns:p14="http://schemas.microsoft.com/office/powerpoint/2010/main" val="393896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Allowing Capacity where TWTG &lt; AVGTLSL</a:t>
            </a:r>
          </a:p>
        </p:txBody>
      </p:sp>
      <p:graphicFrame>
        <p:nvGraphicFramePr>
          <p:cNvPr id="6" name="Table 5"/>
          <p:cNvGraphicFramePr>
            <a:graphicFrameLocks noGrp="1"/>
          </p:cNvGraphicFramePr>
          <p:nvPr>
            <p:extLst>
              <p:ext uri="{D42A27DB-BD31-4B8C-83A1-F6EECF244321}">
                <p14:modId xmlns:p14="http://schemas.microsoft.com/office/powerpoint/2010/main" val="1203926810"/>
              </p:ext>
            </p:extLst>
          </p:nvPr>
        </p:nvGraphicFramePr>
        <p:xfrm>
          <a:off x="300252" y="774089"/>
          <a:ext cx="8538948" cy="877289"/>
        </p:xfrm>
        <a:graphic>
          <a:graphicData uri="http://schemas.openxmlformats.org/drawingml/2006/table">
            <a:tbl>
              <a:tblPr firstRow="1" firstCol="1" lastRow="1" lastCol="1" bandRow="1" bandCol="1">
                <a:tableStyleId>{0660B408-B3CF-4A94-85FC-2B1E0A45F4A2}</a:tableStyleId>
              </a:tblPr>
              <a:tblGrid>
                <a:gridCol w="1314220"/>
                <a:gridCol w="584098"/>
                <a:gridCol w="4818802"/>
                <a:gridCol w="1821828"/>
              </a:tblGrid>
              <a:tr h="219322">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967">
                <a:tc>
                  <a:txBody>
                    <a:bodyPr/>
                    <a:lstStyle/>
                    <a:p>
                      <a:pPr marL="0" marR="0" algn="ctr">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TPVLSLFLAG</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err="1" smtClean="0">
                          <a:effectLst/>
                        </a:rPr>
                        <a:t>misc</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1160061" y="2056949"/>
            <a:ext cx="7274255" cy="3231654"/>
          </a:xfrm>
          <a:prstGeom prst="rect">
            <a:avLst/>
          </a:prstGeom>
          <a:ln w="38100">
            <a:solidFill>
              <a:schemeClr val="tx1"/>
            </a:solidFill>
          </a:ln>
        </p:spPr>
        <p:txBody>
          <a:bodyPr wrap="square">
            <a:spAutoFit/>
          </a:bodyPr>
          <a:lstStyle/>
          <a:p>
            <a:r>
              <a:rPr lang="pt-BR" sz="1200" u="sng" dirty="0"/>
              <a:t> </a:t>
            </a:r>
            <a:r>
              <a:rPr lang="pt-BR" sz="1200" dirty="0"/>
              <a:t> </a:t>
            </a:r>
            <a:endParaRPr lang="en-US" sz="1200" dirty="0"/>
          </a:p>
          <a:p>
            <a:r>
              <a:rPr lang="pt-BR" sz="1200" u="sng" dirty="0">
                <a:solidFill>
                  <a:srgbClr val="00B050"/>
                </a:solidFill>
              </a:rPr>
              <a:t>If:</a:t>
            </a:r>
            <a:r>
              <a:rPr lang="pt-BR" sz="1200" dirty="0">
                <a:solidFill>
                  <a:srgbClr val="00B050"/>
                </a:solidFill>
              </a:rPr>
              <a:t>  </a:t>
            </a:r>
            <a:r>
              <a:rPr lang="pt-BR" sz="1200" dirty="0" smtClean="0">
                <a:solidFill>
                  <a:srgbClr val="00B050"/>
                </a:solidFill>
              </a:rPr>
              <a:t>TWTG </a:t>
            </a:r>
            <a:r>
              <a:rPr lang="pt-BR" sz="1200" b="1" dirty="0" smtClean="0">
                <a:solidFill>
                  <a:srgbClr val="00B050"/>
                </a:solidFill>
              </a:rPr>
              <a:t>&lt;</a:t>
            </a:r>
            <a:r>
              <a:rPr lang="pt-BR" sz="1200" dirty="0" smtClean="0">
                <a:solidFill>
                  <a:srgbClr val="00B050"/>
                </a:solidFill>
              </a:rPr>
              <a:t> </a:t>
            </a:r>
            <a:r>
              <a:rPr lang="pt-BR" sz="1200" dirty="0">
                <a:solidFill>
                  <a:srgbClr val="00B050"/>
                </a:solidFill>
              </a:rPr>
              <a:t>(TPVLSL_FACTOR * (</a:t>
            </a:r>
            <a:r>
              <a:rPr lang="pt-BR" sz="1200" dirty="0" smtClean="0">
                <a:solidFill>
                  <a:srgbClr val="00B050"/>
                </a:solidFill>
              </a:rPr>
              <a:t>AVGTLSL * ¼))      </a:t>
            </a:r>
            <a:r>
              <a:rPr lang="pt-BR" sz="1200" u="sng" dirty="0" smtClean="0">
                <a:solidFill>
                  <a:srgbClr val="00B050"/>
                </a:solidFill>
              </a:rPr>
              <a:t>AND</a:t>
            </a:r>
            <a:r>
              <a:rPr lang="pt-BR" sz="1200" dirty="0" smtClean="0">
                <a:solidFill>
                  <a:srgbClr val="00B050"/>
                </a:solidFill>
              </a:rPr>
              <a:t> </a:t>
            </a:r>
            <a:r>
              <a:rPr lang="en-US" sz="1200" dirty="0">
                <a:solidFill>
                  <a:srgbClr val="00B050"/>
                </a:solidFill>
              </a:rPr>
              <a:t> </a:t>
            </a:r>
            <a:r>
              <a:rPr lang="en-US" sz="1200" dirty="0" smtClean="0">
                <a:solidFill>
                  <a:srgbClr val="00B050"/>
                </a:solidFill>
              </a:rPr>
              <a:t>  </a:t>
            </a:r>
            <a:r>
              <a:rPr lang="pt-BR" sz="1200" dirty="0" smtClean="0">
                <a:solidFill>
                  <a:srgbClr val="00B050"/>
                </a:solidFill>
              </a:rPr>
              <a:t>STATUSSTARTUP= </a:t>
            </a:r>
            <a:r>
              <a:rPr lang="pt-BR" sz="1200" dirty="0">
                <a:solidFill>
                  <a:srgbClr val="00B050"/>
                </a:solidFill>
              </a:rPr>
              <a:t>1  </a:t>
            </a:r>
            <a:r>
              <a:rPr lang="pt-BR" sz="1200" u="sng" dirty="0">
                <a:solidFill>
                  <a:srgbClr val="00B050"/>
                </a:solidFill>
              </a:rPr>
              <a:t>AND</a:t>
            </a:r>
            <a:r>
              <a:rPr lang="pt-BR" sz="1200" dirty="0">
                <a:solidFill>
                  <a:srgbClr val="00B050"/>
                </a:solidFill>
              </a:rPr>
              <a:t> </a:t>
            </a:r>
            <a:r>
              <a:rPr lang="pt-BR" sz="1200" dirty="0" smtClean="0">
                <a:solidFill>
                  <a:srgbClr val="00B050"/>
                </a:solidFill>
              </a:rPr>
              <a:t>HNSADJ &gt; 0</a:t>
            </a:r>
          </a:p>
          <a:p>
            <a:endParaRPr lang="en-US" sz="1200" dirty="0">
              <a:solidFill>
                <a:srgbClr val="00B050"/>
              </a:solidFill>
            </a:endParaRPr>
          </a:p>
          <a:p>
            <a:r>
              <a:rPr lang="pt-BR" sz="1200" dirty="0">
                <a:solidFill>
                  <a:srgbClr val="00B050"/>
                </a:solidFill>
              </a:rPr>
              <a:t> </a:t>
            </a:r>
            <a:endParaRPr lang="en-US" sz="1200" dirty="0">
              <a:solidFill>
                <a:srgbClr val="00B050"/>
              </a:solidFill>
            </a:endParaRPr>
          </a:p>
          <a:p>
            <a:r>
              <a:rPr lang="pt-BR" sz="1200" dirty="0" smtClean="0">
                <a:solidFill>
                  <a:srgbClr val="00B050"/>
                </a:solidFill>
              </a:rPr>
              <a:t>	</a:t>
            </a:r>
            <a:r>
              <a:rPr lang="pt-BR" sz="1200" u="sng" dirty="0" smtClean="0">
                <a:solidFill>
                  <a:srgbClr val="00B050"/>
                </a:solidFill>
              </a:rPr>
              <a:t>Then</a:t>
            </a:r>
            <a:r>
              <a:rPr lang="pt-BR" sz="1200" u="sng" dirty="0">
                <a:solidFill>
                  <a:srgbClr val="00B050"/>
                </a:solidFill>
              </a:rPr>
              <a:t>, Set:</a:t>
            </a:r>
            <a:r>
              <a:rPr lang="pt-BR" sz="1200" dirty="0">
                <a:solidFill>
                  <a:srgbClr val="00B050"/>
                </a:solidFill>
              </a:rPr>
              <a:t>  </a:t>
            </a:r>
            <a:r>
              <a:rPr lang="pt-BR" sz="1200" dirty="0" smtClean="0">
                <a:solidFill>
                  <a:srgbClr val="00B050"/>
                </a:solidFill>
              </a:rPr>
              <a:t>TPVLSLFLAG = 1</a:t>
            </a:r>
            <a:r>
              <a:rPr lang="en-US" sz="1200" dirty="0">
                <a:solidFill>
                  <a:srgbClr val="00B050"/>
                </a:solidFill>
              </a:rPr>
              <a:t> </a:t>
            </a:r>
          </a:p>
          <a:p>
            <a:r>
              <a:rPr lang="pt-BR" sz="1200" dirty="0">
                <a:solidFill>
                  <a:srgbClr val="00B050"/>
                </a:solidFill>
              </a:rPr>
              <a:t> </a:t>
            </a:r>
            <a:endParaRPr lang="pt-BR" sz="1200" dirty="0" smtClean="0">
              <a:solidFill>
                <a:srgbClr val="00B050"/>
              </a:solidFill>
            </a:endParaRPr>
          </a:p>
          <a:p>
            <a:endParaRPr lang="en-US" sz="1200" dirty="0">
              <a:solidFill>
                <a:srgbClr val="00B050"/>
              </a:solidFill>
            </a:endParaRPr>
          </a:p>
          <a:p>
            <a:r>
              <a:rPr lang="pt-BR" sz="1200" u="sng" dirty="0" smtClean="0">
                <a:solidFill>
                  <a:srgbClr val="00B050"/>
                </a:solidFill>
              </a:rPr>
              <a:t>Else</a:t>
            </a:r>
            <a:r>
              <a:rPr lang="pt-BR" sz="1200" u="sng" dirty="0">
                <a:solidFill>
                  <a:srgbClr val="00B050"/>
                </a:solidFill>
              </a:rPr>
              <a:t>, </a:t>
            </a:r>
            <a:r>
              <a:rPr lang="pt-BR" sz="1200" u="sng" dirty="0"/>
              <a:t>If:</a:t>
            </a:r>
            <a:r>
              <a:rPr lang="pt-BR" sz="1200" dirty="0"/>
              <a:t>  </a:t>
            </a:r>
            <a:r>
              <a:rPr lang="pt-BR" sz="1200" dirty="0" smtClean="0"/>
              <a:t>TWTG  </a:t>
            </a:r>
            <a:r>
              <a:rPr lang="pt-BR" sz="1200" b="1" dirty="0" smtClean="0"/>
              <a:t>&gt;=</a:t>
            </a:r>
            <a:r>
              <a:rPr lang="pt-BR" sz="1200" dirty="0" smtClean="0"/>
              <a:t> </a:t>
            </a:r>
            <a:r>
              <a:rPr lang="pt-BR" sz="1200" dirty="0"/>
              <a:t>(TPVLSL_FACTOR * (</a:t>
            </a:r>
            <a:r>
              <a:rPr lang="pt-BR" sz="1200" dirty="0" smtClean="0"/>
              <a:t>AVGTLSL * </a:t>
            </a:r>
            <a:r>
              <a:rPr lang="pt-BR" sz="1200" dirty="0"/>
              <a:t>¼))</a:t>
            </a:r>
            <a:endParaRPr lang="en-US" sz="1200" dirty="0"/>
          </a:p>
          <a:p>
            <a:r>
              <a:rPr lang="pt-BR" sz="1200" dirty="0"/>
              <a:t> </a:t>
            </a:r>
            <a:endParaRPr lang="en-US" sz="1200" dirty="0"/>
          </a:p>
          <a:p>
            <a:r>
              <a:rPr lang="pt-BR" sz="1200" dirty="0" smtClean="0"/>
              <a:t>	</a:t>
            </a:r>
          </a:p>
          <a:p>
            <a:r>
              <a:rPr lang="pt-BR" sz="1200" dirty="0"/>
              <a:t>	</a:t>
            </a:r>
            <a:r>
              <a:rPr lang="pt-BR" sz="1200" u="sng" dirty="0" smtClean="0"/>
              <a:t>Then</a:t>
            </a:r>
            <a:r>
              <a:rPr lang="pt-BR" sz="1200" u="sng" dirty="0"/>
              <a:t>, Set:</a:t>
            </a:r>
            <a:r>
              <a:rPr lang="pt-BR" sz="1200" dirty="0"/>
              <a:t>  </a:t>
            </a:r>
            <a:r>
              <a:rPr lang="pt-BR" sz="1200" dirty="0" smtClean="0"/>
              <a:t>TPVLSLFLAG =  </a:t>
            </a:r>
            <a:r>
              <a:rPr lang="pt-BR" sz="1200" dirty="0"/>
              <a:t>1</a:t>
            </a:r>
            <a:endParaRPr lang="en-US" sz="1200" dirty="0"/>
          </a:p>
          <a:p>
            <a:r>
              <a:rPr lang="pt-BR" sz="1200" dirty="0"/>
              <a:t> </a:t>
            </a:r>
            <a:endParaRPr lang="en-US" sz="1200" dirty="0"/>
          </a:p>
          <a:p>
            <a:endParaRPr lang="pt-BR" sz="1200" dirty="0"/>
          </a:p>
          <a:p>
            <a:r>
              <a:rPr lang="pt-BR" sz="1200" u="sng" dirty="0" smtClean="0"/>
              <a:t>Otherwise</a:t>
            </a:r>
            <a:r>
              <a:rPr lang="pt-BR" sz="1200" u="sng" dirty="0"/>
              <a:t>, Set:</a:t>
            </a:r>
            <a:r>
              <a:rPr lang="pt-BR" sz="1200" dirty="0"/>
              <a:t> </a:t>
            </a:r>
            <a:r>
              <a:rPr lang="pt-BR" sz="1200" dirty="0" smtClean="0"/>
              <a:t>    TPVLSLFLAG = 0</a:t>
            </a:r>
            <a:r>
              <a:rPr lang="en-US" sz="1200" dirty="0"/>
              <a:t> </a:t>
            </a:r>
          </a:p>
          <a:p>
            <a:r>
              <a:rPr lang="en-US" sz="1200" dirty="0"/>
              <a:t> </a:t>
            </a:r>
          </a:p>
          <a:p>
            <a:r>
              <a:rPr lang="en-US" sz="1200" dirty="0"/>
              <a:t> </a:t>
            </a:r>
          </a:p>
          <a:p>
            <a:r>
              <a:rPr lang="pt-BR" sz="1200" dirty="0"/>
              <a:t> </a:t>
            </a:r>
            <a:endParaRPr lang="en-US" sz="1200" dirty="0"/>
          </a:p>
        </p:txBody>
      </p:sp>
      <p:sp>
        <p:nvSpPr>
          <p:cNvPr id="8" name="Rectangle 7"/>
          <p:cNvSpPr/>
          <p:nvPr/>
        </p:nvSpPr>
        <p:spPr>
          <a:xfrm>
            <a:off x="2286000" y="1005047"/>
            <a:ext cx="4572000" cy="646331"/>
          </a:xfrm>
          <a:prstGeom prst="rect">
            <a:avLst/>
          </a:prstGeom>
        </p:spPr>
        <p:txBody>
          <a:bodyPr>
            <a:spAutoFit/>
          </a:bodyPr>
          <a:lstStyle/>
          <a:p>
            <a:r>
              <a:rPr lang="en-US" sz="900" i="1" dirty="0"/>
              <a:t>Telemetered Power (TWTG) Versus Telemetered Low Sustained Limit (AVGTLSL) Flag- </a:t>
            </a:r>
            <a:r>
              <a:rPr lang="en-US" sz="900" dirty="0"/>
              <a:t>Denotes Settlement intervals in which telemetered net real power (TWTG) from a Resource is greater than or equal to 95% (TPVLSL_FACTOR as of go-live date) of the Resource’s telemetered Low Sustained Limit (AVGTLSL). </a:t>
            </a:r>
          </a:p>
        </p:txBody>
      </p:sp>
    </p:spTree>
    <p:extLst>
      <p:ext uri="{BB962C8B-B14F-4D97-AF65-F5344CB8AC3E}">
        <p14:creationId xmlns:p14="http://schemas.microsoft.com/office/powerpoint/2010/main" val="1137251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Allowing Capacity in Startup Situations</a:t>
            </a:r>
          </a:p>
        </p:txBody>
      </p:sp>
      <p:graphicFrame>
        <p:nvGraphicFramePr>
          <p:cNvPr id="6" name="Table 5"/>
          <p:cNvGraphicFramePr>
            <a:graphicFrameLocks noGrp="1"/>
          </p:cNvGraphicFramePr>
          <p:nvPr>
            <p:extLst>
              <p:ext uri="{D42A27DB-BD31-4B8C-83A1-F6EECF244321}">
                <p14:modId xmlns:p14="http://schemas.microsoft.com/office/powerpoint/2010/main" val="162641801"/>
              </p:ext>
            </p:extLst>
          </p:nvPr>
        </p:nvGraphicFramePr>
        <p:xfrm>
          <a:off x="300252" y="774089"/>
          <a:ext cx="8538947" cy="877289"/>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219322">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967">
                <a:tc>
                  <a:txBody>
                    <a:bodyPr/>
                    <a:lstStyle/>
                    <a:p>
                      <a:pPr marL="0" marR="0" algn="ctr">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CAPEFLAG</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err="1" smtClean="0">
                          <a:effectLst/>
                        </a:rPr>
                        <a:t>misc</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smtClean="0">
                          <a:effectLst/>
                        </a:rPr>
                        <a:t>Capacity </a:t>
                      </a:r>
                      <a:r>
                        <a:rPr lang="en-US" sz="900" b="0" dirty="0">
                          <a:effectLst/>
                        </a:rPr>
                        <a:t>Exclusion Flag-  Resource level cut that flags intervals that should be excluded from the calculation of Real Time Online Capacity for the QSE per PR 6.7.4 (3) (4)  </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1460312" y="2002359"/>
            <a:ext cx="6496333" cy="3046988"/>
          </a:xfrm>
          <a:prstGeom prst="rect">
            <a:avLst/>
          </a:prstGeom>
          <a:ln w="38100">
            <a:solidFill>
              <a:schemeClr val="tx1"/>
            </a:solidFill>
          </a:ln>
        </p:spPr>
        <p:txBody>
          <a:bodyPr wrap="square">
            <a:spAutoFit/>
          </a:bodyPr>
          <a:lstStyle/>
          <a:p>
            <a:r>
              <a:rPr lang="pt-BR" sz="1200" u="sng" dirty="0"/>
              <a:t> </a:t>
            </a:r>
            <a:endParaRPr lang="pt-BR" sz="1200" u="sng" dirty="0" smtClean="0"/>
          </a:p>
          <a:p>
            <a:r>
              <a:rPr lang="pt-BR" sz="1200" u="sng" dirty="0" smtClean="0"/>
              <a:t>CAPEFLAG=  </a:t>
            </a:r>
            <a:r>
              <a:rPr lang="pt-BR" sz="1200" u="sng" dirty="0"/>
              <a:t>1  in intervals where:</a:t>
            </a:r>
            <a:r>
              <a:rPr lang="pt-BR" sz="1200" dirty="0"/>
              <a:t>	</a:t>
            </a:r>
            <a:endParaRPr lang="en-US" sz="1200" dirty="0"/>
          </a:p>
          <a:p>
            <a:r>
              <a:rPr lang="pt-BR" sz="1200" dirty="0" smtClean="0"/>
              <a:t>   </a:t>
            </a:r>
            <a:endParaRPr lang="pt-BR" sz="1200" dirty="0"/>
          </a:p>
          <a:p>
            <a:pPr marL="171450" indent="-171450">
              <a:buFont typeface="Arial" panose="020B0604020202020204" pitchFamily="34" charset="0"/>
              <a:buChar char="•"/>
            </a:pPr>
            <a:r>
              <a:rPr lang="pt-BR" sz="1200" dirty="0"/>
              <a:t>         </a:t>
            </a:r>
            <a:r>
              <a:rPr lang="pt-BR" sz="1200" dirty="0" smtClean="0"/>
              <a:t>  STATUSSTARTUP = 1 </a:t>
            </a:r>
            <a:r>
              <a:rPr lang="pt-BR" sz="1200" u="sng" dirty="0">
                <a:solidFill>
                  <a:srgbClr val="00B050"/>
                </a:solidFill>
              </a:rPr>
              <a:t>AND</a:t>
            </a:r>
            <a:r>
              <a:rPr lang="pt-BR" sz="1200" dirty="0">
                <a:solidFill>
                  <a:srgbClr val="00B050"/>
                </a:solidFill>
              </a:rPr>
              <a:t> </a:t>
            </a:r>
            <a:r>
              <a:rPr lang="pt-BR" sz="1200" dirty="0" smtClean="0">
                <a:solidFill>
                  <a:srgbClr val="00B050"/>
                </a:solidFill>
              </a:rPr>
              <a:t> HNSADJ &lt;= 0 (hour)    </a:t>
            </a:r>
            <a:r>
              <a:rPr lang="en-US" sz="1200" dirty="0"/>
              <a:t> </a:t>
            </a:r>
          </a:p>
          <a:p>
            <a:endParaRPr lang="pt-BR" sz="1200" dirty="0"/>
          </a:p>
          <a:p>
            <a:pPr marL="171450" indent="-171450">
              <a:buFont typeface="Arial" panose="020B0604020202020204" pitchFamily="34" charset="0"/>
              <a:buChar char="•"/>
            </a:pPr>
            <a:r>
              <a:rPr lang="pt-BR" sz="1200" dirty="0"/>
              <a:t>           </a:t>
            </a:r>
            <a:r>
              <a:rPr lang="pt-BR" sz="1200" dirty="0" smtClean="0"/>
              <a:t>STATUSSHUTDOWN= 1</a:t>
            </a:r>
            <a:endParaRPr lang="en-US" sz="1200" dirty="0"/>
          </a:p>
          <a:p>
            <a:r>
              <a:rPr lang="pt-BR" sz="1200" dirty="0"/>
              <a:t> </a:t>
            </a:r>
          </a:p>
          <a:p>
            <a:pPr marL="171450" indent="-171450">
              <a:buFont typeface="Arial" panose="020B0604020202020204" pitchFamily="34" charset="0"/>
              <a:buChar char="•"/>
            </a:pPr>
            <a:r>
              <a:rPr lang="pt-BR" sz="1200" dirty="0"/>
              <a:t>           </a:t>
            </a:r>
            <a:r>
              <a:rPr lang="pt-BR" sz="1200" dirty="0" smtClean="0"/>
              <a:t>STATUSONTEST= 1</a:t>
            </a:r>
            <a:endParaRPr lang="en-US" sz="1200" dirty="0"/>
          </a:p>
          <a:p>
            <a:pPr marL="171450" indent="-171450">
              <a:buFont typeface="Arial" panose="020B0604020202020204" pitchFamily="34" charset="0"/>
              <a:buChar char="•"/>
            </a:pPr>
            <a:endParaRPr lang="pt-BR" sz="1200" dirty="0"/>
          </a:p>
          <a:p>
            <a:pPr marL="171450" indent="-171450">
              <a:buFont typeface="Arial" panose="020B0604020202020204" pitchFamily="34" charset="0"/>
              <a:buChar char="•"/>
            </a:pPr>
            <a:r>
              <a:rPr lang="pt-BR" sz="1200" dirty="0"/>
              <a:t>           </a:t>
            </a:r>
            <a:r>
              <a:rPr lang="pt-BR" sz="1200" dirty="0" smtClean="0"/>
              <a:t>TPVLSLFLAG= 0</a:t>
            </a:r>
            <a:endParaRPr lang="en-US" sz="1200" dirty="0"/>
          </a:p>
          <a:p>
            <a:r>
              <a:rPr lang="pt-BR" sz="1200" dirty="0"/>
              <a:t> </a:t>
            </a:r>
          </a:p>
          <a:p>
            <a:pPr marL="171450" indent="-171450">
              <a:buFont typeface="Arial" panose="020B0604020202020204" pitchFamily="34" charset="0"/>
              <a:buChar char="•"/>
            </a:pPr>
            <a:r>
              <a:rPr lang="pt-BR" sz="1200" dirty="0"/>
              <a:t>           </a:t>
            </a:r>
            <a:r>
              <a:rPr lang="pt-BR" sz="1200" dirty="0" smtClean="0"/>
              <a:t>RUC= 1 (hour)</a:t>
            </a:r>
          </a:p>
          <a:p>
            <a:endParaRPr lang="pt-BR" sz="1200" dirty="0" smtClean="0"/>
          </a:p>
          <a:p>
            <a:r>
              <a:rPr lang="pt-BR" sz="1200" u="sng" dirty="0"/>
              <a:t>For any interval where none of the above scenarios are true, set </a:t>
            </a:r>
            <a:r>
              <a:rPr lang="pt-BR" sz="1200" u="sng" dirty="0" smtClean="0"/>
              <a:t>CAPEFLAG = 0</a:t>
            </a:r>
            <a:endParaRPr lang="en-US" sz="1200" u="sng" dirty="0"/>
          </a:p>
          <a:p>
            <a:endParaRPr lang="en-US" sz="1200" dirty="0"/>
          </a:p>
          <a:p>
            <a:r>
              <a:rPr lang="pt-BR" sz="1200" dirty="0"/>
              <a:t> </a:t>
            </a:r>
            <a:endParaRPr lang="en-US" sz="1200" dirty="0"/>
          </a:p>
        </p:txBody>
      </p:sp>
    </p:spTree>
    <p:extLst>
      <p:ext uri="{BB962C8B-B14F-4D97-AF65-F5344CB8AC3E}">
        <p14:creationId xmlns:p14="http://schemas.microsoft.com/office/powerpoint/2010/main" val="675710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Confidential</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c34af464-7aa1-4edd-9be4-83dffc1cb926"/>
    <ds:schemaRef ds:uri="http://schemas.microsoft.com/office/2006/documentManagement/types"/>
    <ds:schemaRef ds:uri="http://schemas.openxmlformats.org/package/2006/metadata/core-properties"/>
    <ds:schemaRef ds:uri="http://purl.org/dc/terms/"/>
    <ds:schemaRef ds:uri="http://purl.org/dc/dcmitype/"/>
    <ds:schemaRef ds:uri="http://schemas.microsoft.com/office/infopath/2007/PartnerControl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Presentation1</Template>
  <TotalTime>5339</TotalTime>
  <Words>1409</Words>
  <Application>Microsoft Office PowerPoint</Application>
  <PresentationFormat>On-screen Show (4:3)</PresentationFormat>
  <Paragraphs>402</Paragraphs>
  <Slides>17</Slides>
  <Notes>16</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Presentation1</vt:lpstr>
      <vt:lpstr>Custom Design</vt:lpstr>
      <vt:lpstr>1_Custom Design</vt:lpstr>
      <vt:lpstr>PowerPoint Presentation</vt:lpstr>
      <vt:lpstr>CRR Balancing Account</vt:lpstr>
      <vt:lpstr>CRR Balancing Account</vt:lpstr>
      <vt:lpstr>Scope Change to 2015 Market System Enhancements- </vt:lpstr>
      <vt:lpstr>2015 Settlement System Updates</vt:lpstr>
      <vt:lpstr>Summary of Changes</vt:lpstr>
      <vt:lpstr>NPRR 645- AS Imbalance Settlement Changes</vt:lpstr>
      <vt:lpstr>NPRR 645- Allowing Capacity where TWTG &lt; AVGTLSL</vt:lpstr>
      <vt:lpstr>NPRR 645- Allowing Capacity in Startup Situations</vt:lpstr>
      <vt:lpstr>NPRR 645- Removal of UGEN Capacity</vt:lpstr>
      <vt:lpstr>NPRR 645- Putting it all together</vt:lpstr>
      <vt:lpstr>NPRR 568 Phase 2- REMOVED FROM SCOPE</vt:lpstr>
      <vt:lpstr>NPRR 568 Phase 2- REMOVED FROM SCOPE</vt:lpstr>
      <vt:lpstr>NPRR 626- Reliability Deployment Payment/Charge</vt:lpstr>
      <vt:lpstr>NPRR 626- Reliability Deployment Uplift</vt:lpstr>
      <vt:lpstr>NPRR 665- Energy Offer Curves for RUC Resources</vt:lpstr>
      <vt:lpstr>NPRR 665- Energy Offer Curves for RUC Resources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Hailey</dc:creator>
  <cp:lastModifiedBy>Holt, Blake</cp:lastModifiedBy>
  <cp:revision>331</cp:revision>
  <cp:lastPrinted>2013-09-04T15:10:56Z</cp:lastPrinted>
  <dcterms:created xsi:type="dcterms:W3CDTF">2013-08-06T15:58:57Z</dcterms:created>
  <dcterms:modified xsi:type="dcterms:W3CDTF">2015-03-21T14:45:23Z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