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9"/>
  </p:notesMasterIdLst>
  <p:sldIdLst>
    <p:sldId id="642" r:id="rId4"/>
    <p:sldId id="699" r:id="rId5"/>
    <p:sldId id="700" r:id="rId6"/>
    <p:sldId id="698" r:id="rId7"/>
    <p:sldId id="701" r:id="rId8"/>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Eswar\File%20Proceesing\Feb_15\AMWG%20Monthly%20Market%20Reports%20_Feb1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Eswar\File%20Proceesing\Feb_15\Dashboard%20inputs%20as%20of%20end%20of%20March2015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File Processing Performance</a:t>
            </a:r>
          </a:p>
        </c:rich>
      </c:tx>
      <c:layout>
        <c:manualLayout>
          <c:xMode val="edge"/>
          <c:yMode val="edge"/>
          <c:x val="0.36705907055735681"/>
          <c:y val="3.0516431924882594E-2"/>
        </c:manualLayout>
      </c:layout>
      <c:overlay val="0"/>
      <c:spPr>
        <a:noFill/>
        <a:ln w="25400">
          <a:noFill/>
        </a:ln>
      </c:spPr>
    </c:title>
    <c:autoTitleDeleted val="0"/>
    <c:plotArea>
      <c:layout>
        <c:manualLayout>
          <c:layoutTarget val="inner"/>
          <c:xMode val="edge"/>
          <c:yMode val="edge"/>
          <c:x val="7.2941218371563865E-2"/>
          <c:y val="0.10328662175080192"/>
          <c:w val="0.89058874689151368"/>
          <c:h val="0.68310015748825759"/>
        </c:manualLayout>
      </c:layout>
      <c:lineChart>
        <c:grouping val="standard"/>
        <c:varyColors val="0"/>
        <c:ser>
          <c:idx val="0"/>
          <c:order val="0"/>
          <c:tx>
            <c:strRef>
              <c:f>'Both SLOs together'!$C$3</c:f>
              <c:strCache>
                <c:ptCount val="1"/>
                <c:pt idx="0">
                  <c:v>Timely Market Delivery (Files to FTPS)</c:v>
                </c:pt>
              </c:strCache>
            </c:strRef>
          </c:tx>
          <c:spPr>
            <a:ln w="25400">
              <a:solidFill>
                <a:srgbClr val="99CC00"/>
              </a:solidFill>
              <a:prstDash val="solid"/>
            </a:ln>
          </c:spPr>
          <c:marker>
            <c:symbol val="none"/>
          </c:marker>
          <c:cat>
            <c:numRef>
              <c:f>'Both SLOs together'!$B$4:$B$34</c:f>
              <c:numCache>
                <c:formatCode>d\-mmm\-yy</c:formatCode>
                <c:ptCount val="31"/>
                <c:pt idx="0">
                  <c:v>42036</c:v>
                </c:pt>
                <c:pt idx="1">
                  <c:v>42037</c:v>
                </c:pt>
                <c:pt idx="2">
                  <c:v>42038</c:v>
                </c:pt>
                <c:pt idx="3">
                  <c:v>42039</c:v>
                </c:pt>
                <c:pt idx="4">
                  <c:v>42040</c:v>
                </c:pt>
                <c:pt idx="5">
                  <c:v>42042</c:v>
                </c:pt>
                <c:pt idx="6">
                  <c:v>42043</c:v>
                </c:pt>
                <c:pt idx="7">
                  <c:v>42044</c:v>
                </c:pt>
                <c:pt idx="8">
                  <c:v>42045</c:v>
                </c:pt>
                <c:pt idx="9">
                  <c:v>42046</c:v>
                </c:pt>
                <c:pt idx="10">
                  <c:v>42047</c:v>
                </c:pt>
                <c:pt idx="11">
                  <c:v>42048</c:v>
                </c:pt>
                <c:pt idx="12">
                  <c:v>42049</c:v>
                </c:pt>
                <c:pt idx="13">
                  <c:v>42050</c:v>
                </c:pt>
                <c:pt idx="14">
                  <c:v>42051</c:v>
                </c:pt>
                <c:pt idx="15">
                  <c:v>42052</c:v>
                </c:pt>
                <c:pt idx="16">
                  <c:v>42053</c:v>
                </c:pt>
                <c:pt idx="17">
                  <c:v>42054</c:v>
                </c:pt>
                <c:pt idx="18">
                  <c:v>42055</c:v>
                </c:pt>
                <c:pt idx="19">
                  <c:v>42056</c:v>
                </c:pt>
                <c:pt idx="20">
                  <c:v>42057</c:v>
                </c:pt>
                <c:pt idx="21">
                  <c:v>42058</c:v>
                </c:pt>
                <c:pt idx="22">
                  <c:v>42059</c:v>
                </c:pt>
                <c:pt idx="23">
                  <c:v>42060</c:v>
                </c:pt>
                <c:pt idx="24">
                  <c:v>42061</c:v>
                </c:pt>
                <c:pt idx="25">
                  <c:v>42062</c:v>
                </c:pt>
                <c:pt idx="26">
                  <c:v>42063</c:v>
                </c:pt>
              </c:numCache>
            </c:numRef>
          </c:cat>
          <c:val>
            <c:numRef>
              <c:f>'Both SLOs together'!$C$4:$C$34</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numCache>
            </c:numRef>
          </c:val>
          <c:smooth val="0"/>
        </c:ser>
        <c:ser>
          <c:idx val="1"/>
          <c:order val="1"/>
          <c:tx>
            <c:strRef>
              <c:f>'Both SLOs together'!$D$3</c:f>
              <c:strCache>
                <c:ptCount val="1"/>
                <c:pt idx="0">
                  <c:v>Portal Data Availability (Files to Portal)</c:v>
                </c:pt>
              </c:strCache>
            </c:strRef>
          </c:tx>
          <c:spPr>
            <a:ln w="25400">
              <a:solidFill>
                <a:srgbClr val="FF6600"/>
              </a:solidFill>
              <a:prstDash val="solid"/>
            </a:ln>
          </c:spPr>
          <c:marker>
            <c:symbol val="none"/>
          </c:marker>
          <c:cat>
            <c:numRef>
              <c:f>'Both SLOs together'!$B$4:$B$34</c:f>
              <c:numCache>
                <c:formatCode>d\-mmm\-yy</c:formatCode>
                <c:ptCount val="31"/>
                <c:pt idx="0">
                  <c:v>42036</c:v>
                </c:pt>
                <c:pt idx="1">
                  <c:v>42037</c:v>
                </c:pt>
                <c:pt idx="2">
                  <c:v>42038</c:v>
                </c:pt>
                <c:pt idx="3">
                  <c:v>42039</c:v>
                </c:pt>
                <c:pt idx="4">
                  <c:v>42040</c:v>
                </c:pt>
                <c:pt idx="5">
                  <c:v>42042</c:v>
                </c:pt>
                <c:pt idx="6">
                  <c:v>42043</c:v>
                </c:pt>
                <c:pt idx="7">
                  <c:v>42044</c:v>
                </c:pt>
                <c:pt idx="8">
                  <c:v>42045</c:v>
                </c:pt>
                <c:pt idx="9">
                  <c:v>42046</c:v>
                </c:pt>
                <c:pt idx="10">
                  <c:v>42047</c:v>
                </c:pt>
                <c:pt idx="11">
                  <c:v>42048</c:v>
                </c:pt>
                <c:pt idx="12">
                  <c:v>42049</c:v>
                </c:pt>
                <c:pt idx="13">
                  <c:v>42050</c:v>
                </c:pt>
                <c:pt idx="14">
                  <c:v>42051</c:v>
                </c:pt>
                <c:pt idx="15">
                  <c:v>42052</c:v>
                </c:pt>
                <c:pt idx="16">
                  <c:v>42053</c:v>
                </c:pt>
                <c:pt idx="17">
                  <c:v>42054</c:v>
                </c:pt>
                <c:pt idx="18">
                  <c:v>42055</c:v>
                </c:pt>
                <c:pt idx="19">
                  <c:v>42056</c:v>
                </c:pt>
                <c:pt idx="20">
                  <c:v>42057</c:v>
                </c:pt>
                <c:pt idx="21">
                  <c:v>42058</c:v>
                </c:pt>
                <c:pt idx="22">
                  <c:v>42059</c:v>
                </c:pt>
                <c:pt idx="23">
                  <c:v>42060</c:v>
                </c:pt>
                <c:pt idx="24">
                  <c:v>42061</c:v>
                </c:pt>
                <c:pt idx="25">
                  <c:v>42062</c:v>
                </c:pt>
                <c:pt idx="26">
                  <c:v>42063</c:v>
                </c:pt>
              </c:numCache>
            </c:numRef>
          </c:cat>
          <c:val>
            <c:numRef>
              <c:f>'Both SLOs together'!$D$4:$D$34</c:f>
              <c:numCache>
                <c:formatCode>General</c:formatCode>
                <c:ptCount val="3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99.299883313885559</c:v>
                </c:pt>
                <c:pt idx="18">
                  <c:v>100</c:v>
                </c:pt>
                <c:pt idx="19">
                  <c:v>99.366085578446842</c:v>
                </c:pt>
                <c:pt idx="20">
                  <c:v>100</c:v>
                </c:pt>
                <c:pt idx="21">
                  <c:v>100</c:v>
                </c:pt>
                <c:pt idx="22">
                  <c:v>100</c:v>
                </c:pt>
                <c:pt idx="23">
                  <c:v>100</c:v>
                </c:pt>
                <c:pt idx="24">
                  <c:v>76.227390180878501</c:v>
                </c:pt>
                <c:pt idx="25">
                  <c:v>100</c:v>
                </c:pt>
                <c:pt idx="26">
                  <c:v>100</c:v>
                </c:pt>
              </c:numCache>
            </c:numRef>
          </c:val>
          <c:smooth val="0"/>
        </c:ser>
        <c:dLbls>
          <c:showLegendKey val="0"/>
          <c:showVal val="0"/>
          <c:showCatName val="0"/>
          <c:showSerName val="0"/>
          <c:showPercent val="0"/>
          <c:showBubbleSize val="0"/>
        </c:dLbls>
        <c:marker val="1"/>
        <c:smooth val="0"/>
        <c:axId val="85773312"/>
        <c:axId val="85779200"/>
      </c:lineChart>
      <c:dateAx>
        <c:axId val="85773312"/>
        <c:scaling>
          <c:orientation val="minMax"/>
        </c:scaling>
        <c:delete val="0"/>
        <c:axPos val="b"/>
        <c:numFmt formatCode="m/d/yyyy" sourceLinked="0"/>
        <c:majorTickMark val="out"/>
        <c:minorTickMark val="none"/>
        <c:tickLblPos val="nextTo"/>
        <c:spPr>
          <a:ln w="3175">
            <a:solidFill>
              <a:srgbClr val="000000"/>
            </a:solidFill>
            <a:prstDash val="solid"/>
          </a:ln>
        </c:spPr>
        <c:txPr>
          <a:bodyPr rot="-2700000" vert="horz"/>
          <a:lstStyle/>
          <a:p>
            <a:pPr>
              <a:defRPr sz="1200" b="0" i="0" u="none" strike="noStrike" baseline="0">
                <a:solidFill>
                  <a:srgbClr val="000000"/>
                </a:solidFill>
                <a:latin typeface="Arial"/>
                <a:ea typeface="Arial"/>
                <a:cs typeface="Arial"/>
              </a:defRPr>
            </a:pPr>
            <a:endParaRPr lang="en-US"/>
          </a:p>
        </c:txPr>
        <c:crossAx val="85779200"/>
        <c:crosses val="autoZero"/>
        <c:auto val="1"/>
        <c:lblOffset val="100"/>
        <c:baseTimeUnit val="days"/>
        <c:majorUnit val="2"/>
        <c:majorTimeUnit val="days"/>
        <c:minorUnit val="1"/>
        <c:minorTimeUnit val="days"/>
      </c:dateAx>
      <c:valAx>
        <c:axId val="85779200"/>
        <c:scaling>
          <c:orientation val="minMax"/>
          <c:max val="105"/>
          <c:min val="40"/>
        </c:scaling>
        <c:delete val="0"/>
        <c:axPos val="l"/>
        <c:majorGridlines>
          <c:spPr>
            <a:ln w="3175">
              <a:solidFill>
                <a:srgbClr val="9999FF"/>
              </a:solidFill>
              <a:prstDash val="sysDash"/>
            </a:ln>
          </c:spPr>
        </c:majorGridlines>
        <c:title>
          <c:tx>
            <c:rich>
              <a:bodyPr/>
              <a:lstStyle/>
              <a:p>
                <a:pPr>
                  <a:defRPr sz="1200" b="1" i="0" u="none" strike="noStrike" baseline="0">
                    <a:solidFill>
                      <a:srgbClr val="000000"/>
                    </a:solidFill>
                    <a:latin typeface="Arial"/>
                    <a:ea typeface="Arial"/>
                    <a:cs typeface="Arial"/>
                  </a:defRPr>
                </a:pPr>
                <a:r>
                  <a:rPr lang="en-US"/>
                  <a:t>% of Files</a:t>
                </a:r>
              </a:p>
            </c:rich>
          </c:tx>
          <c:layout>
            <c:manualLayout>
              <c:xMode val="edge"/>
              <c:yMode val="edge"/>
              <c:x val="5.8823529411764714E-3"/>
              <c:y val="0.34976599756016447"/>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85773312"/>
        <c:crosses val="autoZero"/>
        <c:crossBetween val="between"/>
        <c:majorUnit val="10"/>
        <c:minorUnit val="5"/>
      </c:valAx>
      <c:spPr>
        <a:solidFill>
          <a:srgbClr val="CCCCFF"/>
        </a:solidFill>
        <a:ln w="12700">
          <a:solidFill>
            <a:srgbClr val="808080"/>
          </a:solidFill>
          <a:prstDash val="solid"/>
        </a:ln>
      </c:spPr>
    </c:plotArea>
    <c:legend>
      <c:legendPos val="r"/>
      <c:layout>
        <c:manualLayout>
          <c:xMode val="edge"/>
          <c:yMode val="edge"/>
          <c:x val="0.28941188821985558"/>
          <c:y val="0.56103409609010224"/>
          <c:w val="0.52432198971703825"/>
          <c:h val="0.15023498823210502"/>
        </c:manualLayout>
      </c:layout>
      <c:overlay val="0"/>
      <c:spPr>
        <a:solidFill>
          <a:srgbClr val="FFFFFF"/>
        </a:solidFill>
        <a:ln w="3175">
          <a:solidFill>
            <a:srgbClr val="000000"/>
          </a:solidFill>
          <a:prstDash val="solid"/>
        </a:ln>
      </c:spPr>
      <c:txPr>
        <a:bodyPr/>
        <a:lstStyle/>
        <a:p>
          <a:pPr>
            <a:defRPr sz="88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61"/>
          <c:y val="1.9531250000000003E-2"/>
        </c:manualLayout>
      </c:layout>
      <c:overlay val="0"/>
      <c:spPr>
        <a:noFill/>
        <a:ln w="25400">
          <a:noFill/>
        </a:ln>
      </c:spPr>
    </c:title>
    <c:autoTitleDeleted val="0"/>
    <c:plotArea>
      <c:layout>
        <c:manualLayout>
          <c:layoutTarget val="inner"/>
          <c:xMode val="edge"/>
          <c:yMode val="edge"/>
          <c:x val="6.8493185926173372E-2"/>
          <c:y val="0.24609421938747331"/>
          <c:w val="0.8988413476157826"/>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7"/>
              <c:layout>
                <c:manualLayout>
                  <c:x val="-6.5228165612346567E-3"/>
                  <c:y val="-0.1094702191851759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9327593516476082E-3"/>
                  <c:y val="-0.1086198626084535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'CO#5'!$AF$1:$AQ$1</c:f>
              <c:numCache>
                <c:formatCode>mmm\-yy</c:formatCode>
                <c:ptCount val="12"/>
                <c:pt idx="0">
                  <c:v>41705</c:v>
                </c:pt>
                <c:pt idx="1">
                  <c:v>41735</c:v>
                </c:pt>
                <c:pt idx="2">
                  <c:v>41765</c:v>
                </c:pt>
                <c:pt idx="3">
                  <c:v>41796</c:v>
                </c:pt>
                <c:pt idx="4">
                  <c:v>41826</c:v>
                </c:pt>
                <c:pt idx="5">
                  <c:v>41857</c:v>
                </c:pt>
                <c:pt idx="6">
                  <c:v>41888</c:v>
                </c:pt>
                <c:pt idx="7">
                  <c:v>41918</c:v>
                </c:pt>
                <c:pt idx="8">
                  <c:v>41949</c:v>
                </c:pt>
                <c:pt idx="9">
                  <c:v>41979</c:v>
                </c:pt>
                <c:pt idx="10">
                  <c:v>42010</c:v>
                </c:pt>
                <c:pt idx="11">
                  <c:v>42041</c:v>
                </c:pt>
              </c:numCache>
            </c:numRef>
          </c:cat>
          <c:val>
            <c:numRef>
              <c:f>'CO#5'!$AF$4:$AQ$4</c:f>
              <c:numCache>
                <c:formatCode>General</c:formatCode>
                <c:ptCount val="12"/>
                <c:pt idx="0">
                  <c:v>100</c:v>
                </c:pt>
                <c:pt idx="1">
                  <c:v>100</c:v>
                </c:pt>
                <c:pt idx="2">
                  <c:v>100</c:v>
                </c:pt>
                <c:pt idx="3">
                  <c:v>100</c:v>
                </c:pt>
                <c:pt idx="4">
                  <c:v>96.639784946236489</c:v>
                </c:pt>
                <c:pt idx="5">
                  <c:v>100</c:v>
                </c:pt>
                <c:pt idx="6">
                  <c:v>100</c:v>
                </c:pt>
                <c:pt idx="7">
                  <c:v>100</c:v>
                </c:pt>
                <c:pt idx="8">
                  <c:v>100</c:v>
                </c:pt>
                <c:pt idx="9">
                  <c:v>100</c:v>
                </c:pt>
                <c:pt idx="10">
                  <c:v>100</c:v>
                </c:pt>
                <c:pt idx="11">
                  <c:v>99.851190476190482</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371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580680581855122E-3"/>
                  <c:y val="-6.565103065191071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627845196970655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018337326328756E-5"/>
                  <c:y val="-0.15940120946618644"/>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782557279865201E-5"/>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3680884455841773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578396193312706E-3"/>
                  <c:y val="-5.002600084953159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237800466660581E-3"/>
                  <c:y val="-5.3932258300126337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077623320939314E-2"/>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280109961341939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9845185004460305E-3"/>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9110954292288589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'CO#5'!$AE$1:$AP$1</c:f>
              <c:numCache>
                <c:formatCode>mmm\-yy</c:formatCode>
                <c:ptCount val="12"/>
                <c:pt idx="0">
                  <c:v>41675</c:v>
                </c:pt>
                <c:pt idx="1">
                  <c:v>41705</c:v>
                </c:pt>
                <c:pt idx="2">
                  <c:v>41735</c:v>
                </c:pt>
                <c:pt idx="3">
                  <c:v>41765</c:v>
                </c:pt>
                <c:pt idx="4">
                  <c:v>41796</c:v>
                </c:pt>
                <c:pt idx="5">
                  <c:v>41826</c:v>
                </c:pt>
                <c:pt idx="6">
                  <c:v>41857</c:v>
                </c:pt>
                <c:pt idx="7">
                  <c:v>41888</c:v>
                </c:pt>
                <c:pt idx="8">
                  <c:v>41918</c:v>
                </c:pt>
                <c:pt idx="9">
                  <c:v>41949</c:v>
                </c:pt>
                <c:pt idx="10">
                  <c:v>41979</c:v>
                </c:pt>
                <c:pt idx="11">
                  <c:v>42010</c:v>
                </c:pt>
              </c:numCache>
            </c:numRef>
          </c:cat>
          <c:val>
            <c:numRef>
              <c:f>'CO#5'!$AF$5:$AQ$5</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dLbls>
          <c:showLegendKey val="0"/>
          <c:showVal val="0"/>
          <c:showCatName val="0"/>
          <c:showSerName val="0"/>
          <c:showPercent val="0"/>
          <c:showBubbleSize val="0"/>
        </c:dLbls>
        <c:gapWidth val="150"/>
        <c:axId val="96500736"/>
        <c:axId val="96514816"/>
      </c:barChart>
      <c:dateAx>
        <c:axId val="96500736"/>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96514816"/>
        <c:crosses val="autoZero"/>
        <c:auto val="1"/>
        <c:lblOffset val="100"/>
        <c:baseTimeUnit val="months"/>
        <c:majorUnit val="1"/>
        <c:majorTimeUnit val="months"/>
        <c:minorUnit val="1"/>
        <c:minorTimeUnit val="months"/>
      </c:dateAx>
      <c:valAx>
        <c:axId val="96514816"/>
        <c:scaling>
          <c:orientation val="minMax"/>
          <c:max val="100"/>
          <c:min val="8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684E-2"/>
              <c:y val="0.30468791010498741"/>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96500736"/>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638"/>
          <c:y val="1.9531250000000003E-2"/>
          <c:w val="8.3245521601685968E-2"/>
          <c:h val="0.1015625000000001"/>
        </c:manualLayout>
      </c:layout>
      <c:overlay val="0"/>
      <c:spPr>
        <a:solidFill>
          <a:srgbClr val="FFFFFF"/>
        </a:solidFill>
        <a:ln w="3175">
          <a:solidFill>
            <a:srgbClr val="000000"/>
          </a:solidFill>
          <a:prstDash val="solid"/>
        </a:ln>
      </c:spPr>
      <c:txPr>
        <a:bodyPr/>
        <a:lstStyle/>
        <a:p>
          <a:pPr>
            <a:defRPr sz="64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3/23/2015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3/23/2015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3/23/2015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3/23/2015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3/23/2015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3/23/2015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3/23/2015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3/23/2015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3/23/2015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3/23/2015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3/23/2015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3/23/2015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3/23/2015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3/23/2015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FEB, 2014</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10718800" cy="498475"/>
          </a:xfrm>
        </p:spPr>
        <p:txBody>
          <a:bodyPr anchor="ctr"/>
          <a:lstStyle/>
          <a:p>
            <a:pPr eaLnBrk="1" hangingPunct="1"/>
            <a:r>
              <a:rPr lang="en-US" altLang="en-US" sz="2400" b="1" dirty="0" smtClean="0">
                <a:solidFill>
                  <a:srgbClr val="758CFF"/>
                </a:solidFill>
              </a:rPr>
              <a:t>Monthly SMT Data Timeliness AMWG CR 2014 002</a:t>
            </a:r>
            <a:br>
              <a:rPr lang="en-US" altLang="en-US" sz="2400" b="1" dirty="0" smtClean="0">
                <a:solidFill>
                  <a:srgbClr val="758CFF"/>
                </a:solidFill>
              </a:rPr>
            </a:br>
            <a:r>
              <a:rPr lang="en-US" altLang="en-US" sz="2400" b="1" dirty="0" smtClean="0">
                <a:solidFill>
                  <a:srgbClr val="758CFF"/>
                </a:solidFill>
              </a:rPr>
              <a:t>End to End File Processing Completeness – February 2015</a:t>
            </a:r>
          </a:p>
        </p:txBody>
      </p:sp>
      <p:sp>
        <p:nvSpPr>
          <p:cNvPr id="43036" name="Text Box 6"/>
          <p:cNvSpPr txBox="1">
            <a:spLocks noChangeArrowheads="1"/>
          </p:cNvSpPr>
          <p:nvPr/>
        </p:nvSpPr>
        <p:spPr bwMode="auto">
          <a:xfrm>
            <a:off x="631371" y="4784725"/>
            <a:ext cx="10655300" cy="701675"/>
          </a:xfrm>
          <a:prstGeom prst="rect">
            <a:avLst/>
          </a:prstGeom>
          <a:noFill/>
          <a:ln w="9525">
            <a:noFill/>
            <a:miter lim="800000"/>
            <a:headEnd/>
            <a:tailEnd/>
          </a:ln>
        </p:spPr>
        <p:txBody>
          <a:bodyPr>
            <a:spAutoFit/>
          </a:bodyPr>
          <a:lstStyle/>
          <a:p>
            <a:pPr>
              <a:spcBef>
                <a:spcPct val="50000"/>
              </a:spcBef>
            </a:pPr>
            <a:r>
              <a:rPr lang="en-US" altLang="en-US" sz="1000" i="1" u="sng" dirty="0"/>
              <a:t>% Timely Market Delivery</a:t>
            </a:r>
            <a:r>
              <a:rPr lang="en-US" altLang="en-US" sz="1000" dirty="0"/>
              <a:t> - </a:t>
            </a:r>
            <a:r>
              <a:rPr lang="en-US" altLang="en-US" sz="1000" dirty="0">
                <a:solidFill>
                  <a:srgbClr val="FF0000"/>
                </a:solidFill>
              </a:rPr>
              <a:t>%</a:t>
            </a:r>
            <a:r>
              <a:rPr lang="en-US" altLang="en-US" sz="1000" dirty="0"/>
              <a:t> of files posted to market (FTPS) by 11:00pm out of # of files received by SMT by 11:00pm.</a:t>
            </a:r>
          </a:p>
          <a:p>
            <a:pPr>
              <a:spcBef>
                <a:spcPct val="50000"/>
              </a:spcBef>
            </a:pPr>
            <a:r>
              <a:rPr lang="en-US" altLang="en-US" sz="1000" i="1" u="sng" dirty="0"/>
              <a:t>% Portal Data Availability</a:t>
            </a:r>
            <a:r>
              <a:rPr lang="en-US" altLang="en-US" sz="1000" dirty="0"/>
              <a:t> - </a:t>
            </a:r>
            <a:r>
              <a:rPr lang="en-US" altLang="en-US" sz="1000" dirty="0">
                <a:solidFill>
                  <a:srgbClr val="FF0000"/>
                </a:solidFill>
              </a:rPr>
              <a:t>%</a:t>
            </a:r>
            <a:r>
              <a:rPr lang="en-US" altLang="en-US" sz="1000" dirty="0"/>
              <a:t> of files loaded to the database for data availability on portal by 6:00am next day for the files received by 11:00pm</a:t>
            </a:r>
          </a:p>
          <a:p>
            <a:pPr>
              <a:spcBef>
                <a:spcPct val="50000"/>
              </a:spcBef>
            </a:pPr>
            <a:r>
              <a:rPr lang="en-US" altLang="en-US" sz="1000" dirty="0"/>
              <a:t>* A LSE file includes usage data for </a:t>
            </a:r>
            <a:r>
              <a:rPr lang="en-US" altLang="en-US" sz="1000" dirty="0" err="1"/>
              <a:t>upto</a:t>
            </a:r>
            <a:r>
              <a:rPr lang="en-US" altLang="en-US" sz="1000" dirty="0"/>
              <a:t> 50,000 ESIIDs. The master files are also considered for above metrics. </a:t>
            </a:r>
          </a:p>
        </p:txBody>
      </p:sp>
      <p:sp>
        <p:nvSpPr>
          <p:cNvPr id="43037" name="Text Box 7"/>
          <p:cNvSpPr txBox="1">
            <a:spLocks noChangeArrowheads="1"/>
          </p:cNvSpPr>
          <p:nvPr/>
        </p:nvSpPr>
        <p:spPr bwMode="auto">
          <a:xfrm>
            <a:off x="609600" y="5486400"/>
            <a:ext cx="10655300" cy="892552"/>
          </a:xfrm>
          <a:prstGeom prst="rect">
            <a:avLst/>
          </a:prstGeom>
          <a:noFill/>
          <a:ln w="9525">
            <a:noFill/>
            <a:miter lim="800000"/>
            <a:headEnd/>
            <a:tailEnd/>
          </a:ln>
        </p:spPr>
        <p:txBody>
          <a:bodyPr>
            <a:spAutoFit/>
          </a:bodyPr>
          <a:lstStyle/>
          <a:p>
            <a:pPr>
              <a:spcBef>
                <a:spcPct val="50000"/>
              </a:spcBef>
            </a:pPr>
            <a:r>
              <a:rPr lang="en-US" altLang="en-US" sz="1200" b="1" dirty="0"/>
              <a:t>Observed Anomalies</a:t>
            </a:r>
            <a:r>
              <a:rPr lang="en-US" altLang="en-US" sz="1200" dirty="0"/>
              <a:t>: </a:t>
            </a:r>
          </a:p>
          <a:p>
            <a:pPr>
              <a:buFontTx/>
              <a:buChar char="•"/>
            </a:pPr>
            <a:r>
              <a:rPr lang="en-US" sz="1000" b="1" dirty="0" smtClean="0"/>
              <a:t>02/19 </a:t>
            </a:r>
            <a:r>
              <a:rPr lang="en-US" sz="1000" dirty="0" smtClean="0"/>
              <a:t> –   SMT Received 2 LSE files from </a:t>
            </a:r>
            <a:r>
              <a:rPr lang="en-US" sz="1000" dirty="0" err="1" smtClean="0"/>
              <a:t>Oncor</a:t>
            </a:r>
            <a:r>
              <a:rPr lang="en-US" sz="1000" dirty="0" smtClean="0"/>
              <a:t> After 7 PM</a:t>
            </a:r>
          </a:p>
          <a:p>
            <a:pPr>
              <a:buFontTx/>
              <a:buChar char="•"/>
            </a:pPr>
            <a:r>
              <a:rPr lang="en-US" sz="1000" b="1" dirty="0" smtClean="0"/>
              <a:t>02/21 </a:t>
            </a:r>
            <a:r>
              <a:rPr lang="en-US" sz="1000" dirty="0" smtClean="0"/>
              <a:t> –   SMT </a:t>
            </a:r>
            <a:r>
              <a:rPr lang="en-US" sz="1000" smtClean="0"/>
              <a:t>Received 3 </a:t>
            </a:r>
            <a:r>
              <a:rPr lang="en-US" sz="1000" dirty="0" smtClean="0"/>
              <a:t>LSE files from TNMP After 7 PM</a:t>
            </a:r>
          </a:p>
          <a:p>
            <a:pPr>
              <a:buFontTx/>
              <a:buChar char="•"/>
            </a:pPr>
            <a:r>
              <a:rPr lang="en-US" sz="1000" b="1" dirty="0" smtClean="0"/>
              <a:t>02/26 </a:t>
            </a:r>
            <a:r>
              <a:rPr lang="en-US" sz="1000" dirty="0" smtClean="0"/>
              <a:t> –   SMT experienced issue with Database Archive Issue </a:t>
            </a:r>
          </a:p>
          <a:p>
            <a:pPr>
              <a:buFontTx/>
              <a:buChar char="•"/>
            </a:pPr>
            <a:endParaRPr lang="en-US" sz="1000" dirty="0" smtClean="0"/>
          </a:p>
        </p:txBody>
      </p:sp>
      <p:graphicFrame>
        <p:nvGraphicFramePr>
          <p:cNvPr id="7" name="Chart 6"/>
          <p:cNvGraphicFramePr>
            <a:graphicFrameLocks/>
          </p:cNvGraphicFramePr>
          <p:nvPr/>
        </p:nvGraphicFramePr>
        <p:xfrm>
          <a:off x="228600" y="1066800"/>
          <a:ext cx="11353800" cy="3886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SMT </a:t>
            </a:r>
            <a:r>
              <a:rPr lang="en-US" altLang="en-US" sz="2000" dirty="0">
                <a:ea typeface="Microsoft YaHei" pitchFamily="34" charset="-122"/>
              </a:rPr>
              <a:t> </a:t>
            </a:r>
            <a:r>
              <a:rPr lang="en-US" altLang="en-US" sz="2000" b="1" dirty="0">
                <a:ea typeface="Microsoft YaHei" pitchFamily="34" charset="-122"/>
              </a:rPr>
              <a:t>API and FTPS Services Availability </a:t>
            </a:r>
            <a:r>
              <a:rPr lang="en-US" altLang="en-US" sz="2000" b="1" dirty="0"/>
              <a:t>– </a:t>
            </a:r>
            <a:r>
              <a:rPr lang="en-US" altLang="en-US" sz="2000" b="1" dirty="0" smtClean="0"/>
              <a:t>FEB -2015</a:t>
            </a:r>
            <a:endParaRPr lang="en-US" altLang="en-US" sz="2000" b="1" dirty="0"/>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6" name="Chart 5"/>
          <p:cNvGraphicFramePr>
            <a:graphicFrameLocks/>
          </p:cNvGraphicFramePr>
          <p:nvPr/>
        </p:nvGraphicFramePr>
        <p:xfrm>
          <a:off x="381000" y="1066800"/>
          <a:ext cx="10972799" cy="3581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066800" y="457201"/>
            <a:ext cx="10058400" cy="381000"/>
          </a:xfrm>
          <a:prstGeom prst="rect">
            <a:avLst/>
          </a:prstGeom>
          <a:noFill/>
          <a:ln w="9525">
            <a:noFill/>
            <a:miter lim="800000"/>
            <a:headEnd/>
            <a:tailEnd/>
          </a:ln>
        </p:spPr>
        <p:txBody>
          <a:bodyPr anchor="ctr"/>
          <a:lstStyle/>
          <a:p>
            <a:pPr>
              <a:lnSpc>
                <a:spcPct val="90000"/>
              </a:lnSpc>
            </a:pPr>
            <a:r>
              <a:rPr lang="en-US" altLang="en-US" sz="2000" b="1" dirty="0" smtClean="0">
                <a:solidFill>
                  <a:srgbClr val="758CFF"/>
                </a:solidFill>
              </a:rPr>
              <a:t>       SMT </a:t>
            </a:r>
            <a:r>
              <a:rPr lang="en-US" altLang="en-US" sz="2000" b="1" dirty="0">
                <a:solidFill>
                  <a:srgbClr val="758CFF"/>
                </a:solidFill>
              </a:rPr>
              <a:t>Number of Accounts by Type AMWG CR 2014 009 – </a:t>
            </a:r>
            <a:r>
              <a:rPr lang="en-US" altLang="en-US" sz="2000" b="1" dirty="0" smtClean="0">
                <a:solidFill>
                  <a:srgbClr val="758CFF"/>
                </a:solidFill>
              </a:rPr>
              <a:t>FEB 2015</a:t>
            </a:r>
            <a:r>
              <a:rPr lang="en-US" altLang="en-US" sz="2000" b="1" dirty="0">
                <a:solidFill>
                  <a:srgbClr val="758CFF"/>
                </a:solidFill>
              </a:rPr>
              <a:t/>
            </a:r>
            <a:br>
              <a:rPr lang="en-US" altLang="en-US" sz="2000" b="1" dirty="0">
                <a:solidFill>
                  <a:srgbClr val="758CFF"/>
                </a:solidFill>
              </a:rPr>
            </a:br>
            <a:endParaRPr lang="en-US" altLang="en-US" sz="20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3455927217"/>
              </p:ext>
            </p:extLst>
          </p:nvPr>
        </p:nvGraphicFramePr>
        <p:xfrm>
          <a:off x="228602" y="762011"/>
          <a:ext cx="11506199" cy="5953147"/>
        </p:xfrm>
        <a:graphic>
          <a:graphicData uri="http://schemas.openxmlformats.org/drawingml/2006/table">
            <a:tbl>
              <a:tblPr>
                <a:tableStyleId>{284E427A-3D55-4303-BF80-6455036E1DE7}</a:tableStyleId>
              </a:tblPr>
              <a:tblGrid>
                <a:gridCol w="2540073"/>
                <a:gridCol w="1598816"/>
                <a:gridCol w="1453670"/>
                <a:gridCol w="1389892"/>
                <a:gridCol w="1530641"/>
                <a:gridCol w="1444872"/>
                <a:gridCol w="1548235"/>
              </a:tblGrid>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Registered Users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ONC</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CNP</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AEPN</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AEPC</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TNMP</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TOTAL</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ctr"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t>Residential with Meter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30733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19452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2193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5392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2193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59963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n-lt"/>
                        </a:rPr>
                        <a:t>Residential(EN) with Meter </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30585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19324</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2189</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5297</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2188</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59583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n-lt"/>
                        </a:rPr>
                        <a:t>Residential(ES) with Meter </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148</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128</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4</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95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380</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n-lt"/>
                        </a:rPr>
                        <a:t>Residential Without Meter </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11763</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8864</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1017</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1829</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276</a:t>
                      </a: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23749</a:t>
                      </a: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dirty="0" smtClean="0">
                          <a:latin typeface="+mn-lt"/>
                        </a:rPr>
                        <a:t>Total Residential Accounts </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mn-lt"/>
                          <a:cs typeface="Arial" charset="0"/>
                        </a:rPr>
                        <a:t>83712</a:t>
                      </a: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TDSP User</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419</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37</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11</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15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2</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484</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TDSP Admin</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4 </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4</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4</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18</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NRC User</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58</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25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0</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1</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1</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85</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latin typeface="+mn-lt"/>
                        </a:rPr>
                        <a:t>NRC Admin</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1983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1013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62</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196</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53</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latin typeface="+mn-lt"/>
                        </a:rPr>
                        <a:t>3387</a:t>
                      </a: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mn-lt"/>
                        <a:cs typeface="Arial" charset="0"/>
                      </a:endParaRPr>
                    </a:p>
                  </a:txBody>
                  <a:tcPr marT="9144" marB="9144" anchor="b" horzOverflow="overflow"/>
                </a:tc>
              </a:tr>
              <a:tr h="180836">
                <a:tc>
                  <a:txBody>
                    <a:bodyPr/>
                    <a:lstStyle/>
                    <a:p>
                      <a:pPr algn="just"/>
                      <a:r>
                        <a:rPr lang="en-US" sz="600" dirty="0"/>
                        <a:t>Total </a:t>
                      </a:r>
                      <a:r>
                        <a:rPr lang="en-US" sz="600"/>
                        <a:t>Agreements </a:t>
                      </a:r>
                      <a:endParaRPr lang="en-US" sz="600" dirty="0"/>
                    </a:p>
                  </a:txBody>
                  <a:tcPr anchor="ctr"/>
                </a:tc>
                <a:tc>
                  <a:txBody>
                    <a:bodyPr/>
                    <a:lstStyle/>
                    <a:p>
                      <a:pPr algn="r"/>
                      <a:r>
                        <a:rPr lang="en-US" sz="600" dirty="0" smtClean="0"/>
                        <a:t>21</a:t>
                      </a:r>
                      <a:endParaRPr lang="en-US" sz="600" dirty="0"/>
                    </a:p>
                  </a:txBody>
                  <a:tcPr anchor="ctr"/>
                </a:tc>
                <a:tc>
                  <a:txBody>
                    <a:bodyPr/>
                    <a:lstStyle/>
                    <a:p>
                      <a:pPr algn="r"/>
                      <a:r>
                        <a:rPr lang="en-US" sz="600" dirty="0" smtClean="0"/>
                        <a:t>28</a:t>
                      </a:r>
                      <a:endParaRPr lang="en-US" sz="600" dirty="0"/>
                    </a:p>
                  </a:txBody>
                  <a:tcPr anchor="ctr"/>
                </a:tc>
                <a:tc>
                  <a:txBody>
                    <a:bodyPr/>
                    <a:lstStyle/>
                    <a:p>
                      <a:pPr algn="r"/>
                      <a:r>
                        <a:rPr lang="en-US" sz="600" dirty="0" smtClean="0"/>
                        <a:t>1</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50</a:t>
                      </a:r>
                      <a:endParaRPr lang="en-US" sz="600" dirty="0"/>
                    </a:p>
                  </a:txBody>
                  <a:tcPr anchor="ctr"/>
                </a:tc>
              </a:tr>
              <a:tr h="180836">
                <a:tc>
                  <a:txBody>
                    <a:bodyPr/>
                    <a:lstStyle/>
                    <a:p>
                      <a:pPr algn="just"/>
                      <a:r>
                        <a:rPr lang="en-US" sz="600" dirty="0"/>
                        <a:t>Energy Data Agreements </a:t>
                      </a:r>
                    </a:p>
                  </a:txBody>
                  <a:tcPr anchor="ctr"/>
                </a:tc>
                <a:tc>
                  <a:txBody>
                    <a:bodyPr/>
                    <a:lstStyle/>
                    <a:p>
                      <a:pPr algn="r"/>
                      <a:r>
                        <a:rPr lang="en-US" sz="600" dirty="0" smtClean="0"/>
                        <a:t>21</a:t>
                      </a:r>
                      <a:endParaRPr lang="en-US" sz="600" dirty="0"/>
                    </a:p>
                  </a:txBody>
                  <a:tcPr anchor="ctr"/>
                </a:tc>
                <a:tc>
                  <a:txBody>
                    <a:bodyPr/>
                    <a:lstStyle/>
                    <a:p>
                      <a:pPr algn="r"/>
                      <a:r>
                        <a:rPr lang="en-US" sz="600" dirty="0" smtClean="0"/>
                        <a:t>10</a:t>
                      </a:r>
                      <a:endParaRPr lang="en-US" sz="600" dirty="0"/>
                    </a:p>
                  </a:txBody>
                  <a:tcPr anchor="ctr"/>
                </a:tc>
                <a:tc>
                  <a:txBody>
                    <a:bodyPr/>
                    <a:lstStyle/>
                    <a:p>
                      <a:pPr algn="r"/>
                      <a:r>
                        <a:rPr lang="en-US" sz="600" dirty="0" smtClean="0"/>
                        <a:t>1</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32</a:t>
                      </a:r>
                      <a:endParaRPr lang="en-US" sz="600" dirty="0"/>
                    </a:p>
                  </a:txBody>
                  <a:tcPr anchor="ctr"/>
                </a:tc>
              </a:tr>
              <a:tr h="180836">
                <a:tc>
                  <a:txBody>
                    <a:bodyPr/>
                    <a:lstStyle/>
                    <a:p>
                      <a:pPr algn="just"/>
                      <a:r>
                        <a:rPr lang="en-US" sz="600" dirty="0"/>
                        <a:t>Han Device Agreements </a:t>
                      </a:r>
                    </a:p>
                  </a:txBody>
                  <a:tcPr anchor="ctr"/>
                </a:tc>
                <a:tc>
                  <a:txBody>
                    <a:bodyPr/>
                    <a:lstStyle/>
                    <a:p>
                      <a:pPr algn="r"/>
                      <a:r>
                        <a:rPr lang="en-US" sz="600" dirty="0" smtClean="0"/>
                        <a:t>0</a:t>
                      </a:r>
                      <a:endParaRPr lang="en-US" sz="600" dirty="0"/>
                    </a:p>
                  </a:txBody>
                  <a:tcPr anchor="ctr"/>
                </a:tc>
                <a:tc>
                  <a:txBody>
                    <a:bodyPr/>
                    <a:lstStyle/>
                    <a:p>
                      <a:pPr algn="r"/>
                      <a:r>
                        <a:rPr lang="en-US" sz="600" dirty="0" smtClean="0"/>
                        <a:t>18</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0</a:t>
                      </a:r>
                      <a:endParaRPr lang="en-US" sz="600" dirty="0"/>
                    </a:p>
                  </a:txBody>
                  <a:tcPr anchor="ctr"/>
                </a:tc>
                <a:tc>
                  <a:txBody>
                    <a:bodyPr/>
                    <a:lstStyle/>
                    <a:p>
                      <a:pPr algn="r"/>
                      <a:r>
                        <a:rPr lang="en-US" sz="600" dirty="0" smtClean="0"/>
                        <a:t>18</a:t>
                      </a:r>
                      <a:endParaRPr lang="en-US" sz="600" dirty="0"/>
                    </a:p>
                  </a:txBody>
                  <a:tcPr anchor="ctr"/>
                </a:tc>
              </a:tr>
              <a:tr h="180836">
                <a:tc>
                  <a:txBody>
                    <a:bodyPr/>
                    <a:lstStyle/>
                    <a:p>
                      <a:pPr algn="just"/>
                      <a:r>
                        <a:rPr lang="en-US" sz="600" dirty="0"/>
                        <a:t>Han Service Agreements </a:t>
                      </a:r>
                    </a:p>
                  </a:txBody>
                  <a:tcPr anchor="ct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c>
                  <a:txBody>
                    <a:bodyPr/>
                    <a:lstStyle/>
                    <a:p>
                      <a:pPr algn="r"/>
                      <a:r>
                        <a:rPr lang="en-US" sz="600" dirty="0" smtClean="0"/>
                        <a:t>0</a:t>
                      </a:r>
                      <a:endParaRPr lang="en-US" sz="600" dirty="0"/>
                    </a:p>
                  </a:txBody>
                  <a:tcPr/>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IN SMT</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ESI IDs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3421258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2339067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196600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844102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185540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6986567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Meters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3348340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2339037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197530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844295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185469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6914671</a:t>
                      </a:r>
                      <a:endParaRPr kumimoji="0" lang="en-US" sz="600" b="0" i="0" u="none" strike="noStrike" cap="none" normalizeH="0" baseline="0" dirty="0" smtClean="0">
                        <a:ln>
                          <a:noFill/>
                        </a:ln>
                        <a:solidFill>
                          <a:schemeClr val="tx1"/>
                        </a:solidFill>
                        <a:effectLst/>
                        <a:latin typeface="Arial" charset="0"/>
                        <a:ea typeface="MS Mincho" pitchFamily="49" charset="-128"/>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HAN Devices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3356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4722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148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249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8490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Acknowledgement</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0</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0</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0</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0</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Pending</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Meter Ready</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801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120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Provisioned</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2555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4707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103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129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HAN Messages (MTD)</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HAN Messages (YTD)</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21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HAN Messages (Cumulative)</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291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7365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7656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Simple Text Messages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90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2907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Load Control Messages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2651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Pricing Messages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49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Cancellation Messages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1758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219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Supplemental – (Friends)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Total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1393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1150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2737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Accepted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661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454</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34</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1190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Pending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4</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Revoked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190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210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422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Expired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519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460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1076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Terminated Agreements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23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0</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45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r>
              <a:tr h="1194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TDSPs</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REP</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Small Business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Regulatory</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Third Party</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smtClean="0">
                          <a:ln>
                            <a:noFill/>
                          </a:ln>
                          <a:effectLst/>
                        </a:rPr>
                        <a:t> </a:t>
                      </a:r>
                      <a:endParaRPr kumimoji="0" lang="en-US" sz="600" b="0" i="0" u="none" strike="noStrike" cap="none" normalizeH="0" baseline="0" smtClean="0">
                        <a:ln>
                          <a:noFill/>
                        </a:ln>
                        <a:solidFill>
                          <a:schemeClr val="tx1"/>
                        </a:solidFill>
                        <a:effectLst/>
                        <a:latin typeface="Arial" charset="0"/>
                        <a:cs typeface="Arial" charset="0"/>
                      </a:endParaRPr>
                    </a:p>
                  </a:txBody>
                  <a:tcPr marT="9144" marB="9144" anchor="b" horzOverflow="overflow"/>
                </a:tc>
              </a:tr>
              <a:tr h="1335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Registered Entities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94</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3299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2</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36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Registered Users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484</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695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85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6</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1</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19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Registered Admins</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18</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149</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3307</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600" dirty="0" smtClean="0"/>
                        <a:t>35</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u="none" strike="noStrike" cap="none" normalizeH="0" baseline="0" dirty="0" smtClean="0">
                          <a:ln>
                            <a:noFill/>
                          </a:ln>
                          <a:effectLst/>
                        </a:rPr>
                        <a:t> </a:t>
                      </a:r>
                      <a:endParaRPr kumimoji="0" lang="en-US" sz="6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r h="1235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rPr>
                        <a:t>HAN Messages Sent By</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t>273</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lang="en-US" sz="700" dirty="0" smtClean="0"/>
                        <a:t>7383</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u="none" strike="noStrike" cap="none" normalizeH="0" baseline="0" dirty="0" smtClean="0">
                          <a:ln>
                            <a:noFill/>
                          </a:ln>
                          <a:effectLst/>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tc>
              </a:tr>
            </a:tbl>
          </a:graphicData>
        </a:graphic>
      </p:graphicFrame>
      <p:cxnSp>
        <p:nvCxnSpPr>
          <p:cNvPr id="7" name="Straight Connector 6"/>
          <p:cNvCxnSpPr/>
          <p:nvPr/>
        </p:nvCxnSpPr>
        <p:spPr bwMode="auto">
          <a:xfrm>
            <a:off x="304800" y="684212"/>
            <a:ext cx="11506200" cy="1588"/>
          </a:xfrm>
          <a:prstGeom prst="line">
            <a:avLst/>
          </a:prstGeom>
          <a:noFill/>
          <a:ln w="63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447800" y="457200"/>
            <a:ext cx="9677400" cy="498475"/>
          </a:xfrm>
          <a:prstGeom prst="rect">
            <a:avLst/>
          </a:prstGeom>
          <a:noFill/>
          <a:ln w="9525">
            <a:noFill/>
            <a:miter lim="800000"/>
            <a:headEnd/>
            <a:tailEnd/>
          </a:ln>
        </p:spPr>
        <p:txBody>
          <a:bodyPr anchor="ctr"/>
          <a:lstStyle/>
          <a:p>
            <a:pPr>
              <a:lnSpc>
                <a:spcPct val="90000"/>
              </a:lnSpc>
            </a:pPr>
            <a:r>
              <a:rPr lang="en-US" altLang="en-US" sz="2300" b="1" dirty="0">
                <a:solidFill>
                  <a:srgbClr val="758CFF"/>
                </a:solidFill>
              </a:rPr>
              <a:t>SMT </a:t>
            </a:r>
            <a:r>
              <a:rPr lang="en-US" altLang="en-US" sz="2300" b="1" dirty="0" smtClean="0">
                <a:solidFill>
                  <a:srgbClr val="758CFF"/>
                </a:solidFill>
              </a:rPr>
              <a:t>Third Party Agreements Details  AMWG </a:t>
            </a:r>
            <a:r>
              <a:rPr lang="en-US" altLang="en-US" sz="2300" b="1" dirty="0">
                <a:solidFill>
                  <a:srgbClr val="758CFF"/>
                </a:solidFill>
              </a:rPr>
              <a:t>CR </a:t>
            </a:r>
            <a:r>
              <a:rPr lang="en-US" altLang="en-US" sz="2300" b="1" dirty="0" smtClean="0">
                <a:solidFill>
                  <a:srgbClr val="758CFF"/>
                </a:solidFill>
              </a:rPr>
              <a:t>2015  </a:t>
            </a:r>
            <a:r>
              <a:rPr lang="en-US" altLang="en-US" sz="2300" b="1" dirty="0">
                <a:solidFill>
                  <a:srgbClr val="758CFF"/>
                </a:solidFill>
              </a:rPr>
              <a:t>– </a:t>
            </a:r>
            <a:r>
              <a:rPr lang="en-US" altLang="en-US" sz="2300" b="1" dirty="0" smtClean="0">
                <a:solidFill>
                  <a:srgbClr val="758CFF"/>
                </a:solidFill>
              </a:rPr>
              <a:t>FEB 2015</a:t>
            </a:r>
            <a:r>
              <a:rPr lang="en-US" altLang="en-US" sz="2300" b="1" dirty="0">
                <a:solidFill>
                  <a:srgbClr val="758CFF"/>
                </a:solidFill>
              </a:rPr>
              <a:t/>
            </a:r>
            <a:br>
              <a:rPr lang="en-US" altLang="en-US" sz="2300" b="1" dirty="0">
                <a:solidFill>
                  <a:srgbClr val="758CFF"/>
                </a:solidFill>
              </a:rPr>
            </a:br>
            <a:endParaRPr lang="en-US" altLang="en-US" sz="2300" b="1" dirty="0">
              <a:solidFill>
                <a:srgbClr val="758CFF"/>
              </a:solidFill>
            </a:endParaRPr>
          </a:p>
        </p:txBody>
      </p:sp>
      <p:graphicFrame>
        <p:nvGraphicFramePr>
          <p:cNvPr id="4" name="Table 3"/>
          <p:cNvGraphicFramePr>
            <a:graphicFrameLocks noGrp="1"/>
          </p:cNvGraphicFramePr>
          <p:nvPr/>
        </p:nvGraphicFramePr>
        <p:xfrm>
          <a:off x="457201" y="1142998"/>
          <a:ext cx="10820398" cy="5410222"/>
        </p:xfrm>
        <a:graphic>
          <a:graphicData uri="http://schemas.openxmlformats.org/drawingml/2006/table">
            <a:tbl>
              <a:tblPr/>
              <a:tblGrid>
                <a:gridCol w="2090131"/>
                <a:gridCol w="1075623"/>
                <a:gridCol w="1637880"/>
                <a:gridCol w="672264"/>
                <a:gridCol w="797549"/>
                <a:gridCol w="586703"/>
                <a:gridCol w="586703"/>
                <a:gridCol w="586703"/>
                <a:gridCol w="2065686"/>
                <a:gridCol w="721156"/>
              </a:tblGrid>
              <a:tr h="107446">
                <a:tc>
                  <a:txBody>
                    <a:bodyPr/>
                    <a:lstStyle/>
                    <a:p>
                      <a:pPr algn="l" fontAlgn="b"/>
                      <a:r>
                        <a:rPr lang="en-US" sz="600" b="1" i="0" u="none" strike="noStrike" dirty="0">
                          <a:solidFill>
                            <a:srgbClr val="000000"/>
                          </a:solidFill>
                          <a:latin typeface="Arial"/>
                        </a:rPr>
                        <a:t>Third Party </a:t>
                      </a:r>
                      <a:r>
                        <a:rPr lang="en-US" sz="600" b="1" i="0" u="none" strike="noStrike" dirty="0" err="1">
                          <a:solidFill>
                            <a:srgbClr val="000000"/>
                          </a:solidFill>
                          <a:latin typeface="Arial"/>
                        </a:rPr>
                        <a:t>Aggreement</a:t>
                      </a:r>
                      <a:r>
                        <a:rPr lang="en-US" sz="600" b="1" i="0" u="none" strike="noStrike" dirty="0">
                          <a:solidFill>
                            <a:srgbClr val="000000"/>
                          </a:solidFill>
                          <a:latin typeface="Arial"/>
                        </a:rPr>
                        <a:t> Details</a:t>
                      </a: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r>
              <a:tr h="208572">
                <a:tc>
                  <a:txBody>
                    <a:bodyPr/>
                    <a:lstStyle/>
                    <a:p>
                      <a:pPr algn="l" fontAlgn="b"/>
                      <a:r>
                        <a:rPr lang="en-US" sz="600" b="1" i="0" u="none" strike="noStrike">
                          <a:solidFill>
                            <a:srgbClr val="000000"/>
                          </a:solidFill>
                          <a:latin typeface="Arial"/>
                        </a:rPr>
                        <a:t>USR_ID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Agreement Type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Company Name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Usr Type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PENDING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ACTIVE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REJECT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CLOSED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EXTENSION AGREEMENTS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TOTAL</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07446">
                <a:tc>
                  <a:txBody>
                    <a:bodyPr/>
                    <a:lstStyle/>
                    <a:p>
                      <a:pPr algn="l" fontAlgn="b"/>
                      <a:r>
                        <a:rPr lang="en-US" sz="600" b="0" i="0" u="none" strike="noStrike">
                          <a:solidFill>
                            <a:srgbClr val="000000"/>
                          </a:solidFill>
                          <a:latin typeface="Arial"/>
                        </a:rPr>
                        <a:t>3RDPARTYADMJEJ1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Ozarka International</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ARVINDP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Be Safe Group LLC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DRFINDUSTRIES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DRF Industries LLC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EMAIL5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L5E LLC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ENERGYCURB</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Curb Inc.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ENERGYOGRE-ADMIN</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Ogre LLC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INCITEADMIN</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Incite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INNOWATTS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InnoWatts LLC</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LUCID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Lucid Design Group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NEXTERADATA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NexTera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572">
                <a:tc>
                  <a:txBody>
                    <a:bodyPr/>
                    <a:lstStyle/>
                    <a:p>
                      <a:pPr algn="l" fontAlgn="b"/>
                      <a:r>
                        <a:rPr lang="en-US" sz="600" b="0" i="0" u="none" strike="noStrike">
                          <a:solidFill>
                            <a:srgbClr val="000000"/>
                          </a:solidFill>
                          <a:latin typeface="Arial"/>
                        </a:rPr>
                        <a:t>ROB3HAMON</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Boxer Property Management Corporati</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RPMSMT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Rapid Power Management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SAMSUNGSRA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Samsung Research America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SILLSKIDSENERGY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SK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UTEGRATIONADMIN</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Utegration</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ENERGATE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Energate Corp.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THRD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1" i="0" u="none" strike="noStrike">
                        <a:solidFill>
                          <a:srgbClr val="000000"/>
                        </a:solidFill>
                        <a:latin typeface="Arial"/>
                      </a:endParaRP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tcPr>
                </a:tc>
              </a:tr>
              <a:tr h="107446">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a:noFill/>
                    </a:lnB>
                  </a:tcPr>
                </a:tc>
                <a:tc>
                  <a:txBody>
                    <a:bodyPr/>
                    <a:lstStyle/>
                    <a:p>
                      <a:pPr algn="l" fontAlgn="b"/>
                      <a:r>
                        <a:rPr lang="en-US" sz="600" b="1" i="0" u="none" strike="noStrike">
                          <a:solidFill>
                            <a:srgbClr val="000000"/>
                          </a:solidFill>
                          <a:latin typeface="Arial"/>
                        </a:rPr>
                        <a:t> </a:t>
                      </a:r>
                    </a:p>
                  </a:txBody>
                  <a:tcPr marL="6172" marR="6172" marT="6172" marB="0" anchor="b">
                    <a:lnL>
                      <a:noFill/>
                    </a:lnL>
                    <a:lnR>
                      <a:noFill/>
                    </a:lnR>
                    <a:lnT>
                      <a:noFill/>
                    </a:lnT>
                    <a:lnB>
                      <a:noFill/>
                    </a:lnB>
                  </a:tcPr>
                </a:tc>
              </a:tr>
              <a:tr h="107446">
                <a:tc>
                  <a:txBody>
                    <a:bodyPr/>
                    <a:lstStyle/>
                    <a:p>
                      <a:pPr algn="l" fontAlgn="b"/>
                      <a:r>
                        <a:rPr lang="en-US" sz="600" b="1" i="0" u="none" strike="noStrike">
                          <a:solidFill>
                            <a:srgbClr val="000000"/>
                          </a:solidFill>
                          <a:latin typeface="Arial"/>
                        </a:rPr>
                        <a:t>Rep acting as Thrid party</a:t>
                      </a: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latin typeface="Arial"/>
                      </a:endParaRP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600" b="1" i="0" u="none" strike="noStrike">
                          <a:solidFill>
                            <a:srgbClr val="000000"/>
                          </a:solidFill>
                          <a:latin typeface="Arial"/>
                        </a:rPr>
                        <a:t> </a:t>
                      </a:r>
                    </a:p>
                  </a:txBody>
                  <a:tcPr marL="6172" marR="6172" marT="6172" marB="0" anchor="b">
                    <a:lnL>
                      <a:noFill/>
                    </a:lnL>
                    <a:lnR>
                      <a:noFill/>
                    </a:lnR>
                    <a:lnT>
                      <a:noFill/>
                    </a:lnT>
                    <a:lnB w="6350" cap="flat" cmpd="sng" algn="ctr">
                      <a:solidFill>
                        <a:srgbClr val="000000"/>
                      </a:solidFill>
                      <a:prstDash val="solid"/>
                      <a:round/>
                      <a:headEnd type="none" w="med" len="med"/>
                      <a:tailEnd type="none" w="med" len="med"/>
                    </a:lnB>
                  </a:tcPr>
                </a:tc>
              </a:tr>
              <a:tr h="265454">
                <a:tc>
                  <a:txBody>
                    <a:bodyPr/>
                    <a:lstStyle/>
                    <a:p>
                      <a:pPr algn="l" fontAlgn="b"/>
                      <a:r>
                        <a:rPr lang="en-US" sz="600" b="1" i="0" u="none" strike="noStrike">
                          <a:solidFill>
                            <a:srgbClr val="000000"/>
                          </a:solidFill>
                          <a:latin typeface="Arial"/>
                        </a:rPr>
                        <a:t>USR_ID</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Agreement Type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Company Name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Usr Type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PENDING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ACTIVE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REJECT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CLOSED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EXTENSION AGREEMENTS </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600" b="1" i="0" u="none" strike="noStrike">
                          <a:solidFill>
                            <a:srgbClr val="000000"/>
                          </a:solidFill>
                          <a:latin typeface="Arial"/>
                        </a:rPr>
                        <a:t>TOTAL</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07446">
                <a:tc>
                  <a:txBody>
                    <a:bodyPr/>
                    <a:lstStyle/>
                    <a:p>
                      <a:pPr algn="l" fontAlgn="b"/>
                      <a:r>
                        <a:rPr lang="en-US" sz="600" b="0" i="0" u="none" strike="noStrike">
                          <a:solidFill>
                            <a:srgbClr val="000000"/>
                          </a:solidFill>
                          <a:latin typeface="Arial"/>
                        </a:rPr>
                        <a:t>AJAYRAJANNA4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Direct Energy Mass Markets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JMEROLA-MP2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MP2 Energy Texas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SMT01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Con Edison Solutions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SMTEMAIL1.7</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Alpha REP Services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TCARTER-MP2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MP2 Energy Texas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TXUEGA6U</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Energy Data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TXU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ABOYD1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AJAYRAJANNA4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Direct Energy Mass Markets</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ASPINKS1911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6</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ATRAN1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BFELDER1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CBALWANT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7</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18</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CHAMILT1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EEMARKETING</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Entrust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GDELAROSA</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6</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HANANALYST</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226</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72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298</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MASMITH</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RHAYNES1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ROMANO1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RTOTH1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5</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SBUTLER30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8</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9</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SMARTENERGY02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TJENNIN1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2</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WLIRA1</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Han Device</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Reliant Energy</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solidFill>
                            <a:srgbClr val="000000"/>
                          </a:solidFill>
                          <a:latin typeface="Arial"/>
                        </a:rPr>
                        <a:t>REP</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3</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6</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a:solidFill>
                            <a:srgbClr val="000000"/>
                          </a:solidFill>
                          <a:latin typeface="Arial"/>
                        </a:rPr>
                        <a:t>0</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solidFill>
                            <a:srgbClr val="000000"/>
                          </a:solidFill>
                          <a:latin typeface="Arial"/>
                        </a:rPr>
                        <a:t>9</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7446">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0" i="0" u="none" strike="noStrike">
                          <a:solidFill>
                            <a:srgbClr val="000000"/>
                          </a:solidFill>
                          <a:latin typeface="Arial"/>
                        </a:rPr>
                        <a:t> </a:t>
                      </a:r>
                    </a:p>
                  </a:txBody>
                  <a:tcPr marL="6172" marR="6172" marT="6172"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l" fontAlgn="b"/>
                      <a:r>
                        <a:rPr lang="en-US" sz="600" b="1" i="0" u="none" strike="noStrike">
                          <a:solidFill>
                            <a:srgbClr val="000000"/>
                          </a:solidFill>
                          <a:latin typeface="Arial"/>
                        </a:rPr>
                        <a:t>Total</a:t>
                      </a:r>
                    </a:p>
                  </a:txBody>
                  <a:tcPr marL="6172" marR="6172" marT="6172"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r" fontAlgn="b"/>
                      <a:r>
                        <a:rPr lang="en-US" sz="600" b="1" i="0" u="none" strike="noStrike" dirty="0">
                          <a:solidFill>
                            <a:srgbClr val="000000"/>
                          </a:solidFill>
                          <a:latin typeface="Arial"/>
                        </a:rPr>
                        <a:t>434</a:t>
                      </a:r>
                    </a:p>
                  </a:txBody>
                  <a:tcPr marL="6172" marR="6172" marT="617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noFill/>
        <a:ln w="12700" cap="flat" cmpd="dbl"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22949</TotalTime>
  <Words>1083</Words>
  <Application>Microsoft Office PowerPoint</Application>
  <PresentationFormat>Custom</PresentationFormat>
  <Paragraphs>779</Paragraphs>
  <Slides>5</Slides>
  <Notes>1</Notes>
  <HiddenSlides>0</HiddenSlides>
  <MMClips>0</MMClip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S&amp;C-2010</vt:lpstr>
      <vt:lpstr>Custom Design</vt:lpstr>
      <vt:lpstr>7_S&amp;C-2010</vt:lpstr>
      <vt:lpstr>SMT Update To AMWG </vt:lpstr>
      <vt:lpstr>Monthly SMT Data Timeliness AMWG CR 2014 002 End to End File Processing Completeness – February 2015</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725</cp:revision>
  <cp:lastPrinted>2014-05-01T16:40:31Z</cp:lastPrinted>
  <dcterms:modified xsi:type="dcterms:W3CDTF">2015-03-23T17:54:48Z</dcterms:modified>
</cp:coreProperties>
</file>