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4" r:id="rId8"/>
    <p:sldId id="265" r:id="rId9"/>
    <p:sldId id="266" r:id="rId10"/>
    <p:sldId id="267" r:id="rId11"/>
    <p:sldId id="270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110" d="100"/>
          <a:sy n="110" d="100"/>
        </p:scale>
        <p:origin x="1596" y="18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80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C636A-5551-4F53-B2B6-FE98A7905F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08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85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OCITF </a:t>
            </a:r>
            <a:endParaRPr lang="en-US" sz="1050" b="1" dirty="0"/>
          </a:p>
          <a:p>
            <a:pPr algn="l"/>
            <a:r>
              <a:rPr lang="en-US" sz="1050" dirty="0" smtClean="0"/>
              <a:t>3/23/2015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31094"/>
            <a:chOff x="603250" y="546100"/>
            <a:chExt cx="7727950" cy="3831094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Book Antiqua"/>
                  <a:cs typeface="Book Antiqua"/>
                </a:rPr>
                <a:t>Outage Cost Study</a:t>
              </a:r>
            </a:p>
            <a:p>
              <a:endParaRPr lang="en-US" sz="2000" b="1" dirty="0" smtClean="0">
                <a:latin typeface="Book Antiqua"/>
                <a:cs typeface="Book Antiqua"/>
              </a:endParaRPr>
            </a:p>
            <a:p>
              <a:r>
                <a:rPr lang="en-US" sz="2000" i="1" dirty="0" smtClean="0">
                  <a:latin typeface="Book Antiqua"/>
                  <a:cs typeface="Book Antiqua"/>
                </a:rPr>
                <a:t>Market Analysis and Design</a:t>
              </a:r>
              <a:endParaRPr lang="en-US" sz="2000" dirty="0" smtClean="0">
                <a:latin typeface="Book Antiqua"/>
                <a:cs typeface="Book Antiqua"/>
              </a:endParaRPr>
            </a:p>
            <a:p>
              <a:r>
                <a:rPr lang="en-US" sz="2000" dirty="0" smtClean="0">
                  <a:latin typeface="Book Antiqua"/>
                  <a:cs typeface="Book Antiqua"/>
                </a:rPr>
                <a:t> </a:t>
              </a:r>
            </a:p>
            <a:p>
              <a:r>
                <a:rPr lang="en-US" sz="2000" dirty="0" smtClean="0">
                  <a:latin typeface="Book Antiqua"/>
                  <a:cs typeface="Book Antiqua"/>
                </a:rPr>
                <a:t>Outage Coordination Improvement Task Force</a:t>
              </a:r>
              <a:endParaRPr lang="en-US" sz="2000" dirty="0" smtClean="0">
                <a:latin typeface="Book Antiqua"/>
                <a:cs typeface="Book Antiqua"/>
              </a:endParaRPr>
            </a:p>
            <a:p>
              <a:r>
                <a:rPr lang="en-US" sz="2000" dirty="0" smtClean="0">
                  <a:latin typeface="Book Antiqua"/>
                  <a:cs typeface="Book Antiqua"/>
                </a:rPr>
                <a:t>3/23/2015</a:t>
              </a:r>
              <a:endParaRPr lang="en-US" sz="2000" dirty="0" smtClean="0">
                <a:latin typeface="Book Antiqua"/>
                <a:cs typeface="Book Antiqua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88900"/>
            <a:ext cx="8459536" cy="461665"/>
          </a:xfrm>
        </p:spPr>
        <p:txBody>
          <a:bodyPr/>
          <a:lstStyle/>
          <a:p>
            <a:r>
              <a:rPr lang="en-US" sz="3200" dirty="0" smtClean="0">
                <a:latin typeface="Book Antiqua"/>
                <a:cs typeface="Book Antiqua"/>
              </a:rPr>
              <a:t>Study Objective</a:t>
            </a:r>
            <a:endParaRPr lang="en-US" sz="3200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688975"/>
            <a:ext cx="8229600" cy="5116513"/>
          </a:xfrm>
        </p:spPr>
        <p:txBody>
          <a:bodyPr>
            <a:normAutofit fontScale="92500" lnSpcReduction="20000"/>
          </a:bodyPr>
          <a:lstStyle/>
          <a:p>
            <a:endParaRPr lang="en-US" sz="900" dirty="0" smtClean="0">
              <a:latin typeface="Book Antiqua"/>
              <a:cs typeface="Book Antiqua"/>
            </a:endParaRPr>
          </a:p>
          <a:p>
            <a:r>
              <a:rPr lang="en-US" dirty="0" smtClean="0">
                <a:latin typeface="Book Antiqua"/>
                <a:cs typeface="Book Antiqua"/>
              </a:rPr>
              <a:t>Evaluate factors affecting predictability of congestion </a:t>
            </a:r>
            <a:r>
              <a:rPr lang="en-US" dirty="0">
                <a:latin typeface="Book Antiqua"/>
                <a:cs typeface="Book Antiqua"/>
              </a:rPr>
              <a:t>rent associated with hypothetical </a:t>
            </a:r>
            <a:r>
              <a:rPr lang="en-US" dirty="0" smtClean="0">
                <a:latin typeface="Book Antiqua"/>
                <a:cs typeface="Book Antiqua"/>
              </a:rPr>
              <a:t>outages   </a:t>
            </a:r>
          </a:p>
          <a:p>
            <a:endParaRPr lang="en-US" sz="2400" dirty="0" smtClean="0">
              <a:latin typeface="Book Antiqua"/>
              <a:cs typeface="Book Antiqua"/>
            </a:endParaRPr>
          </a:p>
          <a:p>
            <a:r>
              <a:rPr lang="en-US" sz="2400" dirty="0" smtClean="0">
                <a:latin typeface="Book Antiqua"/>
                <a:cs typeface="Book Antiqua"/>
              </a:rPr>
              <a:t>Congestion </a:t>
            </a:r>
            <a:r>
              <a:rPr lang="en-US" sz="2400" dirty="0" smtClean="0">
                <a:latin typeface="Book Antiqua"/>
                <a:cs typeface="Book Antiqua"/>
              </a:rPr>
              <a:t>Rent</a:t>
            </a:r>
            <a:r>
              <a:rPr lang="en-US" sz="2400" dirty="0">
                <a:latin typeface="Book Antiqua"/>
                <a:cs typeface="Book Antiqua"/>
              </a:rPr>
              <a:t>: </a:t>
            </a:r>
            <a:r>
              <a:rPr lang="en-US" sz="2400" dirty="0" smtClean="0">
                <a:latin typeface="Book Antiqua"/>
                <a:cs typeface="Book Antiqua"/>
              </a:rPr>
              <a:t>Marginal cost of the constraint times the flow across the element. </a:t>
            </a:r>
          </a:p>
          <a:p>
            <a:pPr lvl="1"/>
            <a:r>
              <a:rPr lang="en-US" sz="2100" dirty="0">
                <a:latin typeface="Book Antiqua"/>
                <a:cs typeface="Book Antiqua"/>
              </a:rPr>
              <a:t>Congestion rent could be used as a metric to get relative value of transmission constraint since it is based on the marginal cost of resolving the constraint and the extent of </a:t>
            </a:r>
            <a:r>
              <a:rPr lang="en-US" sz="2100" dirty="0" smtClean="0">
                <a:latin typeface="Book Antiqua"/>
                <a:cs typeface="Book Antiqua"/>
              </a:rPr>
              <a:t>violation</a:t>
            </a:r>
          </a:p>
          <a:p>
            <a:pPr lvl="1"/>
            <a:endParaRPr lang="en-US" sz="1000" dirty="0">
              <a:latin typeface="Book Antiqua"/>
              <a:cs typeface="Book Antiqua"/>
            </a:endParaRPr>
          </a:p>
          <a:p>
            <a:pPr lvl="1"/>
            <a:r>
              <a:rPr lang="en-US" sz="2100" dirty="0" smtClean="0">
                <a:latin typeface="Book Antiqua"/>
                <a:cs typeface="Book Antiqua"/>
              </a:rPr>
              <a:t>CRRs/PTPs could </a:t>
            </a:r>
            <a:r>
              <a:rPr lang="en-US" sz="2100" dirty="0">
                <a:latin typeface="Book Antiqua"/>
                <a:cs typeface="Book Antiqua"/>
              </a:rPr>
              <a:t>be purchased to hedge against </a:t>
            </a:r>
            <a:r>
              <a:rPr lang="en-US" sz="2100" dirty="0" smtClean="0">
                <a:latin typeface="Book Antiqua"/>
                <a:cs typeface="Book Antiqua"/>
              </a:rPr>
              <a:t>congestion in DAM/RT</a:t>
            </a:r>
          </a:p>
          <a:p>
            <a:pPr lvl="1"/>
            <a:endParaRPr lang="en-US" sz="1000" dirty="0">
              <a:latin typeface="Book Antiqua"/>
              <a:cs typeface="Book Antiqua"/>
            </a:endParaRPr>
          </a:p>
          <a:p>
            <a:pPr lvl="1"/>
            <a:r>
              <a:rPr lang="en-US" sz="2100" dirty="0">
                <a:latin typeface="Book Antiqua"/>
                <a:cs typeface="Book Antiqua"/>
              </a:rPr>
              <a:t>Congestion </a:t>
            </a:r>
            <a:r>
              <a:rPr lang="en-US" sz="2100" dirty="0" smtClean="0">
                <a:latin typeface="Book Antiqua"/>
                <a:cs typeface="Book Antiqua"/>
              </a:rPr>
              <a:t>payout associated </a:t>
            </a:r>
            <a:r>
              <a:rPr lang="en-US" sz="2100" dirty="0">
                <a:latin typeface="Book Antiqua"/>
                <a:cs typeface="Book Antiqua"/>
              </a:rPr>
              <a:t>with outages not modeled in CRR could result in CRR payout </a:t>
            </a:r>
            <a:r>
              <a:rPr lang="en-US" sz="2100" dirty="0" smtClean="0">
                <a:latin typeface="Book Antiqua"/>
                <a:cs typeface="Book Antiqua"/>
              </a:rPr>
              <a:t>shortfall</a:t>
            </a:r>
            <a:r>
              <a:rPr lang="en-US" sz="2100" dirty="0">
                <a:latin typeface="Book Antiqua"/>
                <a:cs typeface="Book Antiqua"/>
              </a:rPr>
              <a:t> </a:t>
            </a:r>
            <a:r>
              <a:rPr lang="en-US" sz="2100" dirty="0" smtClean="0">
                <a:latin typeface="Book Antiqua"/>
                <a:cs typeface="Book Antiqua"/>
              </a:rPr>
              <a:t>and affect the effectiveness of the hedging in DAM and the convergence of CRR/DAM/SCED</a:t>
            </a:r>
          </a:p>
        </p:txBody>
      </p:sp>
    </p:spTree>
    <p:extLst>
      <p:ext uri="{BB962C8B-B14F-4D97-AF65-F5344CB8AC3E}">
        <p14:creationId xmlns:p14="http://schemas.microsoft.com/office/powerpoint/2010/main" val="4203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77543"/>
            <a:ext cx="8459536" cy="461665"/>
          </a:xfrm>
        </p:spPr>
        <p:txBody>
          <a:bodyPr/>
          <a:lstStyle/>
          <a:p>
            <a:r>
              <a:rPr lang="en-US" sz="3200" dirty="0" smtClean="0">
                <a:latin typeface="Book Antiqua"/>
                <a:cs typeface="Book Antiqua"/>
              </a:rPr>
              <a:t>Study </a:t>
            </a:r>
            <a:r>
              <a:rPr lang="en-US" sz="3200" dirty="0">
                <a:latin typeface="Book Antiqua"/>
                <a:cs typeface="Book Antiqua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1069975"/>
            <a:ext cx="8229600" cy="511651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 Antiqua"/>
                <a:cs typeface="Book Antiqua"/>
              </a:rPr>
              <a:t>Calculated congestion rent using modified Reliability Unit Commitment engine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Penalty costs matching SCED shadow price caps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COP and 3-Part Offers as submitted by 1400 of prior day</a:t>
            </a:r>
          </a:p>
          <a:p>
            <a:endParaRPr lang="en-US" sz="2400" dirty="0">
              <a:latin typeface="Book Antiqua"/>
              <a:cs typeface="Book Antiqua"/>
            </a:endParaRPr>
          </a:p>
          <a:p>
            <a:r>
              <a:rPr lang="en-US" sz="2400" dirty="0" smtClean="0">
                <a:latin typeface="Book Antiqua"/>
                <a:cs typeface="Book Antiqua"/>
              </a:rPr>
              <a:t>Studied 10 </a:t>
            </a:r>
            <a:r>
              <a:rPr lang="en-US" sz="2400" dirty="0">
                <a:latin typeface="Book Antiqua"/>
                <a:cs typeface="Book Antiqua"/>
              </a:rPr>
              <a:t>outages x 4 </a:t>
            </a:r>
            <a:r>
              <a:rPr lang="en-US" sz="2400" dirty="0" smtClean="0">
                <a:latin typeface="Book Antiqua"/>
                <a:cs typeface="Book Antiqua"/>
              </a:rPr>
              <a:t>actual OD cases </a:t>
            </a:r>
            <a:r>
              <a:rPr lang="en-US" sz="2400" dirty="0">
                <a:latin typeface="Book Antiqua"/>
                <a:cs typeface="Book Antiqua"/>
              </a:rPr>
              <a:t>representing a range of system conditions</a:t>
            </a:r>
          </a:p>
          <a:p>
            <a:pPr lvl="1"/>
            <a:r>
              <a:rPr lang="en-US" sz="2000" dirty="0">
                <a:latin typeface="Book Antiqua"/>
                <a:cs typeface="Book Antiqua"/>
              </a:rPr>
              <a:t>For each outage and case, </a:t>
            </a:r>
            <a:r>
              <a:rPr lang="en-US" sz="2000" dirty="0" smtClean="0">
                <a:latin typeface="Book Antiqua"/>
                <a:cs typeface="Book Antiqua"/>
              </a:rPr>
              <a:t>calculated </a:t>
            </a:r>
            <a:r>
              <a:rPr lang="en-US" sz="2000" dirty="0">
                <a:latin typeface="Book Antiqua"/>
                <a:cs typeface="Book Antiqua"/>
              </a:rPr>
              <a:t>difference in congestion rent with and without outage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Analyzed additional </a:t>
            </a:r>
            <a:r>
              <a:rPr lang="en-US" sz="2000" dirty="0">
                <a:latin typeface="Book Antiqua"/>
                <a:cs typeface="Book Antiqua"/>
              </a:rPr>
              <a:t>sensitivities to multiple outages (N-1-1) and generation + transmission outages (</a:t>
            </a:r>
            <a:r>
              <a:rPr lang="en-US" sz="2000" dirty="0" smtClean="0">
                <a:latin typeface="Book Antiqua"/>
                <a:cs typeface="Book Antiqua"/>
              </a:rPr>
              <a:t>N-1, </a:t>
            </a:r>
            <a:r>
              <a:rPr lang="en-US" sz="2000" dirty="0">
                <a:latin typeface="Book Antiqua"/>
                <a:cs typeface="Book Antiqua"/>
              </a:rPr>
              <a:t>G-1)</a:t>
            </a:r>
          </a:p>
          <a:p>
            <a:pPr lvl="1"/>
            <a:endParaRPr lang="en-US" sz="32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15308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16986"/>
            <a:ext cx="8459536" cy="461665"/>
          </a:xfrm>
        </p:spPr>
        <p:txBody>
          <a:bodyPr/>
          <a:lstStyle/>
          <a:p>
            <a:r>
              <a:rPr lang="en-US" sz="3200" dirty="0" smtClean="0">
                <a:latin typeface="Book Antiqua"/>
                <a:cs typeface="Book Antiqua"/>
              </a:rPr>
              <a:t>Observations - Outage Type I</a:t>
            </a:r>
            <a:endParaRPr lang="en-US" sz="3200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Book Antiqua"/>
                <a:cs typeface="Book Antiqua"/>
              </a:rPr>
              <a:t>A few outages result in congestion irrespective of the variation in overall system conditions. Congestion is mainly dependent on local generation/load.</a:t>
            </a:r>
          </a:p>
          <a:p>
            <a:endParaRPr lang="en-US" sz="2400" dirty="0">
              <a:latin typeface="Book Antiqua"/>
              <a:cs typeface="Book Antiqua"/>
            </a:endParaRPr>
          </a:p>
          <a:p>
            <a:endParaRPr lang="en-US" sz="2400" dirty="0" smtClean="0">
              <a:latin typeface="Book Antiqua"/>
              <a:cs typeface="Book Antiqu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254167"/>
              </p:ext>
            </p:extLst>
          </p:nvPr>
        </p:nvGraphicFramePr>
        <p:xfrm>
          <a:off x="457200" y="2614613"/>
          <a:ext cx="8229600" cy="2784185"/>
        </p:xfrm>
        <a:graphic>
          <a:graphicData uri="http://schemas.openxmlformats.org/drawingml/2006/table">
            <a:tbl>
              <a:tblPr firstRow="1" firstCol="1">
                <a:tableStyleId>{284E427A-3D55-4303-BF80-6455036E1DE7}</a:tableStyleId>
              </a:tblPr>
              <a:tblGrid>
                <a:gridCol w="3466100"/>
                <a:gridCol w="1190875"/>
                <a:gridCol w="1190875"/>
                <a:gridCol w="1190875"/>
                <a:gridCol w="1190875"/>
              </a:tblGrid>
              <a:tr h="556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Outage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Summer 1 - </a:t>
                      </a:r>
                      <a:r>
                        <a:rPr lang="en-US" sz="1200" b="1" u="none" strike="noStrike" dirty="0" smtClean="0">
                          <a:effectLst/>
                        </a:rPr>
                        <a:t>59000MW    High </a:t>
                      </a:r>
                      <a:r>
                        <a:rPr lang="en-US" sz="1200" b="1" u="none" strike="noStrike" dirty="0">
                          <a:effectLst/>
                        </a:rPr>
                        <a:t>Wind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Summer 2 - </a:t>
                      </a:r>
                      <a:r>
                        <a:rPr lang="en-US" sz="1200" b="1" u="none" strike="noStrike" dirty="0" smtClean="0">
                          <a:effectLst/>
                        </a:rPr>
                        <a:t>63000MW     </a:t>
                      </a:r>
                      <a:r>
                        <a:rPr lang="en-US" sz="1200" b="1" u="none" strike="noStrike" dirty="0">
                          <a:effectLst/>
                        </a:rPr>
                        <a:t>Low Wind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Fall 1 - </a:t>
                      </a:r>
                      <a:r>
                        <a:rPr lang="en-US" sz="1200" b="1" u="none" strike="noStrike" dirty="0" smtClean="0">
                          <a:effectLst/>
                        </a:rPr>
                        <a:t>42000MW     </a:t>
                      </a:r>
                      <a:r>
                        <a:rPr lang="en-US" sz="1200" b="1" u="none" strike="noStrike" dirty="0">
                          <a:effectLst/>
                        </a:rPr>
                        <a:t>Low Wind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Fall 2 - </a:t>
                      </a:r>
                      <a:r>
                        <a:rPr lang="de-DE" sz="1200" b="1" u="none" strike="noStrike" dirty="0" smtClean="0">
                          <a:effectLst/>
                        </a:rPr>
                        <a:t>37000MW       </a:t>
                      </a:r>
                      <a:r>
                        <a:rPr lang="de-DE" sz="1200" b="1" u="none" strike="noStrike" dirty="0">
                          <a:effectLst/>
                        </a:rPr>
                        <a:t>Moderate Wind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La Palma to Rio Hondo 345kV circuit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($8,217,002)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($6,446,971)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Calibri" panose="020F0502020204030204" pitchFamily="34" charset="0"/>
                        </a:rPr>
                        <a:t>La Palma to Rio Hondo 345kV </a:t>
                      </a:r>
                      <a:r>
                        <a:rPr lang="es-ES" sz="1200" u="none" strike="noStrike" dirty="0" err="1">
                          <a:effectLst/>
                          <a:latin typeface="Calibri" panose="020F0502020204030204" pitchFamily="34" charset="0"/>
                        </a:rPr>
                        <a:t>circuit</a:t>
                      </a:r>
                      <a:r>
                        <a:rPr lang="es-ES" sz="1200" u="none" strike="noStrike" dirty="0">
                          <a:effectLst/>
                          <a:latin typeface="Calibri" panose="020F0502020204030204" pitchFamily="34" charset="0"/>
                        </a:rPr>
                        <a:t> + </a:t>
                      </a:r>
                      <a:r>
                        <a:rPr lang="es-ES" sz="12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s-ES" sz="12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Silas</a:t>
                      </a:r>
                      <a:r>
                        <a:rPr lang="es-ES" sz="120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u="none" strike="noStrike" dirty="0">
                          <a:effectLst/>
                          <a:latin typeface="Calibri" panose="020F0502020204030204" pitchFamily="34" charset="0"/>
                        </a:rPr>
                        <a:t>Ray </a:t>
                      </a:r>
                      <a:r>
                        <a:rPr lang="es-ES" sz="1200" u="none" strike="noStrike" dirty="0" err="1">
                          <a:effectLst/>
                          <a:latin typeface="Calibri" panose="020F0502020204030204" pitchFamily="34" charset="0"/>
                        </a:rPr>
                        <a:t>generation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($10,170,363)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($13,720,339)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($2,489,595)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Caddo Switch to Apache </a:t>
                      </a:r>
                      <a:r>
                        <a:rPr lang="en-US" sz="1200" u="none" strike="noStrike" dirty="0" err="1">
                          <a:effectLst/>
                          <a:latin typeface="Calibri" panose="020F0502020204030204" pitchFamily="34" charset="0"/>
                        </a:rPr>
                        <a:t>Tnp</a:t>
                      </a: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 138kv circuit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($13,723,500)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($13,265,000)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($7,913,500)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Odessa Southwest to Moss Switch 138kV circuit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($3,992,394)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($6,523,320)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($6,658,597)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9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15643"/>
            <a:ext cx="8459536" cy="461665"/>
          </a:xfrm>
        </p:spPr>
        <p:txBody>
          <a:bodyPr/>
          <a:lstStyle/>
          <a:p>
            <a:r>
              <a:rPr lang="en-US" sz="3200" dirty="0">
                <a:latin typeface="Book Antiqua"/>
                <a:cs typeface="Book Antiqua"/>
              </a:rPr>
              <a:t>Observations - Outage Type </a:t>
            </a:r>
            <a:r>
              <a:rPr lang="en-US" sz="3200" dirty="0" smtClean="0">
                <a:latin typeface="Book Antiqua"/>
                <a:cs typeface="Book Antiqua"/>
              </a:rPr>
              <a:t>II</a:t>
            </a:r>
            <a:endParaRPr lang="en-US" sz="3200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Book Antiqua"/>
                <a:cs typeface="Book Antiqua"/>
              </a:rPr>
              <a:t>Majority of the outages </a:t>
            </a:r>
            <a:r>
              <a:rPr lang="en-US" sz="2400" dirty="0" smtClean="0">
                <a:latin typeface="Book Antiqua"/>
                <a:cs typeface="Book Antiqua"/>
              </a:rPr>
              <a:t>do not independently </a:t>
            </a:r>
            <a:r>
              <a:rPr lang="en-US" sz="2400" dirty="0">
                <a:latin typeface="Book Antiqua"/>
                <a:cs typeface="Book Antiqua"/>
              </a:rPr>
              <a:t>cause congestion. However the pancaking effect when other outages are taken in the area </a:t>
            </a:r>
            <a:r>
              <a:rPr lang="en-US" sz="2400" dirty="0" smtClean="0">
                <a:latin typeface="Book Antiqua"/>
                <a:cs typeface="Book Antiqua"/>
              </a:rPr>
              <a:t>can cause significant </a:t>
            </a:r>
            <a:r>
              <a:rPr lang="en-US" sz="2400" dirty="0">
                <a:latin typeface="Book Antiqua"/>
                <a:cs typeface="Book Antiqua"/>
              </a:rPr>
              <a:t>congestion.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54730"/>
              </p:ext>
            </p:extLst>
          </p:nvPr>
        </p:nvGraphicFramePr>
        <p:xfrm>
          <a:off x="457200" y="2614613"/>
          <a:ext cx="8229600" cy="2784185"/>
        </p:xfrm>
        <a:graphic>
          <a:graphicData uri="http://schemas.openxmlformats.org/drawingml/2006/table">
            <a:tbl>
              <a:tblPr firstRow="1" firstCol="1">
                <a:tableStyleId>{284E427A-3D55-4303-BF80-6455036E1DE7}</a:tableStyleId>
              </a:tblPr>
              <a:tblGrid>
                <a:gridCol w="3466100"/>
                <a:gridCol w="1190875"/>
                <a:gridCol w="1190875"/>
                <a:gridCol w="1190875"/>
                <a:gridCol w="1190875"/>
              </a:tblGrid>
              <a:tr h="556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Outage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Summer 1 - 59000MW    High Wind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Summer 2 - 63000MW   </a:t>
                      </a:r>
                      <a:r>
                        <a:rPr lang="en-US" sz="1200" u="none" strike="noStrike" dirty="0" smtClean="0">
                          <a:effectLst/>
                        </a:rPr>
                        <a:t>  Low </a:t>
                      </a:r>
                      <a:r>
                        <a:rPr lang="en-US" sz="1200" u="none" strike="noStrike" dirty="0">
                          <a:effectLst/>
                        </a:rPr>
                        <a:t>Wind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Fall 1 - 42000MW      Low Wind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u="none" strike="noStrike">
                          <a:effectLst/>
                        </a:rPr>
                        <a:t>Fall 2 - 37000MW        Moderate Wind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Moss Switch to Odessa EHV 345kV circuit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($24)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Midland East to Moss Switch 345kV circuit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Moss Switch to Odessa EHV 345kV circuit + Midland East to Moss Switch 345kV circuit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($3,197,198)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($7,805,306)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($7,142,003)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Moss Switch to Odessa EHV 345kV circuit + Odessa Southwest to Moss Switch 138kV circuit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($9,347,401)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($14,110,224)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($13,238,512)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6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15643"/>
            <a:ext cx="8459536" cy="461665"/>
          </a:xfrm>
        </p:spPr>
        <p:txBody>
          <a:bodyPr/>
          <a:lstStyle/>
          <a:p>
            <a:r>
              <a:rPr lang="en-US" sz="3200" dirty="0">
                <a:latin typeface="Book Antiqua"/>
                <a:cs typeface="Book Antiqua"/>
              </a:rPr>
              <a:t>Observations - Outage Type </a:t>
            </a:r>
            <a:r>
              <a:rPr lang="en-US" sz="3200" dirty="0" smtClean="0">
                <a:latin typeface="Book Antiqua"/>
                <a:cs typeface="Book Antiqua"/>
              </a:rPr>
              <a:t>III</a:t>
            </a:r>
            <a:endParaRPr lang="en-US" sz="3200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Book Antiqua"/>
                <a:cs typeface="Book Antiqua"/>
              </a:rPr>
              <a:t>For some outages, the extent of congestion is highly dependent on several factors like system load level/ wind level/ forced outages</a:t>
            </a:r>
          </a:p>
          <a:p>
            <a:endParaRPr lang="en-US" sz="2400" dirty="0">
              <a:latin typeface="Book Antiqua"/>
              <a:cs typeface="Book Antiqua"/>
            </a:endParaRPr>
          </a:p>
          <a:p>
            <a:endParaRPr lang="en-US" sz="2400" dirty="0">
              <a:latin typeface="Book Antiqua"/>
              <a:cs typeface="Book Antiqu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38409"/>
              </p:ext>
            </p:extLst>
          </p:nvPr>
        </p:nvGraphicFramePr>
        <p:xfrm>
          <a:off x="457200" y="2449513"/>
          <a:ext cx="8229600" cy="3341022"/>
        </p:xfrm>
        <a:graphic>
          <a:graphicData uri="http://schemas.openxmlformats.org/drawingml/2006/table">
            <a:tbl>
              <a:tblPr firstRow="1" firstCol="1">
                <a:tableStyleId>{284E427A-3D55-4303-BF80-6455036E1DE7}</a:tableStyleId>
              </a:tblPr>
              <a:tblGrid>
                <a:gridCol w="3466100"/>
                <a:gridCol w="1190875"/>
                <a:gridCol w="1190875"/>
                <a:gridCol w="1190875"/>
                <a:gridCol w="1190875"/>
              </a:tblGrid>
              <a:tr h="556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Outage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Summer 1 - 59000MW    High Wind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Summer 2 - 63000MW   </a:t>
                      </a:r>
                      <a:r>
                        <a:rPr lang="en-US" sz="1200" u="none" strike="noStrike" dirty="0" smtClean="0">
                          <a:effectLst/>
                        </a:rPr>
                        <a:t>  Low </a:t>
                      </a:r>
                      <a:r>
                        <a:rPr lang="en-US" sz="1200" u="none" strike="noStrike" dirty="0">
                          <a:effectLst/>
                        </a:rPr>
                        <a:t>Wind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Fall 1 - 42000MW      Low Wind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u="none" strike="noStrike">
                          <a:effectLst/>
                        </a:rPr>
                        <a:t>Fall 2 - 37000MW        Moderate Wind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</a:rPr>
                        <a:t>Kuykendahl to Rothwood 345kV circuit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Calibri" panose="020F0502020204030204" pitchFamily="34" charset="0"/>
                        </a:rPr>
                        <a:t>Hays Energy  to Kendal  345 kV circuit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($72,597)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</a:rPr>
                        <a:t>Jewett 345 kV bus 1Bb1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($523,386)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($99,484)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($15,122)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($55,074)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Calibri" panose="020F0502020204030204" pitchFamily="34" charset="0"/>
                        </a:rPr>
                        <a:t>Lufkin to Nacogdoches South Tap 138kV circuit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($32,777)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  <a:tr h="55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  <a:latin typeface="Calibri" panose="020F0502020204030204" pitchFamily="34" charset="0"/>
                        </a:rPr>
                        <a:t>Pawnee to Choate to Four Corners Sub 138kV circuits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0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02943"/>
            <a:ext cx="8459536" cy="461665"/>
          </a:xfrm>
        </p:spPr>
        <p:txBody>
          <a:bodyPr/>
          <a:lstStyle/>
          <a:p>
            <a:r>
              <a:rPr lang="en-US" sz="3200" dirty="0" smtClean="0">
                <a:latin typeface="Book Antiqua"/>
                <a:cs typeface="Book Antiqua"/>
              </a:rPr>
              <a:t>Observations</a:t>
            </a:r>
            <a:endParaRPr lang="en-US" sz="3200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637336" cy="511651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 Antiqua"/>
                <a:cs typeface="Book Antiqua"/>
              </a:rPr>
              <a:t>Only few outages consistently cause congestion under all system conditions</a:t>
            </a:r>
          </a:p>
          <a:p>
            <a:endParaRPr lang="en-US" sz="1000" dirty="0" smtClean="0">
              <a:latin typeface="Book Antiqua"/>
              <a:cs typeface="Book Antiqua"/>
            </a:endParaRPr>
          </a:p>
          <a:p>
            <a:r>
              <a:rPr lang="en-US" sz="2800" dirty="0" smtClean="0">
                <a:latin typeface="Book Antiqua"/>
                <a:cs typeface="Book Antiqua"/>
              </a:rPr>
              <a:t>Majority of outages cause congestion only under specific scenarios</a:t>
            </a:r>
          </a:p>
          <a:p>
            <a:pPr lvl="1"/>
            <a:r>
              <a:rPr lang="en-US" sz="2400" dirty="0" smtClean="0">
                <a:latin typeface="Book Antiqua"/>
                <a:cs typeface="Book Antiqua"/>
              </a:rPr>
              <a:t>Pancaking of outages</a:t>
            </a:r>
          </a:p>
          <a:p>
            <a:pPr lvl="2"/>
            <a:r>
              <a:rPr lang="en-US" sz="1800" dirty="0" smtClean="0">
                <a:latin typeface="Book Antiqua"/>
                <a:cs typeface="Book Antiqua"/>
              </a:rPr>
              <a:t>Could be addressed by approval priority based on submission timeline</a:t>
            </a:r>
          </a:p>
          <a:p>
            <a:pPr lvl="1"/>
            <a:r>
              <a:rPr lang="en-US" sz="2400" dirty="0" smtClean="0">
                <a:latin typeface="Book Antiqua"/>
                <a:cs typeface="Book Antiqua"/>
              </a:rPr>
              <a:t>Forced outage </a:t>
            </a:r>
          </a:p>
          <a:p>
            <a:pPr lvl="2"/>
            <a:r>
              <a:rPr lang="en-US" sz="2000" dirty="0" smtClean="0">
                <a:latin typeface="Book Antiqua"/>
                <a:cs typeface="Book Antiqua"/>
              </a:rPr>
              <a:t>Is it worthwhile to study N-2 based on significant ODF?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Extreme load level or wind </a:t>
            </a:r>
            <a:r>
              <a:rPr lang="en-US" sz="2400" dirty="0" smtClean="0">
                <a:latin typeface="Book Antiqua"/>
                <a:cs typeface="Book Antiqua"/>
              </a:rPr>
              <a:t>level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P</a:t>
            </a:r>
            <a:r>
              <a:rPr lang="en-US" sz="2000" dirty="0" smtClean="0">
                <a:latin typeface="Book Antiqua"/>
                <a:cs typeface="Book Antiqua"/>
              </a:rPr>
              <a:t>robabilistic analysis could capture the effects from both normal study case and conservative study case</a:t>
            </a:r>
            <a:endParaRPr lang="en-US" sz="2000" dirty="0">
              <a:latin typeface="Book Antiqua"/>
              <a:cs typeface="Book Antiqua"/>
            </a:endParaRPr>
          </a:p>
          <a:p>
            <a:pPr lvl="1"/>
            <a:endParaRPr lang="en-US" sz="2400" dirty="0" smtClean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5015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15643"/>
            <a:ext cx="8459536" cy="461665"/>
          </a:xfrm>
        </p:spPr>
        <p:txBody>
          <a:bodyPr/>
          <a:lstStyle/>
          <a:p>
            <a:r>
              <a:rPr lang="en-US" sz="3200" dirty="0" smtClean="0">
                <a:latin typeface="Book Antiqua"/>
                <a:cs typeface="Book Antiqua"/>
              </a:rPr>
              <a:t>Further Discussion</a:t>
            </a:r>
            <a:endParaRPr lang="en-US" sz="3200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Book Antiqua"/>
                <a:cs typeface="Book Antiqua"/>
              </a:rPr>
              <a:t>How to effectively estimate the impact of variations of load and wind when predicting possible congestion due to an outage?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Optimism of average case vs. over conservatism of extreme case</a:t>
            </a:r>
          </a:p>
          <a:p>
            <a:endParaRPr lang="en-US" sz="2400" dirty="0">
              <a:latin typeface="Book Antiqua"/>
              <a:cs typeface="Book Antiqua"/>
            </a:endParaRPr>
          </a:p>
          <a:p>
            <a:r>
              <a:rPr lang="en-US" sz="2400" dirty="0" smtClean="0">
                <a:latin typeface="Book Antiqua"/>
                <a:cs typeface="Book Antiqua"/>
              </a:rPr>
              <a:t>Construct a cost metric based on different possible system conditions weighted based on the possibility of materialization of that system condition</a:t>
            </a:r>
          </a:p>
          <a:p>
            <a:endParaRPr lang="en-US" sz="2400" dirty="0" smtClean="0">
              <a:latin typeface="Book Antiqua"/>
              <a:cs typeface="Book Antiqua"/>
            </a:endParaRPr>
          </a:p>
          <a:p>
            <a:r>
              <a:rPr lang="en-US" sz="2400" dirty="0" smtClean="0">
                <a:latin typeface="Book Antiqua"/>
                <a:cs typeface="Book Antiqua"/>
              </a:rPr>
              <a:t>Probabilistic approach</a:t>
            </a:r>
          </a:p>
          <a:p>
            <a:pPr lvl="1"/>
            <a:r>
              <a:rPr lang="en-US" sz="2400" dirty="0" smtClean="0">
                <a:latin typeface="Book Antiqua"/>
                <a:cs typeface="Book Antiqua"/>
              </a:rPr>
              <a:t>Expected Congestion Rent = Sum of (Congestion Rent in Scenario * Probability of Scenario)</a:t>
            </a:r>
          </a:p>
        </p:txBody>
      </p:sp>
    </p:spTree>
    <p:extLst>
      <p:ext uri="{BB962C8B-B14F-4D97-AF65-F5344CB8AC3E}">
        <p14:creationId xmlns:p14="http://schemas.microsoft.com/office/powerpoint/2010/main" val="19233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735</Words>
  <Application>Microsoft Office PowerPoint</Application>
  <PresentationFormat>On-screen Show (4:3)</PresentationFormat>
  <Paragraphs>132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Office Theme</vt:lpstr>
      <vt:lpstr>Custom Design</vt:lpstr>
      <vt:lpstr>PowerPoint Presentation</vt:lpstr>
      <vt:lpstr>Study Objective</vt:lpstr>
      <vt:lpstr>Study Methodology</vt:lpstr>
      <vt:lpstr>Observations - Outage Type I</vt:lpstr>
      <vt:lpstr>Observations - Outage Type II</vt:lpstr>
      <vt:lpstr>Observations - Outage Type III</vt:lpstr>
      <vt:lpstr>Observations</vt:lpstr>
      <vt:lpstr>Further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Paul</cp:lastModifiedBy>
  <cp:revision>144</cp:revision>
  <cp:lastPrinted>2013-01-30T23:16:36Z</cp:lastPrinted>
  <dcterms:created xsi:type="dcterms:W3CDTF">2010-04-12T23:12:02Z</dcterms:created>
  <dcterms:modified xsi:type="dcterms:W3CDTF">2015-03-23T05:14:03Z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