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27"/>
  </p:notesMasterIdLst>
  <p:handoutMasterIdLst>
    <p:handoutMasterId r:id="rId28"/>
  </p:handoutMasterIdLst>
  <p:sldIdLst>
    <p:sldId id="258" r:id="rId5"/>
    <p:sldId id="323" r:id="rId6"/>
    <p:sldId id="337" r:id="rId7"/>
    <p:sldId id="332" r:id="rId8"/>
    <p:sldId id="330" r:id="rId9"/>
    <p:sldId id="324" r:id="rId10"/>
    <p:sldId id="339" r:id="rId11"/>
    <p:sldId id="340" r:id="rId12"/>
    <p:sldId id="325" r:id="rId13"/>
    <p:sldId id="326" r:id="rId14"/>
    <p:sldId id="329" r:id="rId15"/>
    <p:sldId id="342" r:id="rId16"/>
    <p:sldId id="343" r:id="rId17"/>
    <p:sldId id="327" r:id="rId18"/>
    <p:sldId id="328" r:id="rId19"/>
    <p:sldId id="345" r:id="rId20"/>
    <p:sldId id="344" r:id="rId21"/>
    <p:sldId id="347" r:id="rId22"/>
    <p:sldId id="346" r:id="rId23"/>
    <p:sldId id="322" r:id="rId24"/>
    <p:sldId id="334" r:id="rId25"/>
    <p:sldId id="335" r:id="rId2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verview" id="{D24B34D4-DBFD-42E3-94BE-F0BCFBD60F45}">
          <p14:sldIdLst>
            <p14:sldId id="258"/>
            <p14:sldId id="323"/>
            <p14:sldId id="337"/>
            <p14:sldId id="332"/>
          </p14:sldIdLst>
        </p14:section>
        <p14:section name="HIO Classification" id="{306D95D7-1B64-4535-BAA0-B40952A77293}">
          <p14:sldIdLst>
            <p14:sldId id="330"/>
            <p14:sldId id="324"/>
            <p14:sldId id="339"/>
            <p14:sldId id="340"/>
            <p14:sldId id="325"/>
            <p14:sldId id="326"/>
          </p14:sldIdLst>
        </p14:section>
        <p14:section name="HIO Planning Process" id="{64F423EA-2E2E-477B-AA00-94C34E37CAB5}">
          <p14:sldIdLst>
            <p14:sldId id="329"/>
            <p14:sldId id="342"/>
          </p14:sldIdLst>
        </p14:section>
        <p14:section name="HIO Real Time" id="{B6E8A2B7-C7D0-4050-A104-8F143891C0BB}">
          <p14:sldIdLst>
            <p14:sldId id="343"/>
            <p14:sldId id="327"/>
            <p14:sldId id="328"/>
            <p14:sldId id="345"/>
            <p14:sldId id="344"/>
            <p14:sldId id="347"/>
          </p14:sldIdLst>
        </p14:section>
        <p14:section name="Conclusions" id="{D73186B2-A5F4-483A-AA0C-A2CDFCB1FFAF}">
          <p14:sldIdLst>
            <p14:sldId id="346"/>
            <p14:sldId id="322"/>
          </p14:sldIdLst>
        </p14:section>
        <p14:section name="Appendix" id="{F042C273-6DEA-4817-858F-DFB6588440D3}">
          <p14:sldIdLst>
            <p14:sldId id="334"/>
            <p14:sldId id="3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24">
          <p15:clr>
            <a:srgbClr val="A4A3A4"/>
          </p15:clr>
        </p15:guide>
        <p15:guide id="2" pos="15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e Horne" initials="" lastIdx="1" clrIdx="0"/>
  <p:cmAuthor id="1" name="shuang" initials="s" lastIdx="1" clrIdx="1"/>
  <p:cmAuthor id="2" name="ssharma" initials="s" lastIdx="0" clrIdx="2"/>
  <p:cmAuthor id="3" name="Giarratano, Alex" initials="GA" lastIdx="3" clrIdx="3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9999"/>
    <a:srgbClr val="FFFF66"/>
    <a:srgbClr val="FF5050"/>
    <a:srgbClr val="FF3300"/>
    <a:srgbClr val="40949A"/>
    <a:srgbClr val="0000CC"/>
    <a:srgbClr val="5469A2"/>
    <a:srgbClr val="294171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89307" autoAdjust="0"/>
  </p:normalViewPr>
  <p:slideViewPr>
    <p:cSldViewPr>
      <p:cViewPr varScale="1">
        <p:scale>
          <a:sx n="98" d="100"/>
          <a:sy n="98" d="100"/>
        </p:scale>
        <p:origin x="360" y="72"/>
      </p:cViewPr>
      <p:guideLst>
        <p:guide orient="horz" pos="4224"/>
        <p:guide pos="153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8CC4943-94A6-4602-A96A-8B70931E189E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14E59AF-A8B7-43FB-845E-8352E4A055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814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6B0B5AD-B77E-4652-B893-BACBC4A29D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103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0B5AD-B77E-4652-B893-BACBC4A29D7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85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0B5AD-B77E-4652-B893-BACBC4A29D7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52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20" name="Picture 12" descr="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1"/>
            <a:ext cx="1295400" cy="519113"/>
          </a:xfrm>
          <a:prstGeom prst="rect">
            <a:avLst/>
          </a:prstGeom>
          <a:noFill/>
        </p:spPr>
      </p:pic>
      <p:sp>
        <p:nvSpPr>
          <p:cNvPr id="43021" name="Rectangle 13"/>
          <p:cNvSpPr>
            <a:spLocks noChangeArrowheads="1"/>
          </p:cNvSpPr>
          <p:nvPr userDrawn="1"/>
        </p:nvSpPr>
        <p:spPr bwMode="auto">
          <a:xfrm>
            <a:off x="0" y="1143000"/>
            <a:ext cx="9144000" cy="5715000"/>
          </a:xfrm>
          <a:prstGeom prst="rect">
            <a:avLst/>
          </a:prstGeom>
          <a:solidFill>
            <a:srgbClr val="5469A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22" name="Line 14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343149" y="3581400"/>
            <a:ext cx="6343651" cy="1143000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333625" y="1905001"/>
            <a:ext cx="6477000" cy="12414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18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2333626" y="5467350"/>
            <a:ext cx="6276975" cy="476250"/>
          </a:xfr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fld id="{CF90E6B4-10CD-43CE-B266-24B22C6E8846}" type="datetime1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43023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2333626" y="5067300"/>
            <a:ext cx="6276975" cy="419100"/>
          </a:xfrm>
        </p:spPr>
        <p:txBody>
          <a:bodyPr/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For the purpose of discussion only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4C9F89-4210-4216-BC7E-DCCB0E5B3BD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For the purpose of discussion only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23170B4-DEEF-4640-BB25-6CDD11DB2D05}" type="datetime1">
              <a:rPr lang="en-US" smtClean="0"/>
              <a:pPr/>
              <a:t>3/20/2015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1" y="0"/>
            <a:ext cx="21717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1" y="0"/>
            <a:ext cx="63627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AD3478-3B91-450E-AEE6-FCDE5046EBE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For the purpose of discussion only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5967CA9-563F-40AF-9533-FA7C097A0273}" type="datetime1">
              <a:rPr lang="en-US" smtClean="0"/>
              <a:pPr/>
              <a:t>3/20/2015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B29BCA-C519-4C44-9DF9-E95BD6ACE90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For the purpose of discussion only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ABD9B23-51EB-48A3-8FFA-913A3AD24C7B}" type="datetime1">
              <a:rPr lang="en-US" smtClean="0"/>
              <a:pPr/>
              <a:t>3/20/2015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ED63AB-26FA-4990-A1F8-E4B538D5FB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For the purpose of discussion only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37D6602-19E3-4047-A41F-FEEB7F23EBF6}" type="datetime1">
              <a:rPr lang="en-US" smtClean="0"/>
              <a:pPr/>
              <a:t>3/20/2015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B75BAC-74D7-43DA-9DE7-3912ED22B40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For the purpose of discussion only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3EC2989-1AFA-4AE1-A6E7-E0832A648A60}" type="datetime1">
              <a:rPr lang="en-US" smtClean="0"/>
              <a:pPr/>
              <a:t>3/20/2015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5608B3-4772-4E0A-9B7E-6E0BF32434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For the purpose of discussion only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B8BCFAB-DD0B-48BE-ACD5-BFE5ED623C0D}" type="datetime1">
              <a:rPr lang="en-US" smtClean="0"/>
              <a:pPr/>
              <a:t>3/20/2015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92ACA2-ED51-4819-9A16-7BC6DF80AB4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For the purpose of discussion only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E1193AA-8405-413D-857E-C8A92BC53E02}" type="datetime1">
              <a:rPr lang="en-US" smtClean="0"/>
              <a:pPr/>
              <a:t>3/20/2015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C6070E-DC0E-426B-B622-BBDC6281C19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For the purpose of discussion only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24021DB-50E7-4758-8E10-E79F66A247D5}" type="datetime1">
              <a:rPr lang="en-US" smtClean="0"/>
              <a:pPr/>
              <a:t>3/20/2015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446821-B5EB-4594-8AAF-A20BC93E5EF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For the purpose of discussion only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A193508-7030-4BAA-94E3-18D267144733}" type="datetime1">
              <a:rPr lang="en-US" smtClean="0"/>
              <a:pPr/>
              <a:t>3/20/2015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E69ACA-22C8-44EA-99D1-53011021F91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For the purpose of discussion only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10510ED-5863-4BDB-AB66-2873FF8C6773}" type="datetime1">
              <a:rPr lang="en-US" smtClean="0"/>
              <a:pPr/>
              <a:t>3/20/2015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094002C-46FD-4674-B962-EC5DC691EFA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3559" name="Rectangle 7"/>
          <p:cNvSpPr>
            <a:spLocks noChangeArrowheads="1"/>
          </p:cNvSpPr>
          <p:nvPr userDrawn="1"/>
        </p:nvSpPr>
        <p:spPr bwMode="auto">
          <a:xfrm>
            <a:off x="0" y="6235701"/>
            <a:ext cx="9144000" cy="622300"/>
          </a:xfrm>
          <a:prstGeom prst="rect">
            <a:avLst/>
          </a:prstGeom>
          <a:solidFill>
            <a:srgbClr val="ECECE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3560" name="Picture 8" descr="logo_C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501" y="6289676"/>
            <a:ext cx="854075" cy="479425"/>
          </a:xfrm>
          <a:prstGeom prst="rect">
            <a:avLst/>
          </a:prstGeom>
          <a:noFill/>
        </p:spPr>
      </p:pic>
      <p:sp>
        <p:nvSpPr>
          <p:cNvPr id="23561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5469A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68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en-US" smtClean="0"/>
              <a:t>For the purpose of discussion only</a:t>
            </a:r>
            <a:endParaRPr lang="en-US"/>
          </a:p>
        </p:txBody>
      </p:sp>
      <p:sp>
        <p:nvSpPr>
          <p:cNvPr id="23563" name="Line 11"/>
          <p:cNvSpPr>
            <a:spLocks noChangeShapeType="1"/>
          </p:cNvSpPr>
          <p:nvPr userDrawn="1"/>
        </p:nvSpPr>
        <p:spPr bwMode="auto">
          <a:xfrm>
            <a:off x="1069975" y="6457951"/>
            <a:ext cx="0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dirty="0" smtClean="0"/>
              <a:t>1/7/2014</a:t>
            </a:r>
            <a:endParaRPr lang="en-US" dirty="0"/>
          </a:p>
        </p:txBody>
      </p:sp>
      <p:sp>
        <p:nvSpPr>
          <p:cNvPr id="23564" name="Line 12"/>
          <p:cNvSpPr>
            <a:spLocks noChangeShapeType="1"/>
          </p:cNvSpPr>
          <p:nvPr userDrawn="1"/>
        </p:nvSpPr>
        <p:spPr bwMode="auto">
          <a:xfrm>
            <a:off x="0" y="673100"/>
            <a:ext cx="91440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3429000" y="64770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fld id="{53C0C9EA-5512-47C8-9374-8DB3A85AFB87}" type="slidenum">
              <a:rPr lang="en-US" sz="1200"/>
              <a:pPr algn="ctr"/>
              <a:t>‹#›</a:t>
            </a:fld>
            <a:endParaRPr 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8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609600" y="1981200"/>
            <a:ext cx="7924800" cy="1371600"/>
          </a:xfrm>
        </p:spPr>
        <p:txBody>
          <a:bodyPr/>
          <a:lstStyle/>
          <a:p>
            <a:pPr algn="ctr"/>
            <a:r>
              <a:rPr lang="en-US" sz="3600" dirty="0" smtClean="0"/>
              <a:t>High Impact Outages</a:t>
            </a:r>
            <a:endParaRPr lang="en-US" sz="36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800600" y="6324600"/>
            <a:ext cx="4343400" cy="381000"/>
          </a:xfrm>
        </p:spPr>
        <p:txBody>
          <a:bodyPr/>
          <a:lstStyle/>
          <a:p>
            <a:r>
              <a:rPr lang="en-US" dirty="0" smtClean="0"/>
              <a:t>Alex Giarratano | ERCOT Operations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8001000" cy="1066800"/>
          </a:xfrm>
        </p:spPr>
        <p:txBody>
          <a:bodyPr/>
          <a:lstStyle/>
          <a:p>
            <a:pPr algn="r"/>
            <a:r>
              <a:rPr lang="en-US" sz="3200" dirty="0" smtClean="0"/>
              <a:t>Outage Coordination Improvement Task Force</a:t>
            </a:r>
          </a:p>
          <a:p>
            <a:pPr algn="r"/>
            <a:r>
              <a:rPr lang="en-US" sz="3200" dirty="0" smtClean="0"/>
              <a:t>March 23,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9696" y="1066800"/>
            <a:ext cx="6504608" cy="472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Submittal Timeline for High Impact Outages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the purpose of discussion only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ABD9B23-51EB-48A3-8FFA-913A3AD24C7B}" type="datetime1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20" name="TextBox 9"/>
          <p:cNvSpPr txBox="1"/>
          <p:nvPr/>
        </p:nvSpPr>
        <p:spPr>
          <a:xfrm>
            <a:off x="481496" y="4038600"/>
            <a:ext cx="1676400" cy="1600438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28575">
            <a:solidFill>
              <a:srgbClr val="5B9BD5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the 23 outages submitted </a:t>
            </a:r>
            <a:r>
              <a:rPr lang="en-US" sz="1400" kern="0" dirty="0" smtClean="0">
                <a:solidFill>
                  <a:sysClr val="windowText" lastClr="000000"/>
                </a:solidFill>
                <a:latin typeface="Calibri" panose="020F0502020204030204"/>
              </a:rPr>
              <a:t>with more than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 days, </a:t>
            </a:r>
            <a:r>
              <a:rPr lang="en-US" sz="1400" b="1" kern="0" dirty="0">
                <a:solidFill>
                  <a:sysClr val="windowText" lastClr="000000"/>
                </a:solidFill>
                <a:latin typeface="Calibri" panose="020F0502020204030204"/>
              </a:rPr>
              <a:t>6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9.6%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were specifically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included in </a:t>
            </a:r>
            <a:r>
              <a:rPr lang="en-US" sz="1400" kern="0" dirty="0">
                <a:solidFill>
                  <a:sysClr val="windowText" lastClr="000000"/>
                </a:solidFill>
                <a:latin typeface="Calibri" panose="020F0502020204030204"/>
              </a:rPr>
              <a:t>a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CRR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Auction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452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Impact Outage Submittal &amp; Update Statistics*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Outages that were identified as “High Impact Outages”</a:t>
            </a:r>
          </a:p>
          <a:p>
            <a:r>
              <a:rPr lang="en-US" b="0" dirty="0" smtClean="0"/>
              <a:t>12.8</a:t>
            </a:r>
            <a:r>
              <a:rPr lang="en-US" b="0" dirty="0" smtClean="0"/>
              <a:t>% </a:t>
            </a:r>
            <a:r>
              <a:rPr lang="en-US" b="0" dirty="0" smtClean="0"/>
              <a:t>were </a:t>
            </a:r>
            <a:r>
              <a:rPr lang="en-US" b="0" dirty="0" smtClean="0"/>
              <a:t>lengthened</a:t>
            </a:r>
            <a:r>
              <a:rPr lang="en-US" b="0" dirty="0"/>
              <a:t>.</a:t>
            </a:r>
            <a:endParaRPr lang="en-US" b="0" dirty="0" smtClean="0"/>
          </a:p>
          <a:p>
            <a:r>
              <a:rPr lang="en-US" b="0" dirty="0" smtClean="0"/>
              <a:t>25.7% </a:t>
            </a:r>
            <a:r>
              <a:rPr lang="en-US" b="0" dirty="0" smtClean="0"/>
              <a:t>were </a:t>
            </a:r>
            <a:r>
              <a:rPr lang="en-US" b="0" dirty="0" smtClean="0"/>
              <a:t>shortened.</a:t>
            </a:r>
          </a:p>
          <a:p>
            <a:r>
              <a:rPr lang="en-US" b="0" dirty="0" smtClean="0"/>
              <a:t>7.1% </a:t>
            </a:r>
            <a:r>
              <a:rPr lang="en-US" b="0" dirty="0" smtClean="0"/>
              <a:t>were </a:t>
            </a:r>
            <a:r>
              <a:rPr lang="en-US" b="0" dirty="0" smtClean="0"/>
              <a:t>taken earlier than originally planned.</a:t>
            </a:r>
          </a:p>
          <a:p>
            <a:r>
              <a:rPr lang="en-US" b="0" dirty="0" smtClean="0"/>
              <a:t>14.28% </a:t>
            </a:r>
            <a:r>
              <a:rPr lang="en-US" b="0" dirty="0" smtClean="0"/>
              <a:t>were </a:t>
            </a:r>
            <a:r>
              <a:rPr lang="en-US" b="0" dirty="0" smtClean="0"/>
              <a:t>pushed out later than originally planned.</a:t>
            </a:r>
          </a:p>
          <a:p>
            <a:r>
              <a:rPr lang="en-US" b="0" dirty="0" smtClean="0"/>
              <a:t>23 </a:t>
            </a:r>
            <a:r>
              <a:rPr lang="en-US" b="0" dirty="0" smtClean="0"/>
              <a:t>of them were cancelled</a:t>
            </a:r>
            <a:r>
              <a:rPr lang="en-US" b="0" dirty="0" smtClean="0"/>
              <a:t>.</a:t>
            </a:r>
          </a:p>
          <a:p>
            <a:pPr lvl="1"/>
            <a:r>
              <a:rPr lang="en-US" dirty="0" smtClean="0"/>
              <a:t>10 were rolled up into other outages or rescheduled.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the purpose of discussion only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ABD9B23-51EB-48A3-8FFA-913A3AD24C7B}" type="datetime1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943600" y="5170468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</a:t>
            </a:r>
            <a:r>
              <a:rPr lang="en-US" sz="1400" i="1" dirty="0"/>
              <a:t> </a:t>
            </a:r>
            <a:r>
              <a:rPr lang="en-US" sz="1400" i="1" dirty="0" smtClean="0"/>
              <a:t>Assumed </a:t>
            </a:r>
            <a:r>
              <a:rPr lang="en-US" sz="1400" i="1" dirty="0" smtClean="0"/>
              <a:t>that these modifications are a result of the Market Impact notification and questionnaire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49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Length of a High Impact Outage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planning phase…</a:t>
            </a:r>
          </a:p>
          <a:p>
            <a:pPr lvl="1"/>
            <a:r>
              <a:rPr lang="en-US" dirty="0" smtClean="0"/>
              <a:t>High Impact Outage takes roughly 10.7 days.</a:t>
            </a:r>
          </a:p>
          <a:p>
            <a:r>
              <a:rPr lang="en-US" dirty="0" smtClean="0"/>
              <a:t>Of those that go into real-time…</a:t>
            </a:r>
          </a:p>
          <a:p>
            <a:pPr lvl="1"/>
            <a:r>
              <a:rPr lang="en-US" dirty="0" smtClean="0"/>
              <a:t>High Impact Outage takes roughly 7.4 days.</a:t>
            </a:r>
          </a:p>
          <a:p>
            <a:pPr lvl="1"/>
            <a:r>
              <a:rPr lang="en-US" dirty="0" smtClean="0"/>
              <a:t>15</a:t>
            </a:r>
            <a:r>
              <a:rPr lang="en-US" dirty="0"/>
              <a:t>% </a:t>
            </a:r>
            <a:r>
              <a:rPr lang="en-US" dirty="0" smtClean="0"/>
              <a:t>took </a:t>
            </a:r>
            <a:r>
              <a:rPr lang="en-US" dirty="0"/>
              <a:t>longer than their planned length (overage average of 2.7 days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the purpose of discussion only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ABD9B23-51EB-48A3-8FFA-913A3AD24C7B}" type="datetime1">
              <a:rPr lang="en-US" smtClean="0"/>
              <a:pPr/>
              <a:t>3/20/2015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61793"/>
              </p:ext>
            </p:extLst>
          </p:nvPr>
        </p:nvGraphicFramePr>
        <p:xfrm>
          <a:off x="4953000" y="4038600"/>
          <a:ext cx="3556000" cy="1857375"/>
        </p:xfrm>
        <a:graphic>
          <a:graphicData uri="http://schemas.openxmlformats.org/drawingml/2006/table">
            <a:tbl>
              <a:tblPr/>
              <a:tblGrid>
                <a:gridCol w="711200"/>
                <a:gridCol w="711200"/>
                <a:gridCol w="711200"/>
                <a:gridCol w="711200"/>
                <a:gridCol w="711200"/>
              </a:tblGrid>
              <a:tr h="51435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Actual Length of High Impact Outages (days)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XFMR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289604"/>
              </p:ext>
            </p:extLst>
          </p:nvPr>
        </p:nvGraphicFramePr>
        <p:xfrm>
          <a:off x="685800" y="3352800"/>
          <a:ext cx="3556000" cy="1850390"/>
        </p:xfrm>
        <a:graphic>
          <a:graphicData uri="http://schemas.openxmlformats.org/drawingml/2006/table">
            <a:tbl>
              <a:tblPr/>
              <a:tblGrid>
                <a:gridCol w="711200"/>
                <a:gridCol w="711200"/>
                <a:gridCol w="711200"/>
                <a:gridCol w="711200"/>
                <a:gridCol w="711200"/>
              </a:tblGrid>
              <a:tr h="507365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Planned Length of High Impact Outages (days)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XFMR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2168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Impact Outages Causing Real-Time Congestion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 the 47 High Impact Outages that were actually taken, </a:t>
            </a:r>
            <a:r>
              <a:rPr lang="en-US" kern="1200" dirty="0">
                <a:solidFill>
                  <a:srgbClr val="2F75B5"/>
                </a:solidFill>
              </a:rPr>
              <a:t>15 of them were determined to have caused notable congestion</a:t>
            </a:r>
            <a:r>
              <a:rPr lang="en-US" dirty="0"/>
              <a:t> that was reportable to ROS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Contributed to an estimated total $50,000,000.00 of congestion rent.</a:t>
            </a:r>
            <a:endParaRPr lang="en-US" dirty="0"/>
          </a:p>
          <a:p>
            <a:pPr lvl="1"/>
            <a:r>
              <a:rPr lang="en-US" dirty="0" smtClean="0"/>
              <a:t>Based on ROS report</a:t>
            </a:r>
          </a:p>
          <a:p>
            <a:r>
              <a:rPr lang="en-US" dirty="0" smtClean="0"/>
              <a:t>How much could be saved through Economic Outage Coordination?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the purpose of discussion only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ABD9B23-51EB-48A3-8FFA-913A3AD24C7B}" type="datetime1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86200" y="19812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32.9%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850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</a:t>
            </a:r>
            <a:r>
              <a:rPr lang="en-US" dirty="0" smtClean="0"/>
              <a:t>Impact </a:t>
            </a:r>
            <a:r>
              <a:rPr lang="en-US" dirty="0" smtClean="0"/>
              <a:t>Outages Causing Real-Time Congestion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the purpose of discussion only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ABD9B23-51EB-48A3-8FFA-913A3AD24C7B}" type="datetime1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 the High Impact Outages that actually caused congestion to those that were identified in the OC process.</a:t>
            </a:r>
          </a:p>
          <a:p>
            <a:pPr lvl="1"/>
            <a:r>
              <a:rPr lang="en-US" dirty="0" smtClean="0"/>
              <a:t>Type, </a:t>
            </a:r>
            <a:r>
              <a:rPr lang="en-US" dirty="0" smtClean="0"/>
              <a:t>Time and Location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b="0" i="1" dirty="0"/>
              <a:t>For High Impact Outages that caused congestion in real-time</a:t>
            </a:r>
            <a:r>
              <a:rPr lang="en-US" b="0" i="1" dirty="0" smtClean="0"/>
              <a:t>…</a:t>
            </a:r>
            <a:endParaRPr lang="en-US" dirty="0" smtClean="0"/>
          </a:p>
          <a:p>
            <a:r>
              <a:rPr lang="en-US" dirty="0" smtClean="0"/>
              <a:t>Grouped by equipment type and voltage level…</a:t>
            </a:r>
          </a:p>
          <a:p>
            <a:pPr lvl="1"/>
            <a:r>
              <a:rPr lang="en-US" dirty="0" smtClean="0"/>
              <a:t>345 kV equipment contributed the most to actual congestion rent.</a:t>
            </a:r>
          </a:p>
          <a:p>
            <a:pPr lvl="1"/>
            <a:endParaRPr lang="en-US" b="0" i="1" dirty="0" smtClean="0"/>
          </a:p>
          <a:p>
            <a:pPr marL="0" indent="0">
              <a:buNone/>
            </a:pPr>
            <a:endParaRPr lang="en-US" b="0" i="1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679342"/>
              </p:ext>
            </p:extLst>
          </p:nvPr>
        </p:nvGraphicFramePr>
        <p:xfrm>
          <a:off x="2476500" y="3924300"/>
          <a:ext cx="4191000" cy="2095500"/>
        </p:xfrm>
        <a:graphic>
          <a:graphicData uri="http://schemas.openxmlformats.org/drawingml/2006/table">
            <a:tbl>
              <a:tblPr/>
              <a:tblGrid>
                <a:gridCol w="838200"/>
                <a:gridCol w="838200"/>
                <a:gridCol w="838200"/>
                <a:gridCol w="838200"/>
                <a:gridCol w="838200"/>
              </a:tblGrid>
              <a:tr h="353311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 Impact Outage Types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1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XFMR*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533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1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533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33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072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Impact Outages Causing Real-Time Congestion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the purpose of discussion only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ABD9B23-51EB-48A3-8FFA-913A3AD24C7B}" type="datetime1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i="1" dirty="0" smtClean="0"/>
              <a:t>For High Impact Outages that caused congestion in real-time…</a:t>
            </a:r>
          </a:p>
          <a:p>
            <a:r>
              <a:rPr lang="en-US" dirty="0" smtClean="0"/>
              <a:t>Geographically diverse.</a:t>
            </a:r>
          </a:p>
          <a:p>
            <a:pPr lvl="1"/>
            <a:r>
              <a:rPr lang="en-US" dirty="0" smtClean="0"/>
              <a:t>Far West, N. Central &amp; Southern most consistent with OC identified.</a:t>
            </a:r>
          </a:p>
          <a:p>
            <a:r>
              <a:rPr lang="en-US" dirty="0" smtClean="0"/>
              <a:t>More identified HIOs actually caused congestion during the shoulder months.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364184"/>
              </p:ext>
            </p:extLst>
          </p:nvPr>
        </p:nvGraphicFramePr>
        <p:xfrm>
          <a:off x="5211592" y="2914650"/>
          <a:ext cx="3771902" cy="3209925"/>
        </p:xfrm>
        <a:graphic>
          <a:graphicData uri="http://schemas.openxmlformats.org/drawingml/2006/table">
            <a:tbl>
              <a:tblPr/>
              <a:tblGrid>
                <a:gridCol w="921598"/>
                <a:gridCol w="712576"/>
                <a:gridCol w="712576"/>
                <a:gridCol w="712576"/>
                <a:gridCol w="712576"/>
              </a:tblGrid>
              <a:tr h="51435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 Impact Outage Causing Congestion Types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6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XFMR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Coast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Far West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 Central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 Central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Southern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368944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99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 Planned Outages Causing Congestion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kern="1200" dirty="0">
                <a:solidFill>
                  <a:srgbClr val="2F75B5"/>
                </a:solidFill>
              </a:rPr>
              <a:t>What about those outages that were not identified as High Impact Outages?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the purpose of discussion only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ABD9B23-51EB-48A3-8FFA-913A3AD24C7B}" type="datetime1">
              <a:rPr lang="en-US" smtClean="0"/>
              <a:pPr/>
              <a:t>3/20/2015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4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Outages Causing Real-Time Congestion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kern="1200" dirty="0" smtClean="0"/>
              <a:t>Using ROS reportable congestion…</a:t>
            </a:r>
          </a:p>
          <a:p>
            <a:r>
              <a:rPr lang="en-US" kern="1200" dirty="0" smtClean="0"/>
              <a:t>Total of </a:t>
            </a:r>
            <a:r>
              <a:rPr lang="en-US" kern="1200" dirty="0" smtClean="0">
                <a:solidFill>
                  <a:srgbClr val="FF0000"/>
                </a:solidFill>
              </a:rPr>
              <a:t>96</a:t>
            </a:r>
            <a:r>
              <a:rPr lang="en-US" kern="1200" dirty="0" smtClean="0"/>
              <a:t> reportable congestion events due to </a:t>
            </a:r>
            <a:r>
              <a:rPr lang="en-US" kern="1200" dirty="0" smtClean="0">
                <a:solidFill>
                  <a:srgbClr val="00B0F0"/>
                </a:solidFill>
              </a:rPr>
              <a:t>planned outages</a:t>
            </a:r>
            <a:r>
              <a:rPr lang="en-US" kern="1200" dirty="0" smtClean="0"/>
              <a:t>.</a:t>
            </a:r>
          </a:p>
          <a:p>
            <a:pPr marL="0" indent="0">
              <a:buNone/>
            </a:pPr>
            <a:endParaRPr lang="en-US" kern="1200" dirty="0"/>
          </a:p>
          <a:p>
            <a:pPr marL="0" indent="0">
              <a:buNone/>
            </a:pPr>
            <a:endParaRPr lang="en-US" kern="1200" dirty="0" smtClean="0"/>
          </a:p>
          <a:p>
            <a:pPr marL="0" indent="0">
              <a:buNone/>
            </a:pPr>
            <a:endParaRPr lang="en-US" kern="1200" dirty="0"/>
          </a:p>
          <a:p>
            <a:pPr marL="0" indent="0">
              <a:buNone/>
            </a:pPr>
            <a:endParaRPr lang="en-US" kern="1200" dirty="0" smtClean="0"/>
          </a:p>
          <a:p>
            <a:pPr marL="0" indent="0">
              <a:buNone/>
            </a:pPr>
            <a:endParaRPr lang="en-US" kern="1200" dirty="0"/>
          </a:p>
          <a:p>
            <a:pPr marL="0" indent="0">
              <a:buNone/>
            </a:pPr>
            <a:endParaRPr lang="en-US" kern="1200" dirty="0" smtClean="0"/>
          </a:p>
          <a:p>
            <a:pPr marL="0" indent="0">
              <a:buNone/>
            </a:pPr>
            <a:endParaRPr lang="en-US" kern="1200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Planned outages of </a:t>
            </a:r>
            <a:r>
              <a:rPr lang="en-US" dirty="0" smtClean="0">
                <a:solidFill>
                  <a:srgbClr val="FF0000"/>
                </a:solidFill>
              </a:rPr>
              <a:t>lines</a:t>
            </a:r>
            <a:r>
              <a:rPr lang="en-US" dirty="0" smtClean="0"/>
              <a:t> are the most contributing factor to real-time congestion.</a:t>
            </a:r>
          </a:p>
          <a:p>
            <a:pPr lvl="1"/>
            <a:r>
              <a:rPr lang="en-US" dirty="0" smtClean="0"/>
              <a:t>A handful of Autotransformers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the purpose of discussion only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ABD9B23-51EB-48A3-8FFA-913A3AD24C7B}" type="datetime1">
              <a:rPr lang="en-US" smtClean="0"/>
              <a:pPr/>
              <a:t>3/20/2015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124376"/>
              </p:ext>
            </p:extLst>
          </p:nvPr>
        </p:nvGraphicFramePr>
        <p:xfrm>
          <a:off x="2432305" y="2514600"/>
          <a:ext cx="4279390" cy="2093977"/>
        </p:xfrm>
        <a:graphic>
          <a:graphicData uri="http://schemas.openxmlformats.org/drawingml/2006/table">
            <a:tbl>
              <a:tblPr/>
              <a:tblGrid>
                <a:gridCol w="855878"/>
                <a:gridCol w="855878"/>
                <a:gridCol w="855878"/>
                <a:gridCol w="855878"/>
                <a:gridCol w="855878"/>
              </a:tblGrid>
              <a:tr h="480585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Congestion Causing Outages* Type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03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XFMR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03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03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03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18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4124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Outages Causing Real-Time Congestion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Planned outages cause more congestion during </a:t>
            </a:r>
            <a:r>
              <a:rPr lang="en-US" dirty="0" smtClean="0"/>
              <a:t>“shoulder </a:t>
            </a:r>
            <a:r>
              <a:rPr lang="en-US" dirty="0"/>
              <a:t>months</a:t>
            </a:r>
            <a:r>
              <a:rPr lang="en-US" dirty="0" smtClean="0"/>
              <a:t>.”</a:t>
            </a:r>
            <a:endParaRPr lang="en-US" dirty="0"/>
          </a:p>
          <a:p>
            <a:pPr lvl="1"/>
            <a:r>
              <a:rPr lang="en-US" dirty="0" smtClean="0"/>
              <a:t>More outages being taken.</a:t>
            </a:r>
          </a:p>
          <a:p>
            <a:pPr lvl="1"/>
            <a:r>
              <a:rPr lang="en-US" dirty="0" smtClean="0"/>
              <a:t>Risk of “sympathetic” congestion due to numerous outages.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the purpose of discussion only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ABD9B23-51EB-48A3-8FFA-913A3AD24C7B}" type="datetime1">
              <a:rPr lang="en-US" smtClean="0"/>
              <a:pPr/>
              <a:t>3/20/2015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477" y="2624765"/>
            <a:ext cx="5261047" cy="316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240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“Market Impact” screening process…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31.9% </a:t>
            </a:r>
            <a:r>
              <a:rPr lang="en-US" dirty="0" smtClean="0"/>
              <a:t>accuracy in identifying actual </a:t>
            </a:r>
            <a:r>
              <a:rPr lang="en-US" dirty="0"/>
              <a:t>H</a:t>
            </a:r>
            <a:r>
              <a:rPr lang="en-US" dirty="0" smtClean="0"/>
              <a:t>igh Impact Outages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15.3% </a:t>
            </a:r>
            <a:r>
              <a:rPr lang="en-US" dirty="0" smtClean="0"/>
              <a:t>accuracy in identifying ALL actual High Impact Outages</a:t>
            </a:r>
          </a:p>
          <a:p>
            <a:r>
              <a:rPr lang="en-US" dirty="0" smtClean="0"/>
              <a:t>Type of outage has a strong correlation with causing congestion.</a:t>
            </a:r>
          </a:p>
          <a:p>
            <a:pPr lvl="1"/>
            <a:r>
              <a:rPr lang="en-US" dirty="0" smtClean="0"/>
              <a:t>345, 138 kV lines highest contributor, few 345/138 kV Auto’s</a:t>
            </a:r>
          </a:p>
          <a:p>
            <a:r>
              <a:rPr lang="en-US" dirty="0" smtClean="0"/>
              <a:t>Geographical diverse.</a:t>
            </a:r>
          </a:p>
          <a:p>
            <a:pPr lvl="1"/>
            <a:r>
              <a:rPr lang="en-US" dirty="0" smtClean="0"/>
              <a:t>No strong correlation with </a:t>
            </a:r>
            <a:r>
              <a:rPr lang="en-US" dirty="0"/>
              <a:t>W</a:t>
            </a:r>
            <a:r>
              <a:rPr lang="en-US" dirty="0" smtClean="0"/>
              <a:t>eather Zones.</a:t>
            </a:r>
          </a:p>
          <a:p>
            <a:r>
              <a:rPr lang="en-US" dirty="0" smtClean="0"/>
              <a:t>Planned outages cause more congestion during “shoulder months.”</a:t>
            </a:r>
          </a:p>
          <a:p>
            <a:pPr lvl="1"/>
            <a:r>
              <a:rPr lang="en-US" dirty="0" smtClean="0"/>
              <a:t>More outages being taken</a:t>
            </a:r>
          </a:p>
          <a:p>
            <a:pPr lvl="1"/>
            <a:r>
              <a:rPr lang="en-US" dirty="0" smtClean="0"/>
              <a:t>Risk of “sympathetic” congestion.</a:t>
            </a:r>
          </a:p>
          <a:p>
            <a:pPr lvl="2"/>
            <a:r>
              <a:rPr lang="en-US" dirty="0" smtClean="0"/>
              <a:t>“Straw that broke the camel’s back.”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the purpose of discussion only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ABD9B23-51EB-48A3-8FFA-913A3AD24C7B}" type="datetime1">
              <a:rPr lang="en-US" smtClean="0"/>
              <a:pPr/>
              <a:t>3/20/2015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542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Lifecycle of High Impact Outage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13,076 </a:t>
            </a:r>
            <a:r>
              <a:rPr lang="en-US" dirty="0" smtClean="0"/>
              <a:t>total </a:t>
            </a:r>
            <a:r>
              <a:rPr lang="en-US" dirty="0" smtClean="0"/>
              <a:t>outage “projects” </a:t>
            </a:r>
            <a:r>
              <a:rPr lang="en-US" dirty="0" smtClean="0"/>
              <a:t>in 2014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Including unique outage groups and single equipment outages.</a:t>
            </a:r>
            <a:endParaRPr lang="en-US" dirty="0" smtClean="0"/>
          </a:p>
          <a:p>
            <a:r>
              <a:rPr lang="en-US" dirty="0" smtClean="0"/>
              <a:t>70 </a:t>
            </a:r>
            <a:r>
              <a:rPr lang="en-US" dirty="0" smtClean="0"/>
              <a:t>identified “High Impact Outages.”</a:t>
            </a:r>
          </a:p>
          <a:p>
            <a:pPr lvl="1"/>
            <a:r>
              <a:rPr lang="en-US" dirty="0"/>
              <a:t>High Cost Outages are subjectively determined by the amount of generation that has changed from an optimal dispatch to resolve reliability violations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23 of those 70 “</a:t>
            </a:r>
            <a:r>
              <a:rPr lang="en-US" dirty="0"/>
              <a:t>High Impact </a:t>
            </a:r>
            <a:r>
              <a:rPr lang="en-US" dirty="0" smtClean="0"/>
              <a:t>Outages” were cancelled.</a:t>
            </a:r>
          </a:p>
          <a:p>
            <a:r>
              <a:rPr lang="en-US" dirty="0" smtClean="0"/>
              <a:t>15 of the 47 remaining “High Impact Outages” caused notable congestion.*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the purpose of discussion only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ABD9B23-51EB-48A3-8FFA-913A3AD24C7B}" type="datetime1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15000" y="5864423"/>
            <a:ext cx="3239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</a:t>
            </a:r>
            <a:r>
              <a:rPr lang="en-US" sz="1400" i="1" dirty="0"/>
              <a:t> congestion that was reported to </a:t>
            </a:r>
            <a:r>
              <a:rPr lang="en-US" sz="1400" i="1" dirty="0" smtClean="0"/>
              <a:t>ROS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05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667000"/>
            <a:ext cx="5410199" cy="1143000"/>
          </a:xfrm>
        </p:spPr>
        <p:txBody>
          <a:bodyPr/>
          <a:lstStyle/>
          <a:p>
            <a:r>
              <a:rPr lang="en-US" sz="5400" dirty="0" smtClean="0">
                <a:solidFill>
                  <a:schemeClr val="tx1"/>
                </a:solidFill>
              </a:rPr>
              <a:t>Questions?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7D53C43-E3C5-4437-95F1-3B03FAE96680}" type="datetime1">
              <a:rPr lang="en-US" smtClean="0"/>
              <a:pPr/>
              <a:t>3/20/2015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the purpose of discussion only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82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of High Impact Outages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the purpose of discussion only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ABD9B23-51EB-48A3-8FFA-913A3AD24C7B}" type="datetime1">
              <a:rPr lang="en-US" smtClean="0"/>
              <a:pPr/>
              <a:t>3/20/2015</a:t>
            </a:fld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548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46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High Impact Outages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the purpose of discussion only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ABD9B23-51EB-48A3-8FFA-913A3AD24C7B}" type="datetime1">
              <a:rPr lang="en-US" smtClean="0"/>
              <a:pPr/>
              <a:t>3/20/2015</a:t>
            </a:fld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98981"/>
            <a:ext cx="9144000" cy="417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4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For the purpose of discussion only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ABD9B23-51EB-48A3-8FFA-913A3AD24C7B}" type="datetime1">
              <a:rPr lang="en-US" smtClean="0"/>
              <a:pPr/>
              <a:t>3/20/2015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6387" y="762000"/>
            <a:ext cx="7144425" cy="4035868"/>
          </a:xfrm>
          <a:prstGeom prst="rect">
            <a:avLst/>
          </a:prstGeom>
        </p:spPr>
      </p:pic>
      <p:sp>
        <p:nvSpPr>
          <p:cNvPr id="12" name="TextBox 16"/>
          <p:cNvSpPr txBox="1"/>
          <p:nvPr/>
        </p:nvSpPr>
        <p:spPr>
          <a:xfrm>
            <a:off x="3124199" y="951134"/>
            <a:ext cx="914400" cy="646331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ERCOT “screening” process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6"/>
          <p:cNvSpPr txBox="1"/>
          <p:nvPr/>
        </p:nvSpPr>
        <p:spPr>
          <a:xfrm>
            <a:off x="7309641" y="2861921"/>
            <a:ext cx="1219200" cy="830997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Outages can be 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pushed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shortened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cancelled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etc.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16"/>
          <p:cNvSpPr txBox="1"/>
          <p:nvPr/>
        </p:nvSpPr>
        <p:spPr>
          <a:xfrm>
            <a:off x="4986506" y="4472378"/>
            <a:ext cx="1981200" cy="830997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>
                <a:solidFill>
                  <a:sysClr val="windowText" lastClr="000000"/>
                </a:solidFill>
                <a:latin typeface="Calibri" panose="020F0502020204030204"/>
              </a:rPr>
              <a:t>A “typical outage” is any outage that doesn’t have any significant impact on economic operations.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16"/>
          <p:cNvSpPr txBox="1"/>
          <p:nvPr/>
        </p:nvSpPr>
        <p:spPr>
          <a:xfrm>
            <a:off x="228600" y="4472377"/>
            <a:ext cx="1981200" cy="830997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>
                <a:solidFill>
                  <a:sysClr val="windowText" lastClr="000000"/>
                </a:solidFill>
                <a:latin typeface="Calibri" panose="020F0502020204030204"/>
              </a:rPr>
              <a:t>A “impactful outage” is any outage that has a significant impact on economic operations.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5"/>
          <p:cNvSpPr txBox="1"/>
          <p:nvPr/>
        </p:nvSpPr>
        <p:spPr>
          <a:xfrm>
            <a:off x="4276386" y="833735"/>
            <a:ext cx="524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70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5"/>
          <p:cNvSpPr txBox="1"/>
          <p:nvPr/>
        </p:nvSpPr>
        <p:spPr>
          <a:xfrm>
            <a:off x="7581899" y="37293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47</a:t>
            </a:r>
          </a:p>
        </p:txBody>
      </p:sp>
      <p:sp>
        <p:nvSpPr>
          <p:cNvPr id="45" name="TextBox 16"/>
          <p:cNvSpPr txBox="1"/>
          <p:nvPr/>
        </p:nvSpPr>
        <p:spPr>
          <a:xfrm>
            <a:off x="7324578" y="4206800"/>
            <a:ext cx="1219200" cy="843821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 w="28575">
            <a:solidFill>
              <a:srgbClr val="ED7D3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Including outages that were pushed, shortened, etc.</a:t>
            </a:r>
          </a:p>
        </p:txBody>
      </p:sp>
      <p:sp>
        <p:nvSpPr>
          <p:cNvPr id="46" name="Oval 45"/>
          <p:cNvSpPr/>
          <p:nvPr/>
        </p:nvSpPr>
        <p:spPr>
          <a:xfrm>
            <a:off x="6836963" y="3242434"/>
            <a:ext cx="185906" cy="415499"/>
          </a:xfrm>
          <a:prstGeom prst="ellipse">
            <a:avLst/>
          </a:prstGeom>
          <a:noFill/>
          <a:ln w="254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7" name="Curved Connector 46"/>
          <p:cNvCxnSpPr>
            <a:stCxn id="46" idx="4"/>
          </p:cNvCxnSpPr>
          <p:nvPr/>
        </p:nvCxnSpPr>
        <p:spPr>
          <a:xfrm rot="16200000" flipH="1">
            <a:off x="7096878" y="3490970"/>
            <a:ext cx="346972" cy="680897"/>
          </a:xfrm>
          <a:prstGeom prst="curvedConnector2">
            <a:avLst/>
          </a:prstGeom>
          <a:noFill/>
          <a:ln w="28575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8" name="TextBox 25"/>
          <p:cNvSpPr txBox="1"/>
          <p:nvPr/>
        </p:nvSpPr>
        <p:spPr>
          <a:xfrm>
            <a:off x="2043295" y="2937507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ED7D31"/>
                </a:solidFill>
                <a:latin typeface="Calibri" panose="020F0502020204030204"/>
              </a:rPr>
              <a:t>15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2890158" y="3290485"/>
            <a:ext cx="185906" cy="415499"/>
          </a:xfrm>
          <a:prstGeom prst="ellipse">
            <a:avLst/>
          </a:prstGeom>
          <a:noFill/>
          <a:ln w="254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0" name="Curved Connector 49"/>
          <p:cNvCxnSpPr/>
          <p:nvPr/>
        </p:nvCxnSpPr>
        <p:spPr>
          <a:xfrm rot="10800000">
            <a:off x="2506111" y="3190260"/>
            <a:ext cx="384046" cy="307976"/>
          </a:xfrm>
          <a:prstGeom prst="curvedConnector3">
            <a:avLst>
              <a:gd name="adj1" fmla="val 50000"/>
            </a:avLst>
          </a:prstGeom>
          <a:noFill/>
          <a:ln w="28575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5" name="TextBox 25"/>
          <p:cNvSpPr txBox="1"/>
          <p:nvPr/>
        </p:nvSpPr>
        <p:spPr>
          <a:xfrm>
            <a:off x="620699" y="1366632"/>
            <a:ext cx="1044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5B9BD5"/>
                </a:solidFill>
                <a:latin typeface="Calibri" panose="020F0502020204030204"/>
              </a:rPr>
              <a:t>13,076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6" name="TextBox 25"/>
          <p:cNvSpPr txBox="1"/>
          <p:nvPr/>
        </p:nvSpPr>
        <p:spPr>
          <a:xfrm>
            <a:off x="228600" y="53340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1" kern="0" dirty="0" smtClean="0">
                <a:solidFill>
                  <a:srgbClr val="5B9BD5"/>
                </a:solidFill>
                <a:latin typeface="Calibri" panose="020F0502020204030204"/>
              </a:rPr>
              <a:t>What are the characteristics of these “High Impact Outages”?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1" kern="0" dirty="0" smtClean="0">
                <a:solidFill>
                  <a:srgbClr val="5B9BD5"/>
                </a:solidFill>
                <a:latin typeface="Calibri" panose="020F0502020204030204"/>
              </a:rPr>
              <a:t>What about those that weren’t declared “High Impact Outages”? 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1" kern="0" dirty="0" smtClean="0">
                <a:solidFill>
                  <a:srgbClr val="5B9BD5"/>
                </a:solidFill>
                <a:latin typeface="Calibri" panose="020F0502020204030204"/>
              </a:rPr>
              <a:t>How many?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172200" y="951134"/>
            <a:ext cx="1747041" cy="0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8" idx="0"/>
          </p:cNvCxnSpPr>
          <p:nvPr/>
        </p:nvCxnSpPr>
        <p:spPr>
          <a:xfrm flipH="1">
            <a:off x="7919241" y="951134"/>
            <a:ext cx="5559" cy="1910787"/>
          </a:xfrm>
          <a:prstGeom prst="straightConnector1">
            <a:avLst/>
          </a:prstGeom>
          <a:ln w="28575"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60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High Impact Outage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US" i="1" dirty="0"/>
              <a:t>High Cost Outages are subjectively determined by the amount of generation that has changed from an optimal dispatch to resolve reliability violations.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Outage </a:t>
            </a:r>
            <a:r>
              <a:rPr lang="en-US" dirty="0"/>
              <a:t>Coordination “Market Impact” </a:t>
            </a:r>
            <a:r>
              <a:rPr lang="en-US" dirty="0" smtClean="0"/>
              <a:t>Questionnaire: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0" dirty="0"/>
              <a:t>A statement of why the work is required.  </a:t>
            </a:r>
            <a:endParaRPr lang="en-US" sz="1800" b="0" dirty="0"/>
          </a:p>
          <a:p>
            <a:pPr marL="457200" lvl="0" indent="-457200">
              <a:buFont typeface="+mj-lt"/>
              <a:buAutoNum type="arabicPeriod"/>
            </a:pPr>
            <a:r>
              <a:rPr lang="en-US" b="0" dirty="0"/>
              <a:t>Is there a switching solution to reduce market impact? </a:t>
            </a:r>
            <a:endParaRPr lang="en-US" sz="1800" b="0" dirty="0"/>
          </a:p>
          <a:p>
            <a:pPr marL="457200" lvl="0" indent="-457200">
              <a:buFont typeface="+mj-lt"/>
              <a:buAutoNum type="arabicPeriod"/>
            </a:pPr>
            <a:r>
              <a:rPr lang="en-US" b="0" dirty="0"/>
              <a:t>A statement of what has been done to reduce the length of Outage. </a:t>
            </a:r>
            <a:endParaRPr lang="en-US" sz="1800" b="0" dirty="0"/>
          </a:p>
          <a:p>
            <a:pPr marL="457200" lvl="0" indent="-457200">
              <a:buFont typeface="+mj-lt"/>
              <a:buAutoNum type="arabicPeriod"/>
            </a:pPr>
            <a:r>
              <a:rPr lang="en-US" b="0" dirty="0"/>
              <a:t>Are you working extended hours? If not, can you submit it daily?</a:t>
            </a:r>
            <a:endParaRPr lang="en-US" sz="1800" b="0" dirty="0"/>
          </a:p>
          <a:p>
            <a:pPr marL="457200" lvl="0" indent="-457200">
              <a:buFont typeface="+mj-lt"/>
              <a:buAutoNum type="arabicPeriod"/>
            </a:pPr>
            <a:r>
              <a:rPr lang="en-US" b="0" dirty="0"/>
              <a:t>Is this outage scheduled during a reduced load season? If not, please explain the reason.</a:t>
            </a:r>
            <a:endParaRPr lang="en-US" sz="1800" b="0" dirty="0"/>
          </a:p>
          <a:p>
            <a:pPr marL="457200" lvl="0" indent="-457200">
              <a:buFont typeface="+mj-lt"/>
              <a:buAutoNum type="arabicPeriod"/>
            </a:pPr>
            <a:r>
              <a:rPr lang="en-US" b="0" dirty="0"/>
              <a:t>Can the outage be scheduled during a resource outage that would reduce market impact</a:t>
            </a:r>
            <a:r>
              <a:rPr lang="en-US" b="0" dirty="0" smtClean="0"/>
              <a:t>?</a:t>
            </a:r>
            <a:endParaRPr lang="en-US" sz="18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the purpose of discussion only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ABD9B23-51EB-48A3-8FFA-913A3AD24C7B}" type="datetime1">
              <a:rPr lang="en-US" smtClean="0"/>
              <a:pPr/>
              <a:t>3/20/2015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73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 Type Classification of High Impact Outages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Grouping the “High Impact Outages” by the primary equipment type and the voltage level.</a:t>
            </a:r>
          </a:p>
          <a:p>
            <a:pPr lvl="1"/>
            <a:r>
              <a:rPr lang="en-US" dirty="0" smtClean="0"/>
              <a:t>Strongest contributors:</a:t>
            </a:r>
          </a:p>
          <a:p>
            <a:pPr lvl="2"/>
            <a:r>
              <a:rPr lang="en-US" dirty="0" smtClean="0"/>
              <a:t>345/138 kV Autotransformers</a:t>
            </a:r>
          </a:p>
          <a:p>
            <a:pPr lvl="2"/>
            <a:r>
              <a:rPr lang="en-US" dirty="0" smtClean="0"/>
              <a:t>345 and 138 kV </a:t>
            </a:r>
            <a:r>
              <a:rPr lang="en-US" dirty="0" smtClean="0"/>
              <a:t>Lines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the purpose of discussion only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ABD9B23-51EB-48A3-8FFA-913A3AD24C7B}" type="datetime1">
              <a:rPr lang="en-US" smtClean="0"/>
              <a:pPr/>
              <a:t>3/20/2015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838203"/>
              </p:ext>
            </p:extLst>
          </p:nvPr>
        </p:nvGraphicFramePr>
        <p:xfrm>
          <a:off x="2478025" y="3048000"/>
          <a:ext cx="4187950" cy="2093974"/>
        </p:xfrm>
        <a:graphic>
          <a:graphicData uri="http://schemas.openxmlformats.org/drawingml/2006/table">
            <a:tbl>
              <a:tblPr/>
              <a:tblGrid>
                <a:gridCol w="837590"/>
                <a:gridCol w="837590"/>
                <a:gridCol w="837590"/>
                <a:gridCol w="837590"/>
                <a:gridCol w="837590"/>
              </a:tblGrid>
              <a:tr h="357207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 Impact Outage Types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48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XFMR*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48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48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48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72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474450" y="5648980"/>
            <a:ext cx="2364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</a:t>
            </a:r>
            <a:r>
              <a:rPr lang="en-US" sz="1400" i="1" dirty="0"/>
              <a:t> </a:t>
            </a:r>
            <a:r>
              <a:rPr lang="en-US" sz="1400" i="1" dirty="0" smtClean="0"/>
              <a:t>XFMR: 345 – 345/138 kV</a:t>
            </a:r>
            <a:br>
              <a:rPr lang="en-US" sz="1400" i="1" dirty="0" smtClean="0"/>
            </a:br>
            <a:r>
              <a:rPr lang="en-US" sz="1400" i="1" dirty="0" smtClean="0"/>
              <a:t>               138 – 138/69 kV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64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Classification </a:t>
            </a:r>
            <a:r>
              <a:rPr lang="en-US" dirty="0"/>
              <a:t>of High Impact Outages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the purpose of discussion only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ABD9B23-51EB-48A3-8FFA-913A3AD24C7B}" type="datetime1">
              <a:rPr lang="en-US" smtClean="0"/>
              <a:pPr/>
              <a:t>3/20/2015</a:t>
            </a:fld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569414"/>
              </p:ext>
            </p:extLst>
          </p:nvPr>
        </p:nvGraphicFramePr>
        <p:xfrm>
          <a:off x="152400" y="2828925"/>
          <a:ext cx="3771902" cy="2962275"/>
        </p:xfrm>
        <a:graphic>
          <a:graphicData uri="http://schemas.openxmlformats.org/drawingml/2006/table">
            <a:tbl>
              <a:tblPr/>
              <a:tblGrid>
                <a:gridCol w="921598"/>
                <a:gridCol w="712576"/>
                <a:gridCol w="712576"/>
                <a:gridCol w="712576"/>
                <a:gridCol w="712576"/>
              </a:tblGrid>
              <a:tr h="27622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 Impact Outage Types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XFMR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Coast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Far West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 Central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 Central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Southern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clear geographical pattern in the “High Impact Outages”</a:t>
            </a:r>
          </a:p>
          <a:p>
            <a:pPr lvl="1"/>
            <a:r>
              <a:rPr lang="en-US" dirty="0" smtClean="0"/>
              <a:t>No clear distinction</a:t>
            </a:r>
          </a:p>
          <a:p>
            <a:pPr lvl="1"/>
            <a:r>
              <a:rPr lang="en-US" dirty="0" smtClean="0"/>
              <a:t>High </a:t>
            </a:r>
            <a:r>
              <a:rPr lang="en-US" dirty="0" smtClean="0"/>
              <a:t>amount of “High Impact Outages” in the </a:t>
            </a:r>
            <a:r>
              <a:rPr lang="en-US" dirty="0" smtClean="0"/>
              <a:t>Valley </a:t>
            </a:r>
            <a:r>
              <a:rPr lang="en-US" dirty="0" smtClean="0"/>
              <a:t>area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584" y="2514600"/>
            <a:ext cx="5015772" cy="364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8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Monthly Classification of High Impact Outages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the purpose of discussion only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ABD9B23-51EB-48A3-8FFA-913A3AD24C7B}" type="datetime1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Outages occurring each date…</a:t>
            </a:r>
          </a:p>
          <a:p>
            <a:pPr lvl="1"/>
            <a:r>
              <a:rPr lang="en-US" dirty="0" smtClean="0"/>
              <a:t>More outages during the “shoulder months.”</a:t>
            </a:r>
          </a:p>
          <a:p>
            <a:pPr lvl="1"/>
            <a:r>
              <a:rPr lang="en-US" dirty="0" smtClean="0"/>
              <a:t>Correlation </a:t>
            </a:r>
            <a:r>
              <a:rPr lang="en-US" dirty="0"/>
              <a:t>with system </a:t>
            </a:r>
            <a:r>
              <a:rPr lang="en-US" dirty="0" smtClean="0"/>
              <a:t>load.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288" y="2362200"/>
            <a:ext cx="7291424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71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Monthly Classification of High Impact Outages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the purpose of discussion only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ABD9B23-51EB-48A3-8FFA-913A3AD24C7B}" type="datetime1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Grouping the High Impact Outages by the month of their occurrence.</a:t>
            </a:r>
          </a:p>
          <a:p>
            <a:pPr lvl="1"/>
            <a:r>
              <a:rPr lang="en-US" dirty="0"/>
              <a:t>No distinct correlation </a:t>
            </a:r>
            <a:r>
              <a:rPr lang="en-US" dirty="0" smtClean="0"/>
              <a:t>with “shoulder months.”</a:t>
            </a:r>
          </a:p>
          <a:p>
            <a:pPr lvl="1"/>
            <a:r>
              <a:rPr lang="en-US" dirty="0" smtClean="0"/>
              <a:t>Sympathetic High Impact Outages</a:t>
            </a:r>
            <a:endParaRPr lang="en-US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291" y="2590800"/>
            <a:ext cx="5791418" cy="348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886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3951" y="1066800"/>
            <a:ext cx="6516097" cy="472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Submittal Timeline for High Impact Outages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the purpose of discussion only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ABD9B23-51EB-48A3-8FFA-913A3AD24C7B}" type="datetime1">
              <a:rPr lang="en-US" smtClean="0"/>
              <a:pPr/>
              <a:t>3/20/2015</a:t>
            </a:fld>
            <a:endParaRPr lang="en-US" dirty="0"/>
          </a:p>
        </p:txBody>
      </p:sp>
      <p:cxnSp>
        <p:nvCxnSpPr>
          <p:cNvPr id="26" name="Straight Arrow Connector 25"/>
          <p:cNvCxnSpPr>
            <a:stCxn id="27" idx="0"/>
          </p:cNvCxnSpPr>
          <p:nvPr/>
        </p:nvCxnSpPr>
        <p:spPr>
          <a:xfrm flipV="1">
            <a:off x="1371600" y="5171781"/>
            <a:ext cx="304800" cy="481308"/>
          </a:xfrm>
          <a:prstGeom prst="straightConnector1">
            <a:avLst/>
          </a:prstGeom>
          <a:noFill/>
          <a:ln w="28575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7" name="TextBox 16"/>
          <p:cNvSpPr txBox="1"/>
          <p:nvPr/>
        </p:nvSpPr>
        <p:spPr>
          <a:xfrm>
            <a:off x="685800" y="5653089"/>
            <a:ext cx="1371600" cy="523220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28575">
            <a:solidFill>
              <a:srgbClr val="5B9BD5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Outage Planned Start Time</a:t>
            </a:r>
          </a:p>
        </p:txBody>
      </p:sp>
      <p:sp>
        <p:nvSpPr>
          <p:cNvPr id="31" name="TextBox 16"/>
          <p:cNvSpPr txBox="1"/>
          <p:nvPr/>
        </p:nvSpPr>
        <p:spPr>
          <a:xfrm>
            <a:off x="7467600" y="1828800"/>
            <a:ext cx="1371600" cy="738664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28575">
            <a:solidFill>
              <a:srgbClr val="5B9BD5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32.8%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were submitted with ≥90 days notice.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53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Information_x0020_Classification xmlns="c34af464-7aa1-4edd-9be4-83dffc1cb926">ERCOT Limited</Information_x0020_Classifica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0C7200-C73F-43F6-840C-0C0A497B4F59}">
  <ds:schemaRefs>
    <ds:schemaRef ds:uri="http://purl.org/dc/terms/"/>
    <ds:schemaRef ds:uri="http://schemas.microsoft.com/office/2006/documentManagement/types"/>
    <ds:schemaRef ds:uri="http://www.w3.org/XML/1998/namespace"/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c34af464-7aa1-4edd-9be4-83dffc1cb926"/>
  </ds:schemaRefs>
</ds:datastoreItem>
</file>

<file path=customXml/itemProps2.xml><?xml version="1.0" encoding="utf-8"?>
<ds:datastoreItem xmlns:ds="http://schemas.openxmlformats.org/officeDocument/2006/customXml" ds:itemID="{0825E013-A11A-4E41-BBD9-78105CDE0F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AB91161-3323-48F3-8EC8-C98D5648DB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36005</TotalTime>
  <Words>1313</Words>
  <Application>Microsoft Office PowerPoint</Application>
  <PresentationFormat>On-screen Show (4:3)</PresentationFormat>
  <Paragraphs>405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Arial Black</vt:lpstr>
      <vt:lpstr>Calibri</vt:lpstr>
      <vt:lpstr>Custom Design</vt:lpstr>
      <vt:lpstr>High Impact Outages</vt:lpstr>
      <vt:lpstr>Overall Lifecycle of High Impact Outage Process</vt:lpstr>
      <vt:lpstr>PowerPoint Presentation</vt:lpstr>
      <vt:lpstr>Identifying High Impact Outage</vt:lpstr>
      <vt:lpstr>Equipment Type Classification of High Impact Outages</vt:lpstr>
      <vt:lpstr>Location Classification of High Impact Outages</vt:lpstr>
      <vt:lpstr>Monthly Classification of High Impact Outages</vt:lpstr>
      <vt:lpstr>Monthly Classification of High Impact Outages</vt:lpstr>
      <vt:lpstr>Submittal Timeline for High Impact Outages</vt:lpstr>
      <vt:lpstr>Submittal Timeline for High Impact Outages</vt:lpstr>
      <vt:lpstr>High Impact Outage Submittal &amp; Update Statistics*</vt:lpstr>
      <vt:lpstr>Typical Length of a High Impact Outage</vt:lpstr>
      <vt:lpstr>High Impact Outages Causing Real-Time Congestion</vt:lpstr>
      <vt:lpstr>High Impact Outages Causing Real-Time Congestion</vt:lpstr>
      <vt:lpstr>High Impact Outages Causing Real-Time Congestion</vt:lpstr>
      <vt:lpstr>Actual Planned Outages Causing Congestion</vt:lpstr>
      <vt:lpstr>Outages Causing Real-Time Congestion</vt:lpstr>
      <vt:lpstr>Outages Causing Real-Time Congestion</vt:lpstr>
      <vt:lpstr>Conclusions</vt:lpstr>
      <vt:lpstr>Questions?</vt:lpstr>
      <vt:lpstr>List of High Impact Outages</vt:lpstr>
      <vt:lpstr>List of High Impact Outages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</dc:title>
  <dc:creator>Sharma, Sandip</dc:creator>
  <cp:lastModifiedBy>Giarratano, Alex</cp:lastModifiedBy>
  <cp:revision>423</cp:revision>
  <cp:lastPrinted>2013-09-25T22:30:28Z</cp:lastPrinted>
  <dcterms:created xsi:type="dcterms:W3CDTF">2005-04-21T14:28:35Z</dcterms:created>
  <dcterms:modified xsi:type="dcterms:W3CDTF">2015-03-20T22:33:25Z</dcterms:modified>
</cp:coreProperties>
</file>