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4"/>
  </p:notesMasterIdLst>
  <p:handoutMasterIdLst>
    <p:handoutMasterId r:id="rId15"/>
  </p:handoutMasterIdLst>
  <p:sldIdLst>
    <p:sldId id="621" r:id="rId5"/>
    <p:sldId id="637" r:id="rId6"/>
    <p:sldId id="640" r:id="rId7"/>
    <p:sldId id="641" r:id="rId8"/>
    <p:sldId id="642" r:id="rId9"/>
    <p:sldId id="643" r:id="rId10"/>
    <p:sldId id="644" r:id="rId11"/>
    <p:sldId id="645" r:id="rId12"/>
    <p:sldId id="646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6508"/>
    <a:srgbClr val="00385E"/>
    <a:srgbClr val="005386"/>
    <a:srgbClr val="55BAB7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1331" autoAdjust="0"/>
  </p:normalViewPr>
  <p:slideViewPr>
    <p:cSldViewPr snapToGrid="0" snapToObjects="1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F8013-29E2-492C-AF74-93B4648E2653}" type="datetimeFigureOut">
              <a:rPr lang="en-US"/>
              <a:pPr>
                <a:defRPr/>
              </a:pPr>
              <a:t>3/23/2015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1D6C22-B387-4BE5-853B-F57964D57E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41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52920E-1E6C-4E21-B1B1-33D12F11EAE7}" type="datetimeFigureOut">
              <a:rPr lang="en-US"/>
              <a:pPr>
                <a:defRPr/>
              </a:pPr>
              <a:t>3/23/2015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66FB8B-DD77-4F23-B4DD-A456DE25C4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09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8A3E7E-7700-4395-9D30-30106DFB4D62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76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3C2B-D00B-4A4A-9E1C-57E1D5564FFA}" type="datetime1">
              <a:rPr lang="en-US"/>
              <a:pPr>
                <a:defRPr/>
              </a:pPr>
              <a:t>3/23/2015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76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44A609-ED87-466A-BE61-45FE0BAD7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1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060"/>
            <a:ext cx="8229600" cy="5123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151031"/>
            <a:ext cx="8229600" cy="81318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976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E1686D3-007F-4343-ADFC-F8807A4849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4976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5C721-2C68-4114-8658-2FECD78E316D}" type="datetime1">
              <a:rPr lang="en-US"/>
              <a:pPr>
                <a:defRPr/>
              </a:pPr>
              <a:t>3/23/2015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9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BB97-83C5-4942-A328-D246D912B15C}" type="datetime1">
              <a:rPr lang="en-US"/>
              <a:pPr>
                <a:defRPr/>
              </a:pPr>
              <a:t>3/23/2015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ED4B8-3969-4686-944E-AC177845C0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7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F7907C-BA73-454C-BB34-E28265A71D91}" type="datetime1">
              <a:rPr lang="en-US"/>
              <a:pPr>
                <a:defRPr/>
              </a:pPr>
              <a:t>3/23/2015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BB21D2-69D7-4A08-B65F-EB75DE2F80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96" r:id="rId1"/>
    <p:sldLayoutId id="2147493597" r:id="rId2"/>
    <p:sldLayoutId id="214749359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244475"/>
            <a:ext cx="7727950" cy="4478338"/>
            <a:chOff x="603250" y="546100"/>
            <a:chExt cx="7727950" cy="4476589"/>
          </a:xfrm>
        </p:grpSpPr>
        <p:pic>
          <p:nvPicPr>
            <p:cNvPr id="5124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5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892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Future Ancillary Services </a:t>
              </a:r>
              <a:r>
                <a:rPr lang="en-US" altLang="en-US" sz="2800" b="1" dirty="0" smtClean="0"/>
                <a:t>(NPRR 667) </a:t>
              </a:r>
              <a:endParaRPr lang="en-US" altLang="en-US" sz="2800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/>
                <a:t>Update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b="1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i="1" dirty="0" smtClean="0"/>
                <a:t>March 26, 2015 </a:t>
              </a:r>
              <a:r>
                <a:rPr lang="en-US" altLang="en-US" sz="1800" b="1" i="1" dirty="0"/>
                <a:t>TAC meeting</a:t>
              </a:r>
              <a:endParaRPr lang="en-US" altLang="en-US" sz="1800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103"/>
              <a:ext cx="6286500" cy="12695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9D2B4-E558-422B-9A44-8452D02E7E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800" dirty="0" smtClean="0"/>
              <a:t> Confirm with TAC ….  </a:t>
            </a:r>
            <a:r>
              <a:rPr lang="en-US" altLang="en-US" sz="2800" dirty="0"/>
              <a:t>that </a:t>
            </a:r>
            <a:r>
              <a:rPr lang="en-US" altLang="en-US" sz="2800" dirty="0" smtClean="0"/>
              <a:t>ERCOT should schedule another FAS Workshop to further discuss “Procurement and Pricing (P&amp;P) Options” for NPRR 667 (Ancillary Services Redesign).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Inform TAC that ERCOT is planning to begin (monthly)  Synchronous Inertial Response Service “working group” meetings.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dirty="0" smtClean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800" dirty="0" smtClean="0"/>
              <a:t> Cost Benefit Analysis Update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4B0C1E-F167-40AC-8DBC-00A7F872C5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spcBef>
                <a:spcPct val="0"/>
              </a:spcBef>
              <a:buFont typeface="+mj-lt"/>
              <a:buAutoNum type="arabicParenR"/>
            </a:pPr>
            <a:r>
              <a:rPr lang="en-US" altLang="en-US" sz="2800" dirty="0"/>
              <a:t>K</a:t>
            </a:r>
            <a:r>
              <a:rPr lang="en-US" altLang="en-US" sz="2800" dirty="0" smtClean="0"/>
              <a:t>ey issues raised in written comments on NPRR 667 along with other NPRR 667 topics have been discussed at two FAS Workshops (1-30-15 and 3-11-15)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arenR"/>
            </a:pPr>
            <a:endParaRPr lang="en-US" altLang="en-US" sz="2800" dirty="0" smtClean="0"/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arenR"/>
            </a:pPr>
            <a:r>
              <a:rPr lang="en-US" altLang="en-US" sz="2800" dirty="0" smtClean="0"/>
              <a:t>The purpose of the FAS Workshops </a:t>
            </a:r>
            <a:r>
              <a:rPr lang="en-US" altLang="en-US" sz="2800" dirty="0" smtClean="0"/>
              <a:t>has </a:t>
            </a:r>
            <a:r>
              <a:rPr lang="en-US" altLang="en-US" sz="2800" dirty="0" smtClean="0"/>
              <a:t>been to:</a:t>
            </a:r>
          </a:p>
          <a:p>
            <a:pPr marL="1314450" lvl="2" indent="-514350" eaLnBrk="1" hangingPunct="1">
              <a:spcBef>
                <a:spcPct val="0"/>
              </a:spcBef>
              <a:buFont typeface="+mj-lt"/>
              <a:buAutoNum type="alphaLcPeriod"/>
            </a:pPr>
            <a:r>
              <a:rPr lang="en-US" altLang="en-US" dirty="0" smtClean="0"/>
              <a:t>identify consensus items</a:t>
            </a:r>
          </a:p>
          <a:p>
            <a:pPr marL="1314450" lvl="2" indent="-514350" eaLnBrk="1" hangingPunct="1">
              <a:spcBef>
                <a:spcPct val="0"/>
              </a:spcBef>
              <a:buFont typeface="+mj-lt"/>
              <a:buAutoNum type="alphaLcPeriod"/>
            </a:pPr>
            <a:r>
              <a:rPr lang="en-US" altLang="en-US" dirty="0" smtClean="0"/>
              <a:t>identify options/proposals for non </a:t>
            </a:r>
            <a:r>
              <a:rPr lang="en-US" altLang="en-US" dirty="0"/>
              <a:t>consensus </a:t>
            </a:r>
            <a:r>
              <a:rPr lang="en-US" altLang="en-US" dirty="0" smtClean="0"/>
              <a:t>items</a:t>
            </a:r>
          </a:p>
          <a:p>
            <a:pPr marL="1314450" lvl="2" indent="-514350" eaLnBrk="1" hangingPunct="1">
              <a:spcBef>
                <a:spcPct val="0"/>
              </a:spcBef>
              <a:buFont typeface="+mj-lt"/>
              <a:buAutoNum type="alphaLcPeriod"/>
            </a:pPr>
            <a:r>
              <a:rPr lang="en-US" altLang="en-US" dirty="0" smtClean="0"/>
              <a:t>prepare summary information for PRS or TAC for their consideration. </a:t>
            </a:r>
          </a:p>
          <a:p>
            <a:pPr marL="400050" lvl="1" indent="0" eaLnBrk="1" hangingPunct="1">
              <a:spcBef>
                <a:spcPct val="0"/>
              </a:spcBef>
              <a:buNone/>
            </a:pPr>
            <a:endParaRPr lang="en-US" alt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4B0C1E-F167-40AC-8DBC-00A7F872C5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800" dirty="0" smtClean="0"/>
              <a:t>“Procurement and Pricing” options for </a:t>
            </a:r>
            <a:r>
              <a:rPr lang="en-US" altLang="en-US" sz="2800" dirty="0" smtClean="0"/>
              <a:t>have </a:t>
            </a:r>
            <a:r>
              <a:rPr lang="en-US" altLang="en-US" sz="2800" dirty="0" smtClean="0"/>
              <a:t>been discussed multiple times.  At the 3-11-15 FAS Workshop --- it was suggested that we confirm with TAC that ERCOT should schedule a FAS Workshop in April ---- aimed to prepare a “matrix” of the “P&amp;P” options.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dirty="0" smtClean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800" dirty="0" smtClean="0"/>
              <a:t>Should the matrix </a:t>
            </a:r>
            <a:r>
              <a:rPr lang="en-US" altLang="en-US" sz="2800" dirty="0"/>
              <a:t>be delivered </a:t>
            </a:r>
            <a:r>
              <a:rPr lang="en-US" altLang="en-US" sz="2800" dirty="0" smtClean="0"/>
              <a:t>to TAC </a:t>
            </a:r>
            <a:r>
              <a:rPr lang="en-US" altLang="en-US" sz="2800" dirty="0"/>
              <a:t>or PRS</a:t>
            </a:r>
            <a:r>
              <a:rPr lang="en-US" altLang="en-US" sz="2800" dirty="0" smtClean="0"/>
              <a:t>?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800" dirty="0" smtClean="0"/>
              <a:t>The six </a:t>
            </a:r>
            <a:r>
              <a:rPr lang="en-US" altLang="en-US" sz="2800" dirty="0"/>
              <a:t>P&amp;P options identified on </a:t>
            </a:r>
            <a:r>
              <a:rPr lang="en-US" altLang="en-US" sz="2800" dirty="0" smtClean="0"/>
              <a:t>3-11-15 are shown on the next slide.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b="1" dirty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b="1" dirty="0"/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endParaRPr lang="en-US" altLang="en-US" sz="28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4B0C1E-F167-40AC-8DBC-00A7F872C5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arenR"/>
            </a:pPr>
            <a:r>
              <a:rPr lang="en-US" sz="2400" b="1" dirty="0"/>
              <a:t>The FAST Proposal</a:t>
            </a:r>
            <a:r>
              <a:rPr lang="en-US" sz="2400" dirty="0"/>
              <a:t>, as described at the </a:t>
            </a:r>
            <a:r>
              <a:rPr lang="en-US" sz="2400" dirty="0" smtClean="0"/>
              <a:t>9-25-14 TAC meeting </a:t>
            </a:r>
            <a:r>
              <a:rPr lang="en-US" sz="2400" dirty="0"/>
              <a:t>but with NO cap on the </a:t>
            </a:r>
            <a:r>
              <a:rPr lang="en-US" sz="2400" dirty="0" smtClean="0"/>
              <a:t>FFRS </a:t>
            </a:r>
            <a:r>
              <a:rPr lang="en-US" sz="2400" dirty="0"/>
              <a:t>MCPC.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/>
              <a:t>Alternative 1 Proposal</a:t>
            </a:r>
            <a:r>
              <a:rPr lang="en-US" sz="2400" dirty="0"/>
              <a:t>, as described at the </a:t>
            </a:r>
            <a:r>
              <a:rPr lang="en-US" sz="2400" dirty="0" smtClean="0"/>
              <a:t>9-25-14 TAC meeting.</a:t>
            </a: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/>
              <a:t>Alternative 2 proposal</a:t>
            </a:r>
            <a:r>
              <a:rPr lang="en-US" sz="2400" dirty="0"/>
              <a:t>, as described at the </a:t>
            </a:r>
            <a:r>
              <a:rPr lang="en-US" sz="2400" dirty="0" smtClean="0"/>
              <a:t>9-25-14 TAC meeting.</a:t>
            </a:r>
            <a:r>
              <a:rPr lang="en-US" sz="2400" dirty="0"/>
              <a:t>  (This is essentially NPRR 018)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/>
              <a:t>The </a:t>
            </a:r>
            <a:r>
              <a:rPr lang="en-US" sz="2400" b="1" dirty="0" err="1"/>
              <a:t>Luminant</a:t>
            </a:r>
            <a:r>
              <a:rPr lang="en-US" sz="2400" b="1" dirty="0"/>
              <a:t> </a:t>
            </a:r>
            <a:r>
              <a:rPr lang="en-US" sz="2400" b="1" dirty="0" smtClean="0"/>
              <a:t>Proposal,</a:t>
            </a:r>
            <a:r>
              <a:rPr lang="en-US" sz="2400" dirty="0" smtClean="0"/>
              <a:t> as described at the 3-11-15 FAS Workshop</a:t>
            </a: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/>
              <a:t>Alternative 2 proposal, as described at the </a:t>
            </a:r>
            <a:r>
              <a:rPr lang="en-US" sz="2400" b="1" dirty="0" smtClean="0"/>
              <a:t>9-25-14 TAC meeting </a:t>
            </a:r>
            <a:r>
              <a:rPr lang="en-US" sz="2400" b="1" dirty="0"/>
              <a:t>but with the “</a:t>
            </a:r>
            <a:r>
              <a:rPr lang="en-US" sz="2400" b="1" dirty="0" smtClean="0"/>
              <a:t>Linked </a:t>
            </a:r>
            <a:r>
              <a:rPr lang="en-US" sz="2400" b="1" dirty="0"/>
              <a:t>Load </a:t>
            </a:r>
            <a:r>
              <a:rPr lang="en-US" sz="2400" b="1" dirty="0" smtClean="0"/>
              <a:t>Bids – AS Offers </a:t>
            </a:r>
            <a:r>
              <a:rPr lang="en-US" sz="2400" b="1" dirty="0"/>
              <a:t>Concept” as presented by the </a:t>
            </a:r>
            <a:r>
              <a:rPr lang="en-US" sz="2400" b="1" dirty="0" smtClean="0"/>
              <a:t>IMM</a:t>
            </a: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/>
              <a:t>The 2015 </a:t>
            </a:r>
            <a:r>
              <a:rPr lang="en-US" sz="2400" b="1" dirty="0" smtClean="0"/>
              <a:t>Approach </a:t>
            </a:r>
            <a:r>
              <a:rPr lang="en-US" sz="2400" dirty="0" smtClean="0"/>
              <a:t>(</a:t>
            </a:r>
            <a:r>
              <a:rPr lang="en-US" sz="2400" dirty="0"/>
              <a:t>m</a:t>
            </a:r>
            <a:r>
              <a:rPr lang="en-US" sz="2400" dirty="0" smtClean="0"/>
              <a:t>ore description to be provided)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Six “P&amp;P” Options from the 3-11-15 Workshop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1686D3-007F-4343-ADFC-F8807A48498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5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In the initial FAST discussions, no proposals on an SIRS market were developed or presented</a:t>
            </a:r>
          </a:p>
          <a:p>
            <a:pPr marL="914400" lvl="1" indent="-457200">
              <a:buFont typeface="+mj-lt"/>
              <a:buAutoNum type="arabicParenR"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NPRR 667 does not include a SIR Service or a SIRS market</a:t>
            </a:r>
          </a:p>
          <a:p>
            <a:pPr marL="914400" lvl="1" indent="-457200">
              <a:buFont typeface="+mj-lt"/>
              <a:buAutoNum type="arabicParenR"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ERCOT proposed a SIRS market construct at the 3-11-15 FAS Workshop</a:t>
            </a:r>
          </a:p>
          <a:p>
            <a:pPr marL="914400" lvl="1" indent="-457200">
              <a:buFont typeface="+mj-lt"/>
              <a:buAutoNum type="arabicParenR"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ERCOT is planning to continue discussion on SIRS at monthly “working meetings”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Synchronous Inertial Response Service (SIRS)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1686D3-007F-4343-ADFC-F8807A48498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arenR"/>
            </a:pPr>
            <a:r>
              <a:rPr lang="en-US" sz="3200" dirty="0"/>
              <a:t>April 20</a:t>
            </a:r>
            <a:r>
              <a:rPr lang="en-US" sz="3200" baseline="30000" dirty="0"/>
              <a:t>th  </a:t>
            </a:r>
            <a:r>
              <a:rPr lang="en-US" sz="2400" dirty="0"/>
              <a:t>9:30 am to 11:30 </a:t>
            </a:r>
            <a:r>
              <a:rPr lang="en-US" sz="2400" dirty="0" smtClean="0"/>
              <a:t>am:  FAS Workshop to discuss Procurement and Pricing </a:t>
            </a:r>
            <a:r>
              <a:rPr lang="en-US" sz="2400" dirty="0" smtClean="0"/>
              <a:t>and </a:t>
            </a:r>
            <a:r>
              <a:rPr lang="en-US" sz="2400" dirty="0" smtClean="0"/>
              <a:t>to develop a matrix</a:t>
            </a:r>
          </a:p>
          <a:p>
            <a:pPr marL="914400" lvl="1" indent="-457200">
              <a:buFont typeface="+mj-lt"/>
              <a:buAutoNum type="arabicParenR"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3200" dirty="0">
                <a:sym typeface="Wingdings" panose="05000000000000000000" pitchFamily="2" charset="2"/>
              </a:rPr>
              <a:t>April 20</a:t>
            </a:r>
            <a:r>
              <a:rPr lang="en-US" sz="3200" baseline="30000" dirty="0">
                <a:sym typeface="Wingdings" panose="05000000000000000000" pitchFamily="2" charset="2"/>
              </a:rPr>
              <a:t>th</a:t>
            </a:r>
            <a:r>
              <a:rPr lang="en-US" sz="3200" dirty="0">
                <a:sym typeface="Wingdings" panose="05000000000000000000" pitchFamily="2" charset="2"/>
              </a:rPr>
              <a:t>  </a:t>
            </a:r>
            <a:r>
              <a:rPr lang="en-US" sz="2400" dirty="0"/>
              <a:t>1</a:t>
            </a:r>
            <a:r>
              <a:rPr lang="en-US" sz="2400" dirty="0">
                <a:sym typeface="Wingdings" panose="05000000000000000000" pitchFamily="2" charset="2"/>
              </a:rPr>
              <a:t>:00 pm to 4:00 </a:t>
            </a:r>
            <a:r>
              <a:rPr lang="en-US" sz="2400" dirty="0" smtClean="0">
                <a:sym typeface="Wingdings" panose="05000000000000000000" pitchFamily="2" charset="2"/>
              </a:rPr>
              <a:t>pm:  </a:t>
            </a:r>
            <a:r>
              <a:rPr lang="en-US" sz="2400" dirty="0" smtClean="0"/>
              <a:t>SIRS working meeting to continue discussion on SIRS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Proposed Date and Times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1686D3-007F-4343-ADFC-F8807A48498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9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Target completion date for the final report is mid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/>
              <a:t> June 2015.  There is still much work to do and there is the possibility more time will be needed.</a:t>
            </a:r>
          </a:p>
          <a:p>
            <a:pPr marL="914400" lvl="1" indent="-457200">
              <a:buFont typeface="+mj-lt"/>
              <a:buAutoNum type="arabicParenR"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No preliminary results are available at this time.</a:t>
            </a:r>
          </a:p>
          <a:p>
            <a:pPr marL="914400" lvl="1" indent="-457200">
              <a:buFont typeface="+mj-lt"/>
              <a:buAutoNum type="arabicParenR"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400" dirty="0" smtClean="0"/>
              <a:t>Shortly after the final report is posted, Brattle Group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is planning to present </a:t>
            </a:r>
            <a:r>
              <a:rPr lang="en-US" sz="2400" dirty="0"/>
              <a:t>and answer questions regarding the final report in </a:t>
            </a:r>
            <a:r>
              <a:rPr lang="en-US" sz="2400" dirty="0" smtClean="0"/>
              <a:t>person.  This presentation will most likely be a separate meeting dedicated primarily to the discussion of the FAS CBA.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Cost Benefit Analysis Update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1686D3-007F-4343-ADFC-F8807A48498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4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457200" y="-193309"/>
            <a:ext cx="8229600" cy="812801"/>
          </a:xfrm>
        </p:spPr>
        <p:txBody>
          <a:bodyPr/>
          <a:lstStyle/>
          <a:p>
            <a:r>
              <a:rPr lang="en-US" altLang="en-US" sz="3600" dirty="0" smtClean="0"/>
              <a:t>Proposed Future Ancillary Services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771900" y="681038"/>
            <a:ext cx="5067300" cy="528161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013" y="665163"/>
            <a:ext cx="3243262" cy="52800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413" y="1152525"/>
            <a:ext cx="2957512" cy="582613"/>
          </a:xfrm>
          <a:prstGeom prst="rect">
            <a:avLst/>
          </a:prstGeom>
          <a:solidFill>
            <a:srgbClr val="008373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Up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4925" y="642938"/>
            <a:ext cx="10826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Current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2000" y="681038"/>
            <a:ext cx="12493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056BB8">
                    <a:lumMod val="75000"/>
                  </a:srgbClr>
                </a:solidFill>
                <a:cs typeface="+mn-cs"/>
              </a:rPr>
              <a:t>Proposed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64000" y="2667000"/>
            <a:ext cx="2662238" cy="304800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 Frequency Response 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24313" y="3344863"/>
            <a:ext cx="2663825" cy="358775"/>
          </a:xfrm>
          <a:prstGeom prst="rect">
            <a:avLst/>
          </a:prstGeom>
          <a:solidFill>
            <a:srgbClr val="1F8A45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Primary Frequency Response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38600" y="3752850"/>
            <a:ext cx="2662238" cy="2762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Contingency Reserves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87813" y="5570538"/>
            <a:ext cx="2663825" cy="273050"/>
          </a:xfrm>
          <a:prstGeom prst="rect">
            <a:avLst/>
          </a:prstGeom>
          <a:solidFill>
            <a:srgbClr val="056BB8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Synchronous Inertial Response</a:t>
            </a:r>
          </a:p>
        </p:txBody>
      </p:sp>
      <p:cxnSp>
        <p:nvCxnSpPr>
          <p:cNvPr id="9229" name="Elbow Connector 14"/>
          <p:cNvCxnSpPr>
            <a:cxnSpLocks noChangeShapeType="1"/>
          </p:cNvCxnSpPr>
          <p:nvPr/>
        </p:nvCxnSpPr>
        <p:spPr bwMode="auto">
          <a:xfrm flipV="1">
            <a:off x="1990725" y="2954338"/>
            <a:ext cx="2033588" cy="569912"/>
          </a:xfrm>
          <a:prstGeom prst="bentConnector3">
            <a:avLst>
              <a:gd name="adj1" fmla="val 50583"/>
            </a:avLst>
          </a:prstGeom>
          <a:noFill/>
          <a:ln w="38100" algn="ctr">
            <a:solidFill>
              <a:srgbClr val="96969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Elbow Connector 15"/>
          <p:cNvCxnSpPr>
            <a:cxnSpLocks noChangeShapeType="1"/>
          </p:cNvCxnSpPr>
          <p:nvPr/>
        </p:nvCxnSpPr>
        <p:spPr bwMode="auto">
          <a:xfrm>
            <a:off x="1990725" y="3524250"/>
            <a:ext cx="2073275" cy="520700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969696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Arrow Connector 16"/>
          <p:cNvCxnSpPr>
            <a:cxnSpLocks noChangeShapeType="1"/>
            <a:stCxn id="34" idx="3"/>
          </p:cNvCxnSpPr>
          <p:nvPr/>
        </p:nvCxnSpPr>
        <p:spPr bwMode="auto">
          <a:xfrm>
            <a:off x="3336925" y="2088357"/>
            <a:ext cx="582613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Arrow Connector 17"/>
          <p:cNvCxnSpPr>
            <a:cxnSpLocks noChangeShapeType="1"/>
            <a:endCxn id="12" idx="1"/>
          </p:cNvCxnSpPr>
          <p:nvPr/>
        </p:nvCxnSpPr>
        <p:spPr bwMode="auto">
          <a:xfrm>
            <a:off x="2455863" y="3524250"/>
            <a:ext cx="1568450" cy="0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/>
          <p:cNvSpPr/>
          <p:nvPr/>
        </p:nvSpPr>
        <p:spPr>
          <a:xfrm>
            <a:off x="4068763" y="4692650"/>
            <a:ext cx="2662237" cy="314325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Supplemental Reserves 1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6934200" y="1627188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Mostly unchanged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6751638" y="2646363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59.8 Hz, Limited duration</a:t>
            </a:r>
          </a:p>
        </p:txBody>
      </p:sp>
      <p:sp>
        <p:nvSpPr>
          <p:cNvPr id="22" name="TextBox 38"/>
          <p:cNvSpPr txBox="1">
            <a:spLocks noChangeArrowheads="1"/>
          </p:cNvSpPr>
          <p:nvPr/>
        </p:nvSpPr>
        <p:spPr bwMode="auto">
          <a:xfrm>
            <a:off x="6740525" y="3027363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59.7 Hz, Longer duration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000375"/>
            <a:ext cx="2733675" cy="304800"/>
          </a:xfrm>
          <a:prstGeom prst="rect">
            <a:avLst/>
          </a:prstGeom>
          <a:solidFill>
            <a:srgbClr val="008373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 Frequency Response  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24313" y="4056063"/>
            <a:ext cx="2652712" cy="276225"/>
          </a:xfrm>
          <a:prstGeom prst="rect">
            <a:avLst/>
          </a:prstGeom>
          <a:solidFill>
            <a:srgbClr val="EEECE1">
              <a:lumMod val="90000"/>
            </a:srgbClr>
          </a:solidFill>
          <a:ln w="25400" cap="flat" cmpd="sng" algn="ctr">
            <a:noFill/>
            <a:prstDash val="solid"/>
          </a:ln>
          <a:effectLst/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Contingency Reserves 2</a:t>
            </a:r>
          </a:p>
        </p:txBody>
      </p:sp>
      <p:sp>
        <p:nvSpPr>
          <p:cNvPr id="25" name="TextBox 50"/>
          <p:cNvSpPr txBox="1">
            <a:spLocks noChangeArrowheads="1"/>
          </p:cNvSpPr>
          <p:nvPr/>
        </p:nvSpPr>
        <p:spPr bwMode="auto">
          <a:xfrm>
            <a:off x="6772275" y="3736975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SCED-dispatched</a:t>
            </a:r>
          </a:p>
        </p:txBody>
      </p:sp>
      <p:sp>
        <p:nvSpPr>
          <p:cNvPr id="26" name="TextBox 52"/>
          <p:cNvSpPr txBox="1">
            <a:spLocks noChangeArrowheads="1"/>
          </p:cNvSpPr>
          <p:nvPr/>
        </p:nvSpPr>
        <p:spPr bwMode="auto">
          <a:xfrm>
            <a:off x="6731000" y="405606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Manually dispatched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064000" y="5062538"/>
            <a:ext cx="2667000" cy="314325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Supplemental Reserves 2</a:t>
            </a:r>
          </a:p>
        </p:txBody>
      </p:sp>
      <p:sp>
        <p:nvSpPr>
          <p:cNvPr id="28" name="TextBox 58"/>
          <p:cNvSpPr txBox="1">
            <a:spLocks noChangeArrowheads="1"/>
          </p:cNvSpPr>
          <p:nvPr/>
        </p:nvSpPr>
        <p:spPr bwMode="auto">
          <a:xfrm>
            <a:off x="6751638" y="4719638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SCED-dispatched</a:t>
            </a:r>
          </a:p>
        </p:txBody>
      </p:sp>
      <p:sp>
        <p:nvSpPr>
          <p:cNvPr id="29" name="TextBox 59"/>
          <p:cNvSpPr txBox="1">
            <a:spLocks noChangeArrowheads="1"/>
          </p:cNvSpPr>
          <p:nvPr/>
        </p:nvSpPr>
        <p:spPr bwMode="auto">
          <a:xfrm>
            <a:off x="6740525" y="505936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Manually dispatched</a:t>
            </a:r>
          </a:p>
        </p:txBody>
      </p:sp>
      <p:cxnSp>
        <p:nvCxnSpPr>
          <p:cNvPr id="9244" name="Straight Arrow Connector 29"/>
          <p:cNvCxnSpPr>
            <a:cxnSpLocks noChangeShapeType="1"/>
            <a:stCxn id="32" idx="3"/>
          </p:cNvCxnSpPr>
          <p:nvPr/>
        </p:nvCxnSpPr>
        <p:spPr bwMode="auto">
          <a:xfrm>
            <a:off x="2452688" y="5013325"/>
            <a:ext cx="1622425" cy="4763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61"/>
          <p:cNvSpPr txBox="1">
            <a:spLocks noChangeArrowheads="1"/>
          </p:cNvSpPr>
          <p:nvPr/>
        </p:nvSpPr>
        <p:spPr bwMode="auto">
          <a:xfrm>
            <a:off x="6740525" y="5535613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kern="0" smtClean="0">
                <a:solidFill>
                  <a:prstClr val="black"/>
                </a:solidFill>
              </a:rPr>
              <a:t>Ongoing development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241425" y="4737100"/>
            <a:ext cx="1211263" cy="552450"/>
          </a:xfrm>
          <a:prstGeom prst="rect">
            <a:avLst/>
          </a:prstGeom>
          <a:solidFill>
            <a:srgbClr val="33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Non-Spin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166813" y="3236913"/>
            <a:ext cx="1220787" cy="552450"/>
          </a:xfrm>
          <a:prstGeom prst="rect">
            <a:avLst/>
          </a:prstGeom>
          <a:solidFill>
            <a:srgbClr val="0000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Responsive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9413" y="1781175"/>
            <a:ext cx="2957512" cy="614363"/>
          </a:xfrm>
          <a:prstGeom prst="rect">
            <a:avLst/>
          </a:prstGeom>
          <a:solidFill>
            <a:srgbClr val="E5E5E2">
              <a:lumMod val="2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Regulation Down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white"/>
                </a:solidFill>
                <a:latin typeface="Arial"/>
              </a:rPr>
              <a:t>Fast-Responding Regulation Down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19538" y="1131888"/>
            <a:ext cx="2992437" cy="291306"/>
          </a:xfrm>
          <a:prstGeom prst="rect">
            <a:avLst/>
          </a:prstGeom>
          <a:solidFill>
            <a:srgbClr val="FDC709">
              <a:lumMod val="40000"/>
              <a:lumOff val="60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Up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19538" y="1781175"/>
            <a:ext cx="2992437" cy="307181"/>
          </a:xfrm>
          <a:prstGeom prst="rect">
            <a:avLst/>
          </a:prstGeom>
          <a:solidFill>
            <a:srgbClr val="E5E5E2">
              <a:lumMod val="75000"/>
            </a:srgbClr>
          </a:solidFill>
          <a:ln w="25400" cap="flat" cmpd="sng" algn="ctr">
            <a:solidFill>
              <a:srgbClr val="00385E">
                <a:lumMod val="10000"/>
                <a:lumOff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497638"/>
            <a:ext cx="2133600" cy="365125"/>
          </a:xfrm>
        </p:spPr>
        <p:txBody>
          <a:bodyPr/>
          <a:lstStyle/>
          <a:p>
            <a:pPr>
              <a:defRPr/>
            </a:pPr>
            <a:fld id="{539CBDF1-5A31-4756-B8D7-7785C600484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922050" y="1423194"/>
            <a:ext cx="2989925" cy="31194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Fast-Responding Regulation Up</a:t>
            </a:r>
          </a:p>
        </p:txBody>
      </p:sp>
      <p:cxnSp>
        <p:nvCxnSpPr>
          <p:cNvPr id="39" name="Straight Arrow Connector 16"/>
          <p:cNvCxnSpPr>
            <a:cxnSpLocks noChangeShapeType="1"/>
            <a:stCxn id="8" idx="3"/>
          </p:cNvCxnSpPr>
          <p:nvPr/>
        </p:nvCxnSpPr>
        <p:spPr bwMode="auto">
          <a:xfrm>
            <a:off x="3336925" y="1443832"/>
            <a:ext cx="606449" cy="4146"/>
          </a:xfrm>
          <a:prstGeom prst="straightConnector1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/>
          <p:nvPr/>
        </p:nvSpPr>
        <p:spPr>
          <a:xfrm>
            <a:off x="3944276" y="2081611"/>
            <a:ext cx="2967700" cy="311943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Arial"/>
              </a:rPr>
              <a:t>Fast-Responding Regulation </a:t>
            </a:r>
            <a:r>
              <a:rPr lang="en-US" sz="1400" kern="0" dirty="0" smtClean="0">
                <a:solidFill>
                  <a:prstClr val="black"/>
                </a:solidFill>
                <a:latin typeface="Arial"/>
              </a:rPr>
              <a:t>Down</a:t>
            </a:r>
            <a:endParaRPr lang="en-US" sz="1400" kern="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114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40FA6F-25CE-4D80-84DF-995976E2800D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32732</TotalTime>
  <Words>533</Words>
  <Application>Microsoft Office PowerPoint</Application>
  <PresentationFormat>On-screen Show (4:3)</PresentationFormat>
  <Paragraphs>92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Outline</vt:lpstr>
      <vt:lpstr>Background</vt:lpstr>
      <vt:lpstr>Background Continued</vt:lpstr>
      <vt:lpstr>Six “P&amp;P” Options from the 3-11-15 Workshop</vt:lpstr>
      <vt:lpstr>Synchronous Inertial Response Service (SIRS)</vt:lpstr>
      <vt:lpstr>Proposed Date and Times</vt:lpstr>
      <vt:lpstr>Cost Benefit Analysis Update</vt:lpstr>
      <vt:lpstr>Proposed Future Ancillary 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Kenneth Ragsdale</cp:lastModifiedBy>
  <cp:revision>1340</cp:revision>
  <cp:lastPrinted>2013-12-09T17:46:13Z</cp:lastPrinted>
  <dcterms:created xsi:type="dcterms:W3CDTF">2010-04-12T23:12:02Z</dcterms:created>
  <dcterms:modified xsi:type="dcterms:W3CDTF">2015-03-23T17:35:55Z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