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89" r:id="rId4"/>
    <p:sldMasterId id="2147493467" r:id="rId5"/>
  </p:sldMasterIdLst>
  <p:notesMasterIdLst>
    <p:notesMasterId r:id="rId9"/>
  </p:notesMasterIdLst>
  <p:handoutMasterIdLst>
    <p:handoutMasterId r:id="rId10"/>
  </p:handoutMasterIdLst>
  <p:sldIdLst>
    <p:sldId id="260" r:id="rId6"/>
    <p:sldId id="263" r:id="rId7"/>
    <p:sldId id="270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84" autoAdjust="0"/>
    <p:restoredTop sz="94595" autoAdjust="0"/>
  </p:normalViewPr>
  <p:slideViewPr>
    <p:cSldViewPr snapToGrid="0" snapToObjects="1">
      <p:cViewPr varScale="1">
        <p:scale>
          <a:sx n="95" d="100"/>
          <a:sy n="95" d="100"/>
        </p:scale>
        <p:origin x="-144" y="-102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 showGuides="1">
      <p:cViewPr varScale="1">
        <p:scale>
          <a:sx n="78" d="100"/>
          <a:sy n="78" d="100"/>
        </p:scale>
        <p:origin x="-203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3/23/2015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3/23/2015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658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101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971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63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24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787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40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844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01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0" r:id="rId1"/>
    <p:sldLayoutId id="2147493491" r:id="rId2"/>
    <p:sldLayoutId id="2147493492" r:id="rId3"/>
    <p:sldLayoutId id="2147493493" r:id="rId4"/>
    <p:sldLayoutId id="2147493494" r:id="rId5"/>
    <p:sldLayoutId id="2147493495" r:id="rId6"/>
    <p:sldLayoutId id="2147493496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1498064"/>
            <a:ext cx="7727950" cy="4108093"/>
            <a:chOff x="603250" y="546100"/>
            <a:chExt cx="7727950" cy="4108093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25237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Change to CRR Account Holder Transaction Limits for CRR Auctions</a:t>
              </a:r>
            </a:p>
            <a:p>
              <a:endParaRPr lang="en-US" b="1" dirty="0" smtClean="0"/>
            </a:p>
            <a:p>
              <a:r>
                <a:rPr lang="en-US" sz="2000" i="1" dirty="0" smtClean="0"/>
                <a:t>David Maggio</a:t>
              </a:r>
            </a:p>
            <a:p>
              <a:r>
                <a:rPr lang="en-US" sz="2000" i="1" dirty="0" smtClean="0"/>
                <a:t>Manager, Congestion Revenue Rights</a:t>
              </a:r>
            </a:p>
            <a:p>
              <a:r>
                <a:rPr lang="en-US" dirty="0" smtClean="0"/>
                <a:t> </a:t>
              </a:r>
            </a:p>
            <a:p>
              <a:r>
                <a:rPr lang="en-US" dirty="0" smtClean="0"/>
                <a:t>TAC</a:t>
              </a:r>
              <a:endParaRPr lang="en-US" dirty="0" smtClean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9664" y="1326382"/>
            <a:ext cx="8229600" cy="461880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maximum number of total transactions for a CRR Auction will be increasing from 200,000 to 300,000 </a:t>
            </a:r>
            <a:r>
              <a:rPr lang="en-US" sz="2400" dirty="0" smtClean="0"/>
              <a:t>with SCR 779</a:t>
            </a:r>
          </a:p>
          <a:p>
            <a:pPr lvl="1"/>
            <a:r>
              <a:rPr lang="en-US" sz="2400" dirty="0" smtClean="0"/>
              <a:t>SCR 779 changes are currently being tested</a:t>
            </a:r>
            <a:endParaRPr lang="en-US" sz="2400" dirty="0" smtClean="0"/>
          </a:p>
          <a:p>
            <a:r>
              <a:rPr lang="en-US" sz="2400" dirty="0" smtClean="0"/>
              <a:t>ERCOT </a:t>
            </a:r>
            <a:r>
              <a:rPr lang="en-US" sz="2400" dirty="0" smtClean="0"/>
              <a:t>staff </a:t>
            </a:r>
            <a:r>
              <a:rPr lang="en-US" sz="2400" dirty="0" smtClean="0"/>
              <a:t>is recommending corresponding increases</a:t>
            </a:r>
            <a:r>
              <a:rPr lang="en-US" sz="2400" dirty="0" smtClean="0"/>
              <a:t> </a:t>
            </a:r>
            <a:r>
              <a:rPr lang="en-US" sz="2400" dirty="0" smtClean="0"/>
              <a:t>to the </a:t>
            </a:r>
            <a:r>
              <a:rPr lang="en-US" sz="2400" dirty="0" smtClean="0"/>
              <a:t>per-CRR </a:t>
            </a:r>
            <a:r>
              <a:rPr lang="en-US" sz="2400" dirty="0" smtClean="0"/>
              <a:t>Account Holder transaction </a:t>
            </a:r>
            <a:r>
              <a:rPr lang="en-US" sz="2400" dirty="0" smtClean="0"/>
              <a:t>limits </a:t>
            </a:r>
            <a:r>
              <a:rPr lang="en-US" sz="2400" dirty="0" smtClean="0"/>
              <a:t>that could be </a:t>
            </a:r>
            <a:r>
              <a:rPr lang="en-US" sz="2400" dirty="0" smtClean="0"/>
              <a:t>put into effect upon im</a:t>
            </a:r>
            <a:r>
              <a:rPr lang="en-US" sz="2400" dirty="0" smtClean="0"/>
              <a:t>plementation of SCR 779</a:t>
            </a:r>
          </a:p>
          <a:p>
            <a:r>
              <a:rPr lang="en-US" sz="2400" dirty="0" smtClean="0"/>
              <a:t>TAC has final approval of these values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653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9664" y="1034980"/>
            <a:ext cx="8229600" cy="491020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ERCOT staff is recommending new transaction limits </a:t>
            </a:r>
            <a:r>
              <a:rPr lang="en-US" sz="2400" dirty="0" smtClean="0"/>
              <a:t>of:</a:t>
            </a:r>
          </a:p>
          <a:p>
            <a:pPr lvl="1"/>
            <a:r>
              <a:rPr lang="en-US" sz="2400" u="sng" dirty="0" smtClean="0"/>
              <a:t>4,000</a:t>
            </a:r>
            <a:r>
              <a:rPr lang="en-US" sz="2400" dirty="0" smtClean="0"/>
              <a:t> for </a:t>
            </a:r>
            <a:r>
              <a:rPr lang="en-US" sz="2400" dirty="0" smtClean="0"/>
              <a:t>the Long-Term Auction </a:t>
            </a:r>
            <a:r>
              <a:rPr lang="en-US" sz="2400" dirty="0" smtClean="0"/>
              <a:t>Sequences</a:t>
            </a:r>
          </a:p>
          <a:p>
            <a:pPr lvl="1"/>
            <a:r>
              <a:rPr lang="en-US" sz="2400" u="sng" dirty="0" smtClean="0"/>
              <a:t>10,000</a:t>
            </a:r>
            <a:r>
              <a:rPr lang="en-US" sz="2400" dirty="0" smtClean="0"/>
              <a:t> for the Monthly Auctions</a:t>
            </a:r>
          </a:p>
          <a:p>
            <a:r>
              <a:rPr lang="en-US" sz="2400" dirty="0" smtClean="0"/>
              <a:t>WMS endorsed these values during thei</a:t>
            </a:r>
            <a:r>
              <a:rPr lang="en-US" sz="2400" dirty="0" smtClean="0"/>
              <a:t>r March ‘15 meeting</a:t>
            </a:r>
            <a:endParaRPr lang="en-US" sz="2400" dirty="0" smtClean="0"/>
          </a:p>
          <a:p>
            <a:r>
              <a:rPr lang="en-US" sz="2400" dirty="0" smtClean="0"/>
              <a:t>These limits would be effective </a:t>
            </a:r>
            <a:r>
              <a:rPr lang="en-US" sz="2400" dirty="0" smtClean="0"/>
              <a:t>upon implementation of SCR 779</a:t>
            </a:r>
          </a:p>
          <a:p>
            <a:r>
              <a:rPr lang="en-US" sz="2400" dirty="0" smtClean="0"/>
              <a:t>The new limits and information about the date of effectiveness will be communicated as part of the CRR Auction Notices</a:t>
            </a:r>
            <a:endParaRPr lang="en-US" sz="2000" dirty="0" smtClean="0"/>
          </a:p>
          <a:p>
            <a:endParaRPr lang="en-US" sz="2400" dirty="0"/>
          </a:p>
          <a:p>
            <a:pPr lvl="1"/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ERCOT Recommendations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826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elements/1.1/"/>
    <ds:schemaRef ds:uri="http://schemas.microsoft.com/office/infopath/2007/PartnerControls"/>
    <ds:schemaRef ds:uri="http://purl.org/dc/dcmitype/"/>
    <ds:schemaRef ds:uri="c34af464-7aa1-4edd-9be4-83dffc1cb926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terms/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1958</TotalTime>
  <Words>141</Words>
  <Application>Microsoft Office PowerPoint</Application>
  <PresentationFormat>On-screen Show (4:3)</PresentationFormat>
  <Paragraphs>19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Introduction</vt:lpstr>
      <vt:lpstr>ERCOT Recommendations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dmaggio</cp:lastModifiedBy>
  <cp:revision>159</cp:revision>
  <cp:lastPrinted>2013-01-30T23:16:36Z</cp:lastPrinted>
  <dcterms:created xsi:type="dcterms:W3CDTF">2010-04-12T23:12:02Z</dcterms:created>
  <dcterms:modified xsi:type="dcterms:W3CDTF">2015-03-23T17:46:39Z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