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89" r:id="rId4"/>
  </p:sldMasterIdLst>
  <p:notesMasterIdLst>
    <p:notesMasterId r:id="rId19"/>
  </p:notesMasterIdLst>
  <p:handoutMasterIdLst>
    <p:handoutMasterId r:id="rId20"/>
  </p:handoutMasterIdLst>
  <p:sldIdLst>
    <p:sldId id="260" r:id="rId5"/>
    <p:sldId id="283" r:id="rId6"/>
    <p:sldId id="275" r:id="rId7"/>
    <p:sldId id="286" r:id="rId8"/>
    <p:sldId id="287" r:id="rId9"/>
    <p:sldId id="290" r:id="rId10"/>
    <p:sldId id="291" r:id="rId11"/>
    <p:sldId id="279" r:id="rId12"/>
    <p:sldId id="280" r:id="rId13"/>
    <p:sldId id="284" r:id="rId14"/>
    <p:sldId id="288" r:id="rId15"/>
    <p:sldId id="289" r:id="rId16"/>
    <p:sldId id="285" r:id="rId17"/>
    <p:sldId id="292" r:id="rId1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8373"/>
    <a:srgbClr val="CCFFCC"/>
    <a:srgbClr val="FFCCCC"/>
    <a:srgbClr val="FF8F8F"/>
    <a:srgbClr val="FF0000"/>
    <a:srgbClr val="005386"/>
    <a:srgbClr val="55BAB7"/>
    <a:srgbClr val="00385E"/>
    <a:srgbClr val="C4E3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84" autoAdjust="0"/>
    <p:restoredTop sz="87456" autoAdjust="0"/>
  </p:normalViewPr>
  <p:slideViewPr>
    <p:cSldViewPr snapToGrid="0" snapToObjects="1">
      <p:cViewPr>
        <p:scale>
          <a:sx n="100" d="100"/>
          <a:sy n="100" d="100"/>
        </p:scale>
        <p:origin x="-1044" y="-234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90" d="100"/>
          <a:sy n="90" d="100"/>
        </p:scale>
        <p:origin x="-2418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3/20/2015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3/20/2015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6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5545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2213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0301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3429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139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9690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2454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702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6007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49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1583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8539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645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01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71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63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24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87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4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844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085849" y="6010274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b="1" dirty="0" smtClean="0"/>
              <a:t>ERCOT OCITF</a:t>
            </a:r>
            <a:endParaRPr lang="en-US" sz="1050" b="1" dirty="0"/>
          </a:p>
          <a:p>
            <a:pPr algn="l"/>
            <a:r>
              <a:rPr lang="en-US" sz="1050" dirty="0" smtClean="0"/>
              <a:t>3/23/2015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415801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0" r:id="rId1"/>
    <p:sldLayoutId id="2147493491" r:id="rId2"/>
    <p:sldLayoutId id="2147493492" r:id="rId3"/>
    <p:sldLayoutId id="2147493493" r:id="rId4"/>
    <p:sldLayoutId id="2147493494" r:id="rId5"/>
    <p:sldLayoutId id="2147493495" r:id="rId6"/>
    <p:sldLayoutId id="2147493496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3892649"/>
            <a:chOff x="603250" y="546100"/>
            <a:chExt cx="7727950" cy="3892649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ISO Comparison – NEISO</a:t>
              </a:r>
            </a:p>
            <a:p>
              <a:endParaRPr lang="en-US" b="1" dirty="0" smtClean="0"/>
            </a:p>
            <a:p>
              <a:r>
                <a:rPr lang="en-US" sz="2000" i="1" dirty="0" smtClean="0"/>
                <a:t>Alex Lee (ERCOT)</a:t>
              </a:r>
            </a:p>
            <a:p>
              <a:r>
                <a:rPr lang="en-US" sz="2000" i="1" dirty="0" smtClean="0"/>
                <a:t>Lee Blaede (NEISO)</a:t>
              </a:r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ERCOT OCITF</a:t>
              </a:r>
            </a:p>
            <a:p>
              <a:r>
                <a:rPr lang="en-US" dirty="0" smtClean="0"/>
                <a:t>3/23/2015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9664" y="723900"/>
            <a:ext cx="8229600" cy="5324475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2003 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bserved high congestion over years and identified opportunities in rescheduling transmission outages to reduce congestion.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2005</a:t>
            </a:r>
          </a:p>
          <a:p>
            <a:pPr lvl="1"/>
            <a:r>
              <a:rPr lang="en-US" dirty="0" smtClean="0"/>
              <a:t>Authorized to deny transmission outage which costs $200,000 or more per week.</a:t>
            </a:r>
          </a:p>
          <a:p>
            <a:pPr lvl="1"/>
            <a:r>
              <a:rPr lang="en-US" dirty="0" smtClean="0"/>
              <a:t>Utilized existing Day Ahead market software.</a:t>
            </a:r>
          </a:p>
          <a:p>
            <a:pPr lvl="2"/>
            <a:r>
              <a:rPr lang="en-US" dirty="0" smtClean="0"/>
              <a:t>Slow (45 minute), </a:t>
            </a:r>
            <a:r>
              <a:rPr lang="en-US" dirty="0"/>
              <a:t>i</a:t>
            </a:r>
            <a:r>
              <a:rPr lang="en-US" dirty="0" smtClean="0"/>
              <a:t>nflexible, and single-day only.</a:t>
            </a:r>
          </a:p>
          <a:p>
            <a:pPr lvl="2"/>
            <a:r>
              <a:rPr lang="en-US" dirty="0" smtClean="0"/>
              <a:t>Manually enter real-time bids and offers</a:t>
            </a:r>
          </a:p>
          <a:p>
            <a:pPr lvl="2"/>
            <a:r>
              <a:rPr lang="en-US" dirty="0" smtClean="0"/>
              <a:t>Easily takes full day to perform single analysis.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2008 </a:t>
            </a:r>
          </a:p>
          <a:p>
            <a:pPr lvl="1"/>
            <a:r>
              <a:rPr lang="en-US" dirty="0"/>
              <a:t>Chose PowerGEM PROBE market simulator.</a:t>
            </a:r>
          </a:p>
          <a:p>
            <a:pPr lvl="2"/>
            <a:r>
              <a:rPr lang="en-US" dirty="0"/>
              <a:t>Fast (1 minute), flexible, and multiple-days.</a:t>
            </a:r>
          </a:p>
          <a:p>
            <a:pPr lvl="2"/>
            <a:r>
              <a:rPr lang="en-US" dirty="0"/>
              <a:t>Bid Production Cost Analysis.</a:t>
            </a:r>
          </a:p>
          <a:p>
            <a:endParaRPr lang="en-US" dirty="0" smtClean="0"/>
          </a:p>
          <a:p>
            <a:r>
              <a:rPr lang="en-US" dirty="0" smtClean="0"/>
              <a:t>2010/2011 </a:t>
            </a:r>
          </a:p>
          <a:p>
            <a:pPr lvl="1"/>
            <a:r>
              <a:rPr lang="en-US" dirty="0" smtClean="0"/>
              <a:t>Completed OCEAT (Outage Coordination Economic Analysis Tool) based on PROBE and started to fully utilize the tool</a:t>
            </a:r>
            <a:r>
              <a:rPr lang="en-US" dirty="0"/>
              <a:t>.</a:t>
            </a:r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NEISO Economic Outage Evaluation History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72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Captures:</a:t>
            </a:r>
          </a:p>
          <a:p>
            <a:pPr lvl="1"/>
            <a:r>
              <a:rPr lang="en-US" sz="2200" dirty="0" smtClean="0"/>
              <a:t>Reliability-committed </a:t>
            </a:r>
            <a:r>
              <a:rPr lang="en-US" sz="2200" dirty="0"/>
              <a:t>generation incremental </a:t>
            </a:r>
            <a:r>
              <a:rPr lang="en-US" sz="2200" dirty="0" smtClean="0"/>
              <a:t>costs, startup costs, and </a:t>
            </a:r>
            <a:r>
              <a:rPr lang="en-US" sz="2200" dirty="0"/>
              <a:t>no-load </a:t>
            </a:r>
            <a:r>
              <a:rPr lang="en-US" sz="2200" dirty="0" smtClean="0"/>
              <a:t>costs.</a:t>
            </a:r>
            <a:endParaRPr lang="en-US" sz="2200" dirty="0"/>
          </a:p>
          <a:p>
            <a:pPr lvl="1"/>
            <a:r>
              <a:rPr lang="en-US" sz="2200" dirty="0"/>
              <a:t>Expensive units dispatched out-of-merit due to transmission constraints caused by </a:t>
            </a:r>
            <a:r>
              <a:rPr lang="en-US" sz="2200" dirty="0" smtClean="0"/>
              <a:t>outages.</a:t>
            </a:r>
            <a:endParaRPr lang="en-US" sz="2200" dirty="0"/>
          </a:p>
          <a:p>
            <a:pPr lvl="1"/>
            <a:r>
              <a:rPr lang="en-US" sz="2200" dirty="0"/>
              <a:t>Generation cost-savings of units displaced by reliability </a:t>
            </a:r>
            <a:r>
              <a:rPr lang="en-US" sz="2200" dirty="0" smtClean="0"/>
              <a:t>commitments.</a:t>
            </a:r>
            <a:endParaRPr lang="en-US" sz="2200" dirty="0"/>
          </a:p>
          <a:p>
            <a:endParaRPr lang="en-US" dirty="0" smtClean="0"/>
          </a:p>
          <a:p>
            <a:r>
              <a:rPr lang="en-US" sz="2800" dirty="0" smtClean="0"/>
              <a:t>Potentially misses the high congestion rent with insignificant production cost difference.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NEISO: Bid Production Cost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50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NEISO: Economic Outage </a:t>
            </a:r>
            <a:r>
              <a:rPr lang="en-US" dirty="0"/>
              <a:t>E</a:t>
            </a:r>
            <a:r>
              <a:rPr lang="en-US" dirty="0" smtClean="0"/>
              <a:t>valuation Process Flow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153400" y="606351"/>
            <a:ext cx="828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9900"/>
                </a:solidFill>
              </a:rPr>
              <a:t>PLAN START</a:t>
            </a:r>
            <a:endParaRPr lang="en-US" sz="1200" b="1" dirty="0">
              <a:solidFill>
                <a:srgbClr val="FF99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8604502" y="1011427"/>
            <a:ext cx="0" cy="4846320"/>
          </a:xfrm>
          <a:prstGeom prst="line">
            <a:avLst/>
          </a:prstGeom>
          <a:ln w="57150">
            <a:solidFill>
              <a:srgbClr val="FF99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682764" y="791017"/>
            <a:ext cx="269625" cy="2647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9900"/>
                </a:solidFill>
              </a:rPr>
              <a:t>5</a:t>
            </a:r>
            <a:endParaRPr lang="en-US" sz="1200" b="1" dirty="0">
              <a:solidFill>
                <a:srgbClr val="FF99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822971" y="1011427"/>
            <a:ext cx="0" cy="4846320"/>
          </a:xfrm>
          <a:prstGeom prst="line">
            <a:avLst/>
          </a:prstGeom>
          <a:ln w="57150">
            <a:solidFill>
              <a:srgbClr val="FF99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23257" y="791017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9900"/>
                </a:solidFill>
              </a:rPr>
              <a:t>90</a:t>
            </a:r>
            <a:endParaRPr lang="en-US" sz="1200" b="1" dirty="0">
              <a:solidFill>
                <a:srgbClr val="FF990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3010074" y="1011427"/>
            <a:ext cx="0" cy="4846320"/>
          </a:xfrm>
          <a:prstGeom prst="line">
            <a:avLst/>
          </a:prstGeom>
          <a:ln w="57150">
            <a:solidFill>
              <a:srgbClr val="FF99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462559" y="2821780"/>
            <a:ext cx="1935487" cy="947738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At Risk for Economics in Short-Term Process</a:t>
            </a:r>
            <a:endParaRPr lang="en-US" sz="1600" dirty="0"/>
          </a:p>
        </p:txBody>
      </p:sp>
      <p:grpSp>
        <p:nvGrpSpPr>
          <p:cNvPr id="26" name="Group 25"/>
          <p:cNvGrpSpPr/>
          <p:nvPr/>
        </p:nvGrpSpPr>
        <p:grpSpPr>
          <a:xfrm>
            <a:off x="493963" y="933449"/>
            <a:ext cx="2044576" cy="4924655"/>
            <a:chOff x="351088" y="933449"/>
            <a:chExt cx="2044576" cy="4924655"/>
          </a:xfrm>
        </p:grpSpPr>
        <p:sp>
          <p:nvSpPr>
            <p:cNvPr id="20" name="Rectangle 19"/>
            <p:cNvSpPr/>
            <p:nvPr/>
          </p:nvSpPr>
          <p:spPr>
            <a:xfrm>
              <a:off x="351089" y="933449"/>
              <a:ext cx="2044575" cy="4924655"/>
            </a:xfrm>
            <a:prstGeom prst="rect">
              <a:avLst/>
            </a:prstGeom>
            <a:solidFill>
              <a:srgbClr val="00B050">
                <a:alpha val="30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" name="Rectangle 2"/>
            <p:cNvSpPr/>
            <p:nvPr/>
          </p:nvSpPr>
          <p:spPr>
            <a:xfrm>
              <a:off x="569590" y="1033463"/>
              <a:ext cx="1619251" cy="947738"/>
            </a:xfrm>
            <a:prstGeom prst="rect">
              <a:avLst/>
            </a:prstGeom>
            <a:solidFill>
              <a:srgbClr val="00B050"/>
            </a:solidFill>
            <a:ln w="285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Long-Term</a:t>
              </a:r>
            </a:p>
            <a:p>
              <a:pPr algn="ctr"/>
              <a:r>
                <a:rPr lang="en-US" dirty="0" smtClean="0"/>
                <a:t>Economic Analysis</a:t>
              </a:r>
              <a:endParaRPr lang="en-US" dirty="0"/>
            </a:p>
          </p:txBody>
        </p:sp>
        <p:sp>
          <p:nvSpPr>
            <p:cNvPr id="5" name="Down Arrow 4"/>
            <p:cNvSpPr/>
            <p:nvPr/>
          </p:nvSpPr>
          <p:spPr>
            <a:xfrm>
              <a:off x="1038224" y="2157412"/>
              <a:ext cx="685800" cy="885825"/>
            </a:xfrm>
            <a:prstGeom prst="downArrow">
              <a:avLst/>
            </a:prstGeom>
            <a:solidFill>
              <a:srgbClr val="00B050"/>
            </a:solidFill>
            <a:ln w="285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70544" y="3233738"/>
              <a:ext cx="1619251" cy="947738"/>
            </a:xfrm>
            <a:prstGeom prst="rect">
              <a:avLst/>
            </a:prstGeom>
            <a:solidFill>
              <a:srgbClr val="00B050"/>
            </a:solidFill>
            <a:ln w="285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Interim Approved or Reposition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51088" y="4381592"/>
              <a:ext cx="2044575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b="1" dirty="0" smtClean="0"/>
                <a:t>Provides relative certainty to proceed outage as scheduled.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US" sz="1100" b="1" dirty="0" smtClean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b="1" dirty="0" smtClean="0"/>
                <a:t>Provides confidence in selecting the outage for monthly FTR and FCM reconfiguration auctions.</a:t>
              </a:r>
              <a:endParaRPr lang="en-US" sz="1100" b="1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6173351" y="709495"/>
            <a:ext cx="2060706" cy="5386966"/>
            <a:chOff x="6173351" y="709495"/>
            <a:chExt cx="2060706" cy="5386966"/>
          </a:xfrm>
        </p:grpSpPr>
        <p:sp>
          <p:nvSpPr>
            <p:cNvPr id="22" name="Rectangle 21"/>
            <p:cNvSpPr/>
            <p:nvPr/>
          </p:nvSpPr>
          <p:spPr>
            <a:xfrm>
              <a:off x="6173351" y="709495"/>
              <a:ext cx="2044575" cy="5372562"/>
            </a:xfrm>
            <a:prstGeom prst="rect">
              <a:avLst/>
            </a:prstGeom>
            <a:solidFill>
              <a:schemeClr val="accent2">
                <a:alpha val="3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402146" y="823913"/>
              <a:ext cx="1619251" cy="94773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Short-Term</a:t>
              </a:r>
            </a:p>
            <a:p>
              <a:pPr algn="ctr"/>
              <a:r>
                <a:rPr lang="en-US" dirty="0" smtClean="0"/>
                <a:t>Economic Analysis</a:t>
              </a:r>
              <a:endParaRPr lang="en-US" dirty="0"/>
            </a:p>
          </p:txBody>
        </p:sp>
        <p:sp>
          <p:nvSpPr>
            <p:cNvPr id="18" name="Down Arrow 17"/>
            <p:cNvSpPr/>
            <p:nvPr/>
          </p:nvSpPr>
          <p:spPr>
            <a:xfrm>
              <a:off x="6852739" y="1947862"/>
              <a:ext cx="685800" cy="885825"/>
            </a:xfrm>
            <a:prstGeom prst="downArrow">
              <a:avLst/>
            </a:prstGeom>
            <a:solidFill>
              <a:schemeClr val="accent2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385059" y="3024188"/>
              <a:ext cx="1619251" cy="94773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Approved or Denied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189482" y="4142080"/>
              <a:ext cx="2044575" cy="19543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b="1" dirty="0" smtClean="0"/>
                <a:t>3-5 days before plan start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US" sz="1100" b="1" dirty="0" smtClean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b="1" dirty="0" smtClean="0"/>
                <a:t>Identify and coordinate expensive or conflicting outages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US" sz="1100" b="1" dirty="0" smtClean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b="1" dirty="0" smtClean="0"/>
                <a:t>Generally does not consider repositioning outages with long-term economic approval or taken in FTR auction</a:t>
              </a:r>
              <a:endParaRPr lang="en-US" sz="11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38199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NEISO Economic Outage Evaluation</a:t>
            </a:r>
            <a:endParaRPr lang="en-US" dirty="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0033" y="3676651"/>
            <a:ext cx="4803934" cy="267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7441" y="714375"/>
            <a:ext cx="4369118" cy="2692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201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 Comparison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70164" y="1998685"/>
            <a:ext cx="3840480" cy="390525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ERCOT Outage Coordination</a:t>
            </a:r>
            <a:endParaRPr lang="en-US" b="1" dirty="0"/>
          </a:p>
        </p:txBody>
      </p:sp>
      <p:sp>
        <p:nvSpPr>
          <p:cNvPr id="16" name="Rectangle 15"/>
          <p:cNvSpPr/>
          <p:nvPr/>
        </p:nvSpPr>
        <p:spPr>
          <a:xfrm>
            <a:off x="5414963" y="1998684"/>
            <a:ext cx="1175001" cy="390525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NEISO</a:t>
            </a:r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164" y="2434591"/>
            <a:ext cx="4042886" cy="2303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963" y="2434591"/>
            <a:ext cx="3213259" cy="2643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127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8238" y="800100"/>
            <a:ext cx="3411379" cy="445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230" y="1327278"/>
            <a:ext cx="3753802" cy="3547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ERCOT vs NEISO High Level Overview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5230" y="800100"/>
            <a:ext cx="324960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/>
              <a:t>550 generators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/>
              <a:t>68 GW summer peak demand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/>
              <a:t>74 GW generating capacity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/>
              <a:t>Annual Ave. Spot </a:t>
            </a:r>
            <a:r>
              <a:rPr lang="en-US" sz="1200" b="1" dirty="0"/>
              <a:t>P</a:t>
            </a:r>
            <a:r>
              <a:rPr lang="en-US" sz="1200" b="1" dirty="0" smtClean="0"/>
              <a:t>rice $42/MWh (2014)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6,500 </a:t>
            </a:r>
            <a:r>
              <a:rPr lang="en-US" sz="1200" b="1" dirty="0" smtClean="0"/>
              <a:t>bus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/>
              <a:t>43,000 miles transmission lines (69kV+)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4948238" y="805278"/>
            <a:ext cx="324114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/>
              <a:t>350 generators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/>
              <a:t>28 GW summer peak demand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/>
              <a:t>31 GW generating capacity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/>
              <a:t>Annual Ave. Spot </a:t>
            </a:r>
            <a:r>
              <a:rPr lang="en-US" sz="1200" b="1" dirty="0"/>
              <a:t>P</a:t>
            </a:r>
            <a:r>
              <a:rPr lang="en-US" sz="1200" b="1" dirty="0" smtClean="0"/>
              <a:t>rice $82/MWh (2014)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900 </a:t>
            </a:r>
            <a:r>
              <a:rPr lang="en-US" sz="1200" b="1" dirty="0" smtClean="0"/>
              <a:t>bus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/>
              <a:t>8,500 miles transmission lines (115kV+)</a:t>
            </a:r>
            <a:endParaRPr lang="en-US" sz="1200" b="1" dirty="0"/>
          </a:p>
          <a:p>
            <a:endParaRPr lang="en-US" sz="1200" b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2412131" y="2952750"/>
            <a:ext cx="413896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TX</a:t>
            </a:r>
            <a:endParaRPr lang="en-US" sz="1400" b="1" dirty="0">
              <a:solidFill>
                <a:schemeClr val="bg1"/>
              </a:solidFill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830" y="5215651"/>
            <a:ext cx="4054793" cy="72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2988" y="5234701"/>
            <a:ext cx="4037648" cy="677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312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Outage Coordination Process Timelines - Transmission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116756" y="965771"/>
            <a:ext cx="6897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PLAN</a:t>
            </a:r>
          </a:p>
          <a:p>
            <a:r>
              <a:rPr lang="en-US" sz="1200" b="1" dirty="0" smtClean="0"/>
              <a:t>START</a:t>
            </a:r>
            <a:endParaRPr lang="en-US" sz="1200" b="1" dirty="0"/>
          </a:p>
        </p:txBody>
      </p:sp>
      <p:sp>
        <p:nvSpPr>
          <p:cNvPr id="36" name="Rectangle 35"/>
          <p:cNvSpPr/>
          <p:nvPr/>
        </p:nvSpPr>
        <p:spPr>
          <a:xfrm>
            <a:off x="558928" y="4088658"/>
            <a:ext cx="4898897" cy="395289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Long Term</a:t>
            </a:r>
          </a:p>
        </p:txBody>
      </p:sp>
      <p:sp>
        <p:nvSpPr>
          <p:cNvPr id="47" name="Rectangle 46"/>
          <p:cNvSpPr/>
          <p:nvPr/>
        </p:nvSpPr>
        <p:spPr>
          <a:xfrm>
            <a:off x="438150" y="1154124"/>
            <a:ext cx="1175001" cy="390525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ERCOT</a:t>
            </a:r>
            <a:endParaRPr lang="en-US" b="1" dirty="0"/>
          </a:p>
        </p:txBody>
      </p:sp>
      <p:sp>
        <p:nvSpPr>
          <p:cNvPr id="48" name="Rectangle 47"/>
          <p:cNvSpPr/>
          <p:nvPr/>
        </p:nvSpPr>
        <p:spPr>
          <a:xfrm>
            <a:off x="438146" y="3460935"/>
            <a:ext cx="1175001" cy="390525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NEISO</a:t>
            </a:r>
            <a:endParaRPr lang="en-US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5353998" y="3865286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21</a:t>
            </a:r>
            <a:endParaRPr lang="en-US" sz="1200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6775636" y="3865286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5</a:t>
            </a:r>
            <a:endParaRPr lang="en-US" sz="1200" b="1" dirty="0"/>
          </a:p>
        </p:txBody>
      </p:sp>
      <p:grpSp>
        <p:nvGrpSpPr>
          <p:cNvPr id="96" name="Group 95"/>
          <p:cNvGrpSpPr/>
          <p:nvPr/>
        </p:nvGrpSpPr>
        <p:grpSpPr>
          <a:xfrm>
            <a:off x="1183338" y="1533538"/>
            <a:ext cx="6469602" cy="277005"/>
            <a:chOff x="1201753" y="1758575"/>
            <a:chExt cx="6469602" cy="277005"/>
          </a:xfrm>
        </p:grpSpPr>
        <p:sp>
          <p:nvSpPr>
            <p:cNvPr id="54" name="TextBox 53"/>
            <p:cNvSpPr txBox="1"/>
            <p:nvPr/>
          </p:nvSpPr>
          <p:spPr>
            <a:xfrm>
              <a:off x="1201753" y="1758576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90</a:t>
              </a:r>
              <a:endParaRPr lang="en-US" sz="1200" b="1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863467" y="1758581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45</a:t>
              </a:r>
              <a:endParaRPr lang="en-US" sz="1200" b="1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351254" y="1758577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9</a:t>
              </a:r>
              <a:endParaRPr lang="en-US" sz="1200" b="1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992832" y="1758577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4</a:t>
              </a:r>
              <a:endParaRPr lang="en-US" sz="1200" b="1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401729" y="1758575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3</a:t>
              </a:r>
              <a:endParaRPr lang="en-US" sz="1200" b="1" dirty="0"/>
            </a:p>
          </p:txBody>
        </p:sp>
      </p:grpSp>
      <p:sp>
        <p:nvSpPr>
          <p:cNvPr id="59" name="Rectangle 58"/>
          <p:cNvSpPr/>
          <p:nvPr/>
        </p:nvSpPr>
        <p:spPr>
          <a:xfrm>
            <a:off x="4036488" y="1783237"/>
            <a:ext cx="2436370" cy="39528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9 (Mid Term)</a:t>
            </a:r>
            <a:endParaRPr lang="en-US" sz="1600" b="1" dirty="0"/>
          </a:p>
        </p:txBody>
      </p:sp>
      <p:sp>
        <p:nvSpPr>
          <p:cNvPr id="30" name="Rectangle 29"/>
          <p:cNvSpPr/>
          <p:nvPr/>
        </p:nvSpPr>
        <p:spPr>
          <a:xfrm>
            <a:off x="1388570" y="1783237"/>
            <a:ext cx="2478659" cy="395289"/>
          </a:xfrm>
          <a:prstGeom prst="rect">
            <a:avLst/>
          </a:prstGeom>
          <a:solidFill>
            <a:srgbClr val="7030A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45 (Mid Term)</a:t>
            </a:r>
            <a:endParaRPr lang="en-US" sz="1600" b="1" dirty="0"/>
          </a:p>
        </p:txBody>
      </p:sp>
      <p:sp>
        <p:nvSpPr>
          <p:cNvPr id="65" name="Rounded Rectangle 64"/>
          <p:cNvSpPr/>
          <p:nvPr/>
        </p:nvSpPr>
        <p:spPr>
          <a:xfrm>
            <a:off x="978106" y="1783237"/>
            <a:ext cx="410464" cy="394362"/>
          </a:xfrm>
          <a:prstGeom prst="roundRect">
            <a:avLst>
              <a:gd name="adj" fmla="val 50000"/>
            </a:avLst>
          </a:prstGeom>
          <a:solidFill>
            <a:srgbClr val="00B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552451" y="1782774"/>
            <a:ext cx="630888" cy="395289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90</a:t>
            </a:r>
            <a:endParaRPr lang="en-US" b="1" dirty="0"/>
          </a:p>
        </p:txBody>
      </p:sp>
      <p:sp>
        <p:nvSpPr>
          <p:cNvPr id="66" name="Rounded Rectangle 65"/>
          <p:cNvSpPr/>
          <p:nvPr/>
        </p:nvSpPr>
        <p:spPr>
          <a:xfrm>
            <a:off x="3626691" y="1783237"/>
            <a:ext cx="410464" cy="394362"/>
          </a:xfrm>
          <a:prstGeom prst="roundRect">
            <a:avLst>
              <a:gd name="adj" fmla="val 50000"/>
            </a:avLst>
          </a:prstGeom>
          <a:solidFill>
            <a:srgbClr val="7030A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Rounded Rectangle 66"/>
          <p:cNvSpPr/>
          <p:nvPr/>
        </p:nvSpPr>
        <p:spPr>
          <a:xfrm>
            <a:off x="6463302" y="1783237"/>
            <a:ext cx="410464" cy="394362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ounded Rectangle 67"/>
          <p:cNvSpPr/>
          <p:nvPr/>
        </p:nvSpPr>
        <p:spPr>
          <a:xfrm>
            <a:off x="7118198" y="1783237"/>
            <a:ext cx="410464" cy="394362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31" name="Rectangle 30"/>
          <p:cNvSpPr/>
          <p:nvPr/>
        </p:nvSpPr>
        <p:spPr>
          <a:xfrm>
            <a:off x="6673764" y="1782774"/>
            <a:ext cx="449665" cy="395289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4</a:t>
            </a:r>
            <a:endParaRPr lang="en-US" b="1" dirty="0"/>
          </a:p>
        </p:txBody>
      </p:sp>
      <p:sp>
        <p:nvSpPr>
          <p:cNvPr id="60" name="Rectangle 59"/>
          <p:cNvSpPr/>
          <p:nvPr/>
        </p:nvSpPr>
        <p:spPr>
          <a:xfrm>
            <a:off x="7293121" y="1782774"/>
            <a:ext cx="233896" cy="395289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3</a:t>
            </a:r>
            <a:endParaRPr lang="en-US" b="1" dirty="0"/>
          </a:p>
        </p:txBody>
      </p:sp>
      <p:sp>
        <p:nvSpPr>
          <p:cNvPr id="69" name="Rounded Rectangle 68"/>
          <p:cNvSpPr/>
          <p:nvPr/>
        </p:nvSpPr>
        <p:spPr>
          <a:xfrm>
            <a:off x="7515822" y="1783237"/>
            <a:ext cx="410464" cy="394362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7711529" y="1782774"/>
            <a:ext cx="750095" cy="395289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Forced</a:t>
            </a:r>
            <a:endParaRPr lang="en-US" sz="1600" b="1" dirty="0"/>
          </a:p>
        </p:txBody>
      </p:sp>
      <p:sp>
        <p:nvSpPr>
          <p:cNvPr id="78" name="Rounded Rectangle 77"/>
          <p:cNvSpPr/>
          <p:nvPr/>
        </p:nvSpPr>
        <p:spPr>
          <a:xfrm>
            <a:off x="5461567" y="4089585"/>
            <a:ext cx="410464" cy="394362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5623871" y="4088657"/>
            <a:ext cx="1274725" cy="395289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Short Term</a:t>
            </a:r>
          </a:p>
        </p:txBody>
      </p:sp>
      <p:sp>
        <p:nvSpPr>
          <p:cNvPr id="79" name="Rounded Rectangle 78"/>
          <p:cNvSpPr/>
          <p:nvPr/>
        </p:nvSpPr>
        <p:spPr>
          <a:xfrm>
            <a:off x="6891697" y="4089585"/>
            <a:ext cx="410464" cy="394362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7118198" y="4089122"/>
            <a:ext cx="1343427" cy="395289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Unplanned</a:t>
            </a:r>
            <a:endParaRPr lang="en-US" sz="1400" b="1" dirty="0" smtClean="0"/>
          </a:p>
        </p:txBody>
      </p:sp>
      <p:sp>
        <p:nvSpPr>
          <p:cNvPr id="82" name="TextBox 81"/>
          <p:cNvSpPr txBox="1"/>
          <p:nvPr/>
        </p:nvSpPr>
        <p:spPr>
          <a:xfrm>
            <a:off x="3426199" y="5966704"/>
            <a:ext cx="21210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 smtClean="0"/>
              <a:t>Note: All numbers are in days.</a:t>
            </a:r>
            <a:endParaRPr lang="en-US" sz="1050" b="1" dirty="0"/>
          </a:p>
        </p:txBody>
      </p:sp>
      <p:grpSp>
        <p:nvGrpSpPr>
          <p:cNvPr id="12" name="Group 11"/>
          <p:cNvGrpSpPr/>
          <p:nvPr/>
        </p:nvGrpSpPr>
        <p:grpSpPr>
          <a:xfrm>
            <a:off x="476579" y="2283912"/>
            <a:ext cx="7985045" cy="439599"/>
            <a:chOff x="476579" y="2474412"/>
            <a:chExt cx="7985045" cy="439599"/>
          </a:xfrm>
        </p:grpSpPr>
        <p:sp>
          <p:nvSpPr>
            <p:cNvPr id="3" name="Rectangle 2"/>
            <p:cNvSpPr/>
            <p:nvPr/>
          </p:nvSpPr>
          <p:spPr>
            <a:xfrm>
              <a:off x="552451" y="2474412"/>
              <a:ext cx="7909173" cy="4121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4" name="Straight Connector 83"/>
            <p:cNvCxnSpPr/>
            <p:nvPr/>
          </p:nvCxnSpPr>
          <p:spPr>
            <a:xfrm flipH="1">
              <a:off x="2245898" y="2474412"/>
              <a:ext cx="1" cy="201794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/>
            <p:cNvSpPr txBox="1"/>
            <p:nvPr/>
          </p:nvSpPr>
          <p:spPr>
            <a:xfrm>
              <a:off x="2068607" y="2628581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00B050"/>
                  </a:solidFill>
                </a:rPr>
                <a:t>75</a:t>
              </a:r>
              <a:endParaRPr lang="en-US" sz="1200" b="1" dirty="0">
                <a:solidFill>
                  <a:srgbClr val="00B050"/>
                </a:solidFill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>
            <a:xfrm flipH="1">
              <a:off x="4798598" y="2474412"/>
              <a:ext cx="1" cy="201794"/>
            </a:xfrm>
            <a:prstGeom prst="line">
              <a:avLst/>
            </a:prstGeom>
            <a:ln w="57150"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Box 86"/>
            <p:cNvSpPr txBox="1"/>
            <p:nvPr/>
          </p:nvSpPr>
          <p:spPr>
            <a:xfrm>
              <a:off x="4621307" y="2628581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7030A0"/>
                  </a:solidFill>
                </a:rPr>
                <a:t>30</a:t>
              </a:r>
              <a:endParaRPr lang="en-US" sz="1200" b="1" dirty="0">
                <a:solidFill>
                  <a:srgbClr val="7030A0"/>
                </a:solidFill>
              </a:endParaRPr>
            </a:p>
          </p:txBody>
        </p:sp>
        <p:cxnSp>
          <p:nvCxnSpPr>
            <p:cNvPr id="88" name="Straight Connector 87"/>
            <p:cNvCxnSpPr/>
            <p:nvPr/>
          </p:nvCxnSpPr>
          <p:spPr>
            <a:xfrm flipH="1">
              <a:off x="7120460" y="2474412"/>
              <a:ext cx="1" cy="201794"/>
            </a:xfrm>
            <a:prstGeom prst="line">
              <a:avLst/>
            </a:prstGeom>
            <a:ln w="57150"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Box 88"/>
            <p:cNvSpPr txBox="1"/>
            <p:nvPr/>
          </p:nvSpPr>
          <p:spPr>
            <a:xfrm>
              <a:off x="6990794" y="2628581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7030A0"/>
                  </a:solidFill>
                </a:rPr>
                <a:t>4</a:t>
              </a:r>
              <a:endParaRPr lang="en-US" sz="1200" b="1" dirty="0">
                <a:solidFill>
                  <a:srgbClr val="7030A0"/>
                </a:solidFill>
              </a:endParaRPr>
            </a:p>
          </p:txBody>
        </p:sp>
        <p:cxnSp>
          <p:nvCxnSpPr>
            <p:cNvPr id="90" name="Straight Connector 89"/>
            <p:cNvCxnSpPr/>
            <p:nvPr/>
          </p:nvCxnSpPr>
          <p:spPr>
            <a:xfrm flipH="1">
              <a:off x="7522393" y="2474412"/>
              <a:ext cx="1" cy="201794"/>
            </a:xfrm>
            <a:prstGeom prst="line">
              <a:avLst/>
            </a:prstGeom>
            <a:ln w="57150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Box 90"/>
            <p:cNvSpPr txBox="1"/>
            <p:nvPr/>
          </p:nvSpPr>
          <p:spPr>
            <a:xfrm>
              <a:off x="7392727" y="2628581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accent2"/>
                  </a:solidFill>
                </a:rPr>
                <a:t>3</a:t>
              </a:r>
            </a:p>
          </p:txBody>
        </p:sp>
        <p:cxnSp>
          <p:nvCxnSpPr>
            <p:cNvPr id="92" name="Straight Connector 91"/>
            <p:cNvCxnSpPr/>
            <p:nvPr/>
          </p:nvCxnSpPr>
          <p:spPr>
            <a:xfrm flipH="1">
              <a:off x="7828595" y="2474412"/>
              <a:ext cx="1" cy="201794"/>
            </a:xfrm>
            <a:prstGeom prst="line">
              <a:avLst/>
            </a:prstGeom>
            <a:ln w="57150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92"/>
            <p:cNvSpPr txBox="1"/>
            <p:nvPr/>
          </p:nvSpPr>
          <p:spPr>
            <a:xfrm>
              <a:off x="7698929" y="2628581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chemeClr val="accent2"/>
                  </a:solidFill>
                </a:rPr>
                <a:t>2</a:t>
              </a:r>
              <a:endParaRPr lang="en-US" sz="1200" b="1" dirty="0">
                <a:solidFill>
                  <a:schemeClr val="accent2"/>
                </a:solidFill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476579" y="2637012"/>
              <a:ext cx="1535998" cy="276999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Approval Deadline</a:t>
              </a:r>
              <a:endParaRPr lang="en-US" sz="1200" b="1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95301" y="4588962"/>
            <a:ext cx="7972800" cy="473030"/>
            <a:chOff x="495301" y="4874712"/>
            <a:chExt cx="7972800" cy="473030"/>
          </a:xfrm>
        </p:grpSpPr>
        <p:sp>
          <p:nvSpPr>
            <p:cNvPr id="63" name="Rectangle 62"/>
            <p:cNvSpPr/>
            <p:nvPr/>
          </p:nvSpPr>
          <p:spPr>
            <a:xfrm>
              <a:off x="558928" y="4874936"/>
              <a:ext cx="7909173" cy="4309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5301" y="5070743"/>
              <a:ext cx="1535998" cy="276999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Approval Deadline</a:t>
              </a:r>
              <a:endParaRPr lang="en-US" sz="1200" b="1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183339" y="4883140"/>
              <a:ext cx="5120640" cy="18288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10 days after receipt</a:t>
              </a:r>
              <a:endParaRPr lang="en-US" sz="1200" b="1" dirty="0"/>
            </a:p>
          </p:txBody>
        </p:sp>
        <p:cxnSp>
          <p:nvCxnSpPr>
            <p:cNvPr id="51" name="Straight Connector 50"/>
            <p:cNvCxnSpPr/>
            <p:nvPr/>
          </p:nvCxnSpPr>
          <p:spPr>
            <a:xfrm flipH="1">
              <a:off x="8123870" y="4874712"/>
              <a:ext cx="1" cy="201794"/>
            </a:xfrm>
            <a:prstGeom prst="line">
              <a:avLst/>
            </a:prstGeom>
            <a:ln w="57150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7994204" y="5028881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accent2"/>
                  </a:solidFill>
                </a:rPr>
                <a:t>1</a:t>
              </a:r>
            </a:p>
          </p:txBody>
        </p:sp>
      </p:grpSp>
      <p:cxnSp>
        <p:nvCxnSpPr>
          <p:cNvPr id="7" name="Straight Connector 6"/>
          <p:cNvCxnSpPr/>
          <p:nvPr/>
        </p:nvCxnSpPr>
        <p:spPr>
          <a:xfrm>
            <a:off x="8461627" y="1382341"/>
            <a:ext cx="0" cy="3931920"/>
          </a:xfrm>
          <a:prstGeom prst="line">
            <a:avLst/>
          </a:prstGeom>
          <a:ln w="571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69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Planned Transmission Outage Submittal Pattern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54446" y="6100284"/>
            <a:ext cx="55803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Note: Numbers includes only planned-type </a:t>
            </a:r>
            <a:r>
              <a:rPr lang="en-US" sz="1000" b="1" dirty="0"/>
              <a:t>t</a:t>
            </a:r>
            <a:r>
              <a:rPr lang="en-US" sz="1000" b="1" dirty="0" smtClean="0"/>
              <a:t>ransmission outages which start each year. </a:t>
            </a:r>
            <a:endParaRPr lang="en-US" sz="10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636943"/>
              </p:ext>
            </p:extLst>
          </p:nvPr>
        </p:nvGraphicFramePr>
        <p:xfrm>
          <a:off x="6595670" y="804863"/>
          <a:ext cx="2289054" cy="131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1704"/>
                <a:gridCol w="1657350"/>
              </a:tblGrid>
              <a:tr h="370840"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2012 Total Planned Transmission Outages</a:t>
                      </a:r>
                      <a:endParaRPr lang="en-US" sz="1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ERCOT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74,785 equipment</a:t>
                      </a:r>
                    </a:p>
                    <a:p>
                      <a:r>
                        <a:rPr lang="en-US" sz="1000" b="1" dirty="0" smtClean="0"/>
                        <a:t>(7,903 groups and 4,462 ungrouped equipment)</a:t>
                      </a:r>
                      <a:endParaRPr lang="en-US" sz="1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NEISO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3,495 groups</a:t>
                      </a:r>
                      <a:endParaRPr lang="en-US" sz="10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121" y="733426"/>
            <a:ext cx="5724525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121" y="3338513"/>
            <a:ext cx="5719763" cy="241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231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Planned Transmission Outage Cancellation Trend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854446" y="6100284"/>
            <a:ext cx="55803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Note: Numbers includes only planned-type transmission outages which start each year. </a:t>
            </a:r>
            <a:endParaRPr lang="en-US" sz="1000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688" y="855346"/>
            <a:ext cx="576262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078" y="3281836"/>
            <a:ext cx="6359843" cy="2818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005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82720" y="2474186"/>
            <a:ext cx="7978904" cy="564289"/>
            <a:chOff x="482720" y="2378936"/>
            <a:chExt cx="7978904" cy="564289"/>
          </a:xfrm>
        </p:grpSpPr>
        <p:sp>
          <p:nvSpPr>
            <p:cNvPr id="34" name="Rectangle 33"/>
            <p:cNvSpPr/>
            <p:nvPr/>
          </p:nvSpPr>
          <p:spPr>
            <a:xfrm>
              <a:off x="552451" y="2378936"/>
              <a:ext cx="7909173" cy="53571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82720" y="2666226"/>
              <a:ext cx="1535998" cy="276999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Approval Deadline</a:t>
              </a:r>
              <a:endParaRPr lang="en-US" sz="1200" b="1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58926" y="2388640"/>
              <a:ext cx="3478785" cy="18288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Automatically Accepted</a:t>
              </a:r>
              <a:endParaRPr lang="en-US" sz="1200" b="1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215003" y="2388639"/>
              <a:ext cx="2254775" cy="345036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b="1" dirty="0" smtClean="0"/>
                <a:t>5 </a:t>
              </a:r>
              <a:r>
                <a:rPr lang="en-US" sz="1000" b="1" dirty="0"/>
                <a:t>business </a:t>
              </a:r>
              <a:r>
                <a:rPr lang="en-US" sz="1000" b="1" dirty="0" smtClean="0"/>
                <a:t>day after receipt; </a:t>
              </a:r>
              <a:r>
                <a:rPr lang="en-US" sz="1000" b="1" dirty="0"/>
                <a:t>o</a:t>
              </a:r>
              <a:r>
                <a:rPr lang="en-US" sz="1000" b="1" dirty="0" smtClean="0"/>
                <a:t>therwise, automatically accepted</a:t>
              </a:r>
              <a:endParaRPr lang="en-US" sz="1000" b="1" dirty="0"/>
            </a:p>
          </p:txBody>
        </p: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Outage Coordination Process Timelines - Resource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3426199" y="6100054"/>
            <a:ext cx="21210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 smtClean="0"/>
              <a:t>Note: All numbers are in days.</a:t>
            </a:r>
            <a:endParaRPr lang="en-US" sz="1050" b="1" dirty="0"/>
          </a:p>
        </p:txBody>
      </p:sp>
      <p:sp>
        <p:nvSpPr>
          <p:cNvPr id="43" name="Rectangle 42"/>
          <p:cNvSpPr/>
          <p:nvPr/>
        </p:nvSpPr>
        <p:spPr>
          <a:xfrm>
            <a:off x="444627" y="1489092"/>
            <a:ext cx="1175001" cy="390525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ERCOT</a:t>
            </a:r>
            <a:endParaRPr lang="en-US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3860419" y="1751031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45</a:t>
            </a:r>
            <a:endParaRPr lang="en-US" sz="12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6348206" y="1751027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9</a:t>
            </a:r>
            <a:endParaRPr lang="en-US" sz="12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6989784" y="1751027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4</a:t>
            </a:r>
            <a:endParaRPr lang="en-US" sz="12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7398681" y="1751025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3</a:t>
            </a:r>
            <a:endParaRPr lang="en-US" sz="1200" b="1" dirty="0"/>
          </a:p>
        </p:txBody>
      </p:sp>
      <p:sp>
        <p:nvSpPr>
          <p:cNvPr id="49" name="Rectangle 48"/>
          <p:cNvSpPr/>
          <p:nvPr/>
        </p:nvSpPr>
        <p:spPr>
          <a:xfrm>
            <a:off x="4042965" y="1974867"/>
            <a:ext cx="2436370" cy="39528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9</a:t>
            </a:r>
            <a:endParaRPr lang="en-US" sz="1600" b="1" dirty="0"/>
          </a:p>
        </p:txBody>
      </p:sp>
      <p:sp>
        <p:nvSpPr>
          <p:cNvPr id="50" name="Rectangle 49"/>
          <p:cNvSpPr/>
          <p:nvPr/>
        </p:nvSpPr>
        <p:spPr>
          <a:xfrm>
            <a:off x="558928" y="1974867"/>
            <a:ext cx="3279472" cy="395289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45</a:t>
            </a:r>
            <a:endParaRPr lang="en-US" b="1" dirty="0"/>
          </a:p>
        </p:txBody>
      </p:sp>
      <p:sp>
        <p:nvSpPr>
          <p:cNvPr id="51" name="Rounded Rectangle 50"/>
          <p:cNvSpPr/>
          <p:nvPr/>
        </p:nvSpPr>
        <p:spPr>
          <a:xfrm>
            <a:off x="3633168" y="1975330"/>
            <a:ext cx="410464" cy="394362"/>
          </a:xfrm>
          <a:prstGeom prst="roundRect">
            <a:avLst>
              <a:gd name="adj" fmla="val 50000"/>
            </a:avLst>
          </a:prstGeom>
          <a:solidFill>
            <a:srgbClr val="00B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ounded Rectangle 51"/>
          <p:cNvSpPr/>
          <p:nvPr/>
        </p:nvSpPr>
        <p:spPr>
          <a:xfrm>
            <a:off x="6469779" y="1975330"/>
            <a:ext cx="410464" cy="394362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ounded Rectangle 52"/>
          <p:cNvSpPr/>
          <p:nvPr/>
        </p:nvSpPr>
        <p:spPr>
          <a:xfrm>
            <a:off x="7124675" y="1975330"/>
            <a:ext cx="410464" cy="394362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54" name="Rectangle 53"/>
          <p:cNvSpPr/>
          <p:nvPr/>
        </p:nvSpPr>
        <p:spPr>
          <a:xfrm>
            <a:off x="6680241" y="1974867"/>
            <a:ext cx="449665" cy="395289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4</a:t>
            </a:r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>
            <a:off x="7299598" y="1974867"/>
            <a:ext cx="233896" cy="395289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3</a:t>
            </a:r>
            <a:endParaRPr lang="en-US" b="1" dirty="0"/>
          </a:p>
        </p:txBody>
      </p:sp>
      <p:sp>
        <p:nvSpPr>
          <p:cNvPr id="57" name="Rounded Rectangle 56"/>
          <p:cNvSpPr/>
          <p:nvPr/>
        </p:nvSpPr>
        <p:spPr>
          <a:xfrm>
            <a:off x="7522299" y="1975330"/>
            <a:ext cx="410464" cy="394362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7718006" y="1974867"/>
            <a:ext cx="750095" cy="395289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Forced</a:t>
            </a:r>
            <a:endParaRPr lang="en-US" sz="1200" b="1" dirty="0"/>
          </a:p>
        </p:txBody>
      </p:sp>
      <p:grpSp>
        <p:nvGrpSpPr>
          <p:cNvPr id="63" name="Group 62"/>
          <p:cNvGrpSpPr/>
          <p:nvPr/>
        </p:nvGrpSpPr>
        <p:grpSpPr>
          <a:xfrm>
            <a:off x="438144" y="3893664"/>
            <a:ext cx="8023480" cy="880601"/>
            <a:chOff x="447671" y="1992405"/>
            <a:chExt cx="8023480" cy="880601"/>
          </a:xfrm>
        </p:grpSpPr>
        <p:sp>
          <p:nvSpPr>
            <p:cNvPr id="64" name="Rectangle 63"/>
            <p:cNvSpPr/>
            <p:nvPr/>
          </p:nvSpPr>
          <p:spPr>
            <a:xfrm>
              <a:off x="568453" y="2477253"/>
              <a:ext cx="5236014" cy="39528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/>
                <a:t>Planned</a:t>
              </a:r>
              <a:endParaRPr lang="en-US" sz="1600" b="1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447671" y="1992405"/>
              <a:ext cx="1175001" cy="390525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NEISO</a:t>
              </a:r>
              <a:endParaRPr lang="en-US" b="1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609505" y="2260107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15</a:t>
              </a:r>
              <a:endParaRPr lang="en-US" sz="1200" b="1" dirty="0"/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5796322" y="2478180"/>
              <a:ext cx="410464" cy="394362"/>
            </a:xfrm>
            <a:prstGeom prst="roundRect">
              <a:avLst>
                <a:gd name="adj" fmla="val 50000"/>
              </a:avLst>
            </a:prstGeom>
            <a:solidFill>
              <a:srgbClr val="C0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001555" y="2477717"/>
              <a:ext cx="2469596" cy="395289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Unplanned</a:t>
              </a:r>
              <a:endParaRPr lang="en-US" sz="1600" b="1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73195" y="4907614"/>
            <a:ext cx="7988429" cy="783364"/>
            <a:chOff x="473195" y="4907614"/>
            <a:chExt cx="7988429" cy="783364"/>
          </a:xfrm>
        </p:grpSpPr>
        <p:sp>
          <p:nvSpPr>
            <p:cNvPr id="72" name="Rectangle 71"/>
            <p:cNvSpPr/>
            <p:nvPr/>
          </p:nvSpPr>
          <p:spPr>
            <a:xfrm>
              <a:off x="552451" y="4907614"/>
              <a:ext cx="7909173" cy="74071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473195" y="5413979"/>
              <a:ext cx="1535998" cy="276999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Approval Deadline</a:t>
              </a:r>
              <a:endParaRPr lang="en-US" sz="1200" b="1" dirty="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802299" y="4915926"/>
              <a:ext cx="5394960" cy="18288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3 days after receipt</a:t>
              </a:r>
              <a:endParaRPr lang="en-US" sz="1200" b="1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197259" y="4917137"/>
              <a:ext cx="2264364" cy="595243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b="1" dirty="0"/>
                <a:t>Requested at least 7 days in advance, process within 3 days.</a:t>
              </a:r>
            </a:p>
            <a:p>
              <a:pPr algn="ctr"/>
              <a:r>
                <a:rPr lang="en-US" sz="1000" b="1" dirty="0"/>
                <a:t>Requested less than 7 days in advance, process within 1 day.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8126281" y="1168327"/>
            <a:ext cx="689741" cy="4667904"/>
            <a:chOff x="8126281" y="834952"/>
            <a:chExt cx="689741" cy="4667904"/>
          </a:xfrm>
        </p:grpSpPr>
        <p:sp>
          <p:nvSpPr>
            <p:cNvPr id="6" name="TextBox 5"/>
            <p:cNvSpPr txBox="1"/>
            <p:nvPr/>
          </p:nvSpPr>
          <p:spPr>
            <a:xfrm>
              <a:off x="8126281" y="834952"/>
              <a:ext cx="68974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 smtClean="0"/>
                <a:t>PLAN</a:t>
              </a:r>
            </a:p>
            <a:p>
              <a:r>
                <a:rPr lang="en-US" sz="1200" b="1" dirty="0" smtClean="0"/>
                <a:t>START</a:t>
              </a:r>
              <a:endParaRPr lang="en-US" sz="1200" b="1" dirty="0"/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8471152" y="1296616"/>
              <a:ext cx="0" cy="4206240"/>
            </a:xfrm>
            <a:prstGeom prst="line">
              <a:avLst/>
            </a:prstGeom>
            <a:ln w="5715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0901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Planned Resource Outage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854446" y="6100284"/>
            <a:ext cx="55803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Note: Numbers includes only planned-type </a:t>
            </a:r>
            <a:r>
              <a:rPr lang="en-US" sz="1000" b="1" dirty="0"/>
              <a:t>t</a:t>
            </a:r>
            <a:r>
              <a:rPr lang="en-US" sz="1000" b="1" dirty="0" smtClean="0"/>
              <a:t>ransmission outages which starts each year. </a:t>
            </a:r>
            <a:endParaRPr lang="en-US" sz="1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6608" y="781050"/>
            <a:ext cx="6302216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1847" y="3581400"/>
            <a:ext cx="6291739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028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Resource Outage Types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0823937"/>
              </p:ext>
            </p:extLst>
          </p:nvPr>
        </p:nvGraphicFramePr>
        <p:xfrm>
          <a:off x="2686050" y="1266815"/>
          <a:ext cx="374904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4980"/>
                <a:gridCol w="1046480"/>
                <a:gridCol w="957580"/>
              </a:tblGrid>
              <a:tr h="227330">
                <a:tc>
                  <a:txBody>
                    <a:bodyPr/>
                    <a:lstStyle/>
                    <a:p>
                      <a:r>
                        <a:rPr lang="en-US" dirty="0" smtClean="0"/>
                        <a:t>ISO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EROCT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NEISO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Failure to Start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AVR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Unit 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686050" y="3126720"/>
            <a:ext cx="30267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RT = Handled in Real-Time.</a:t>
            </a:r>
          </a:p>
          <a:p>
            <a:r>
              <a:rPr lang="en-US" sz="1400" dirty="0" smtClean="0"/>
              <a:t>OS = Requires Outage Submission.</a:t>
            </a:r>
            <a:endParaRPr lang="en-US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447675" y="4096434"/>
            <a:ext cx="83248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NEISO’s AVR and PSS outage submissions are for tracking purpose only. Outage Coordination does not implement analysis to approve or deny.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Knowing future planned unit testing schedules could slightly improve accuracy of the forward economic analysis.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99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6945353"/>
              </p:ext>
            </p:extLst>
          </p:nvPr>
        </p:nvGraphicFramePr>
        <p:xfrm>
          <a:off x="847725" y="1580515"/>
          <a:ext cx="7397513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2405"/>
                <a:gridCol w="1688920"/>
                <a:gridCol w="1680119"/>
                <a:gridCol w="273606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Analysis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Powerflow &amp;</a:t>
                      </a:r>
                    </a:p>
                    <a:p>
                      <a:r>
                        <a:rPr lang="en-US" dirty="0" smtClean="0"/>
                        <a:t>Contingency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Dynamic</a:t>
                      </a:r>
                      <a:r>
                        <a:rPr lang="en-US" baseline="0" dirty="0" smtClean="0"/>
                        <a:t> Studies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Economic Analysis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ERCOT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Need-based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 Impact Outages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NEISO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Need-based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Need-based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Outage Coordination Analysis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46339" y="3511034"/>
            <a:ext cx="83928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Power-flow and contingency analysis are performed daily prior to each outage’s approval deadline.</a:t>
            </a:r>
          </a:p>
          <a:p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Dynamic studies are performed when outages affecting interfaces are requested.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NEISO performs economic analysis when potentially costly outages are requested.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9555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  <Owner xmlns="1479494d-014f-4e04-a2b2-7ef990fb6f22">
      <UserInfo>
        <DisplayName/>
        <AccountId xsi:nil="true"/>
        <AccountType/>
      </UserInfo>
    </Owner>
    <Status xmlns="1479494d-014f-4e04-a2b2-7ef990fb6f22">Default</Statu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7892FACFB6834FA36A7324BEAA2177" ma:contentTypeVersion="4" ma:contentTypeDescription="Create a new document." ma:contentTypeScope="" ma:versionID="b530d91e6a17776bf0652b4ce500cc5f">
  <xsd:schema xmlns:xsd="http://www.w3.org/2001/XMLSchema" xmlns:xs="http://www.w3.org/2001/XMLSchema" xmlns:p="http://schemas.microsoft.com/office/2006/metadata/properties" xmlns:ns2="c34af464-7aa1-4edd-9be4-83dffc1cb926" xmlns:ns3="1479494d-014f-4e04-a2b2-7ef990fb6f22" targetNamespace="http://schemas.microsoft.com/office/2006/metadata/properties" ma:root="true" ma:fieldsID="912274fe8d53c01d99cd4d9c8b4181ac" ns2:_="" ns3:_="">
    <xsd:import namespace="c34af464-7aa1-4edd-9be4-83dffc1cb926"/>
    <xsd:import namespace="1479494d-014f-4e04-a2b2-7ef990fb6f22"/>
    <xsd:element name="properties">
      <xsd:complexType>
        <xsd:sequence>
          <xsd:element name="documentManagement">
            <xsd:complexType>
              <xsd:all>
                <xsd:element ref="ns2:Information_x0020_Classification"/>
                <xsd:element ref="ns3:Owner" minOccurs="0"/>
                <xsd:element ref="ns3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2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79494d-014f-4e04-a2b2-7ef990fb6f22" elementFormDefault="qualified">
    <xsd:import namespace="http://schemas.microsoft.com/office/2006/documentManagement/types"/>
    <xsd:import namespace="http://schemas.microsoft.com/office/infopath/2007/PartnerControls"/>
    <xsd:element name="Owner" ma:index="9" nillable="true" ma:displayName="Owner" ma:list="UserInfo" ma:SharePointGroup="0" ma:internalName="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atus" ma:index="10" nillable="true" ma:displayName="Status" ma:default="Default" ma:format="Dropdown" ma:internalName="Status">
      <xsd:simpleType>
        <xsd:restriction base="dms:Choice">
          <xsd:enumeration value="Default"/>
          <xsd:enumeration value="Active"/>
          <xsd:enumeration value="Resolved"/>
          <xsd:enumeration value="In Progres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terms/"/>
    <ds:schemaRef ds:uri="1479494d-014f-4e04-a2b2-7ef990fb6f22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purl.org/dc/elements/1.1/"/>
    <ds:schemaRef ds:uri="c34af464-7aa1-4edd-9be4-83dffc1cb926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FCDAE73-FAD0-41CD-BCE0-3756648573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1479494d-014f-4e04-a2b2-7ef990fb6f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5355</TotalTime>
  <Words>689</Words>
  <Application>Microsoft Office PowerPoint</Application>
  <PresentationFormat>On-screen Show (4:3)</PresentationFormat>
  <Paragraphs>189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ERCOT vs NEISO High Level Overview</vt:lpstr>
      <vt:lpstr>Outage Coordination Process Timelines - Transmission</vt:lpstr>
      <vt:lpstr>Planned Transmission Outage Submittal Pattern</vt:lpstr>
      <vt:lpstr>Planned Transmission Outage Cancellation Trend</vt:lpstr>
      <vt:lpstr>Outage Coordination Process Timelines - Resource</vt:lpstr>
      <vt:lpstr>Planned Resource Outage</vt:lpstr>
      <vt:lpstr>Additional Resource Outage Types</vt:lpstr>
      <vt:lpstr>Outage Coordination Analysis</vt:lpstr>
      <vt:lpstr>NEISO Economic Outage Evaluation History</vt:lpstr>
      <vt:lpstr>NEISO: Bid Production Cost Analysis</vt:lpstr>
      <vt:lpstr>NEISO: Economic Outage Evaluation Process Flow</vt:lpstr>
      <vt:lpstr>NEISO Economic Outage Evaluation</vt:lpstr>
      <vt:lpstr>Staff Comparison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Lee, Alex</cp:lastModifiedBy>
  <cp:revision>383</cp:revision>
  <cp:lastPrinted>2015-03-19T20:35:58Z</cp:lastPrinted>
  <dcterms:created xsi:type="dcterms:W3CDTF">2010-04-12T23:12:02Z</dcterms:created>
  <dcterms:modified xsi:type="dcterms:W3CDTF">2015-03-20T18:11:42Z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0x010100877892FACFB6834FA36A7324BEAA2177</vt:lpwstr>
  </property>
</Properties>
</file>