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67" r:id="rId4"/>
    <p:sldMasterId id="2147493479" r:id="rId5"/>
    <p:sldMasterId id="2147493491" r:id="rId6"/>
    <p:sldMasterId id="2147493503" r:id="rId7"/>
  </p:sldMasterIdLst>
  <p:notesMasterIdLst>
    <p:notesMasterId r:id="rId10"/>
  </p:notesMasterIdLst>
  <p:handoutMasterIdLst>
    <p:handoutMasterId r:id="rId11"/>
  </p:handoutMasterIdLst>
  <p:sldIdLst>
    <p:sldId id="401" r:id="rId8"/>
    <p:sldId id="406" r:id="rId9"/>
  </p:sldIdLst>
  <p:sldSz cx="9144000" cy="6858000" type="screen4x3"/>
  <p:notesSz cx="9296400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785" autoAdjust="0"/>
    <p:restoredTop sz="94595" autoAdjust="0"/>
  </p:normalViewPr>
  <p:slideViewPr>
    <p:cSldViewPr snapToGrid="0" snapToObjects="1">
      <p:cViewPr varScale="1">
        <p:scale>
          <a:sx n="127" d="100"/>
          <a:sy n="127" d="100"/>
        </p:scale>
        <p:origin x="-1218" y="-102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 showGuides="1">
      <p:cViewPr varScale="1">
        <p:scale>
          <a:sx n="125" d="100"/>
          <a:sy n="125" d="100"/>
        </p:scale>
        <p:origin x="-1962" y="-102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482" y="3330419"/>
            <a:ext cx="7435436" cy="31544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62E46B9-32B7-40E7-9A82-BF397A6673AD}" type="slidenum">
              <a:rPr lang="en-US" smtClean="0">
                <a:solidFill>
                  <a:prstClr val="black"/>
                </a:solidFill>
              </a:rPr>
              <a:pPr eaLnBrk="1" hangingPunct="1"/>
              <a:t>1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151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4C8E96-8577-4B68-8064-BDBA256C085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61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094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195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794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593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761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506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7545698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5350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052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78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435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9612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2470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6598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7330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4775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6746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0512982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0175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607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ERCOT Public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825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3335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9877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2029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3243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003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1198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3940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472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ERCOT Public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700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4021263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87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44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326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380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  <p:sldLayoutId id="2147493477" r:id="rId4"/>
  </p:sldLayoutIdLst>
  <p:timing>
    <p:tnLst>
      <p:par>
        <p:cTn id="1" dur="indefinite" restart="never" nodeType="tmRoot"/>
      </p:par>
    </p:tnLst>
  </p:timing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816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80" r:id="rId1"/>
    <p:sldLayoutId id="2147493481" r:id="rId2"/>
    <p:sldLayoutId id="2147493482" r:id="rId3"/>
    <p:sldLayoutId id="2147493483" r:id="rId4"/>
    <p:sldLayoutId id="2147493484" r:id="rId5"/>
    <p:sldLayoutId id="2147493485" r:id="rId6"/>
    <p:sldLayoutId id="2147493486" r:id="rId7"/>
    <p:sldLayoutId id="2147493487" r:id="rId8"/>
    <p:sldLayoutId id="2147493488" r:id="rId9"/>
    <p:sldLayoutId id="2147493489" r:id="rId10"/>
    <p:sldLayoutId id="2147493490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150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2" r:id="rId1"/>
    <p:sldLayoutId id="2147493493" r:id="rId2"/>
    <p:sldLayoutId id="2147493494" r:id="rId3"/>
    <p:sldLayoutId id="2147493495" r:id="rId4"/>
    <p:sldLayoutId id="2147493496" r:id="rId5"/>
    <p:sldLayoutId id="2147493497" r:id="rId6"/>
    <p:sldLayoutId id="2147493498" r:id="rId7"/>
    <p:sldLayoutId id="2147493499" r:id="rId8"/>
    <p:sldLayoutId id="2147493500" r:id="rId9"/>
    <p:sldLayoutId id="2147493501" r:id="rId10"/>
    <p:sldLayoutId id="2147493502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573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04" r:id="rId1"/>
    <p:sldLayoutId id="2147493505" r:id="rId2"/>
    <p:sldLayoutId id="2147493506" r:id="rId3"/>
    <p:sldLayoutId id="2147493507" r:id="rId4"/>
    <p:sldLayoutId id="2147493508" r:id="rId5"/>
    <p:sldLayoutId id="2147493509" r:id="rId6"/>
    <p:sldLayoutId id="2147493510" r:id="rId7"/>
    <p:sldLayoutId id="2147493511" r:id="rId8"/>
    <p:sldLayoutId id="2147493512" r:id="rId9"/>
    <p:sldLayoutId id="2147493513" r:id="rId10"/>
    <p:sldLayoutId id="2147493514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019800" cy="1238250"/>
          </a:xfrm>
        </p:spPr>
        <p:txBody>
          <a:bodyPr/>
          <a:lstStyle/>
          <a:p>
            <a:pPr eaLnBrk="1" hangingPunct="1"/>
            <a:r>
              <a:rPr lang="en-US" dirty="0" smtClean="0"/>
              <a:t>Information Technology Report</a:t>
            </a:r>
          </a:p>
        </p:txBody>
      </p:sp>
      <p:sp>
        <p:nvSpPr>
          <p:cNvPr id="5123" name="Rectangle 2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Dave Pagliai</a:t>
            </a:r>
          </a:p>
          <a:p>
            <a:pPr eaLnBrk="1" hangingPunct="1"/>
            <a:r>
              <a:rPr lang="en-US" dirty="0" smtClean="0"/>
              <a:t>Manager, IT Support Services</a:t>
            </a:r>
          </a:p>
        </p:txBody>
      </p:sp>
      <p:sp>
        <p:nvSpPr>
          <p:cNvPr id="5124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March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125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29704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Incident Report Highlights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2361" y="768246"/>
            <a:ext cx="8686800" cy="5410200"/>
          </a:xfrm>
          <a:ln>
            <a:miter lim="800000"/>
            <a:headEnd/>
            <a:tailEnd/>
          </a:ln>
        </p:spPr>
        <p:txBody>
          <a:bodyPr/>
          <a:lstStyle/>
          <a:p>
            <a:pPr marL="0" indent="0">
              <a:spcBef>
                <a:spcPts val="400"/>
              </a:spcBef>
              <a:spcAft>
                <a:spcPts val="0"/>
              </a:spcAft>
              <a:buFontTx/>
              <a:buNone/>
              <a:defRPr/>
            </a:pPr>
            <a:r>
              <a:rPr lang="en-US" sz="1600" dirty="0" smtClean="0"/>
              <a:t>Service </a:t>
            </a:r>
            <a:r>
              <a:rPr lang="en-US" sz="1600" dirty="0" smtClean="0"/>
              <a:t>Availability – </a:t>
            </a:r>
            <a:r>
              <a:rPr lang="en-US" sz="1600" dirty="0" smtClean="0"/>
              <a:t>February</a:t>
            </a:r>
            <a:endParaRPr lang="en-US" sz="1600" dirty="0" smtClean="0"/>
          </a:p>
          <a:p>
            <a:pPr lvl="1"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dirty="0">
                <a:solidFill>
                  <a:schemeClr val="tx2"/>
                </a:solidFill>
              </a:rPr>
              <a:t>Market Data Transparency IT systems met all SLA targets</a:t>
            </a: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Incidents &amp; Maintenance – </a:t>
            </a:r>
            <a:r>
              <a:rPr lang="en-US" sz="1600" dirty="0" smtClean="0"/>
              <a:t>February</a:t>
            </a:r>
            <a:endParaRPr lang="en-US" sz="16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02/08/15 </a:t>
            </a:r>
            <a:r>
              <a:rPr lang="en-US" sz="1600" dirty="0"/>
              <a:t>– P</a:t>
            </a:r>
            <a:r>
              <a:rPr lang="en-US" sz="1600" dirty="0" smtClean="0"/>
              <a:t>lanned </a:t>
            </a:r>
            <a:r>
              <a:rPr lang="en-US" sz="1600" dirty="0"/>
              <a:t>maintenance </a:t>
            </a:r>
            <a:r>
              <a:rPr lang="en-US" sz="1600" dirty="0" smtClean="0"/>
              <a:t>outage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02/11/15 </a:t>
            </a:r>
            <a:r>
              <a:rPr lang="en-US" sz="1600" dirty="0"/>
              <a:t>–</a:t>
            </a:r>
            <a:r>
              <a:rPr lang="en-US" sz="1600" dirty="0" smtClean="0"/>
              <a:t> RTM </a:t>
            </a:r>
            <a:r>
              <a:rPr lang="en-US" sz="1600" dirty="0"/>
              <a:t>Final Statements for Operating Day December 18, 2014 </a:t>
            </a:r>
            <a:r>
              <a:rPr lang="en-US" sz="1600" dirty="0" smtClean="0"/>
              <a:t>posted to the MIS without </a:t>
            </a:r>
            <a:r>
              <a:rPr lang="en-US" sz="1600" dirty="0"/>
              <a:t>interval number and interval amount on the Presidio Block Load Transfer bill determinants LAMBLTAMT and </a:t>
            </a:r>
            <a:r>
              <a:rPr lang="en-US" sz="1600" dirty="0" smtClean="0"/>
              <a:t>MBLTAMTQSETOT.  Other extracts posted on the MIS contain the missing interval amounts.</a:t>
            </a: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02/12/15 – NIDR 867_03 </a:t>
            </a:r>
            <a:r>
              <a:rPr lang="en-US" sz="1600" dirty="0"/>
              <a:t>Activity </a:t>
            </a:r>
            <a:r>
              <a:rPr lang="en-US" sz="1600" dirty="0" smtClean="0"/>
              <a:t>Reports were </a:t>
            </a:r>
            <a:r>
              <a:rPr lang="en-US" sz="1600" dirty="0"/>
              <a:t>determined to be incomplete and were removed from the </a:t>
            </a:r>
            <a:r>
              <a:rPr lang="en-US" sz="1600" dirty="0" smtClean="0"/>
              <a:t>MIS.</a:t>
            </a:r>
            <a:r>
              <a:rPr lang="en-US" sz="1600" dirty="0"/>
              <a:t>  ERCOT provided the corrected </a:t>
            </a:r>
            <a:r>
              <a:rPr lang="en-US" sz="1600" dirty="0" smtClean="0"/>
              <a:t>information, regenerated </a:t>
            </a:r>
            <a:r>
              <a:rPr lang="en-US" sz="1600" dirty="0"/>
              <a:t>the reports, and posted them on the MIS.</a:t>
            </a:r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March 2015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03/23–03/27 </a:t>
            </a:r>
            <a:r>
              <a:rPr lang="en-US" sz="1600" dirty="0"/>
              <a:t>– </a:t>
            </a:r>
            <a:r>
              <a:rPr lang="en-US" sz="1600" dirty="0" smtClean="0"/>
              <a:t>R2 Release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03/29 </a:t>
            </a:r>
            <a:r>
              <a:rPr lang="en-US" sz="1600" dirty="0"/>
              <a:t>– R2 </a:t>
            </a:r>
            <a:r>
              <a:rPr lang="en-US" sz="1600" dirty="0" smtClean="0"/>
              <a:t>Retail </a:t>
            </a:r>
            <a:r>
              <a:rPr lang="en-US" sz="1600" dirty="0" smtClean="0"/>
              <a:t>Release (cancelled)</a:t>
            </a: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lvl="2"/>
            <a:endParaRPr lang="en-US" sz="1400" dirty="0" smtClean="0"/>
          </a:p>
          <a:p>
            <a:pPr lvl="2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1538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Public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dcmitype/"/>
    <ds:schemaRef ds:uri="c34af464-7aa1-4edd-9be4-83dffc1cb926"/>
    <ds:schemaRef ds:uri="http://schemas.microsoft.com/office/2006/documentManagement/types"/>
    <ds:schemaRef ds:uri="http://purl.org/dc/elements/1.1/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766D08B-9BD9-4F52-9876-573EE2900B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7644</TotalTime>
  <Words>110</Words>
  <Application>Microsoft Office PowerPoint</Application>
  <PresentationFormat>On-screen Show (4:3)</PresentationFormat>
  <Paragraphs>42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Custom Design</vt:lpstr>
      <vt:lpstr>1_Custom Design</vt:lpstr>
      <vt:lpstr>2_Custom Design</vt:lpstr>
      <vt:lpstr>3_Custom Design</vt:lpstr>
      <vt:lpstr>Information Technology Report</vt:lpstr>
      <vt:lpstr>Incident Report Highlights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Pagliai, Dave</cp:lastModifiedBy>
  <cp:revision>337</cp:revision>
  <cp:lastPrinted>2014-05-01T15:23:10Z</cp:lastPrinted>
  <dcterms:created xsi:type="dcterms:W3CDTF">2010-04-12T23:12:02Z</dcterms:created>
  <dcterms:modified xsi:type="dcterms:W3CDTF">2015-03-19T20:55:53Z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