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11"/>
  </p:notesMasterIdLst>
  <p:handoutMasterIdLst>
    <p:handoutMasterId r:id="rId12"/>
  </p:handoutMasterIdLst>
  <p:sldIdLst>
    <p:sldId id="263" r:id="rId6"/>
    <p:sldId id="264" r:id="rId7"/>
    <p:sldId id="265" r:id="rId8"/>
    <p:sldId id="266" r:id="rId9"/>
    <p:sldId id="267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>
        <p:scale>
          <a:sx n="100" d="100"/>
          <a:sy n="100" d="100"/>
        </p:scale>
        <p:origin x="-90" y="-12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939090"/>
            <a:chOff x="603250" y="546100"/>
            <a:chExt cx="7727950" cy="4939090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LCRA TSC/ CPS Energy Transmission System Addition</a:t>
              </a:r>
              <a:endParaRPr lang="en-US" sz="2800" b="1" dirty="0" smtClean="0"/>
            </a:p>
            <a:p>
              <a:r>
                <a:rPr lang="en-US" sz="2800" b="1" dirty="0" smtClean="0"/>
                <a:t>Regional Planning Group Project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Jeff </a:t>
              </a:r>
              <a:r>
                <a:rPr lang="en-US" sz="2000" i="1" dirty="0" err="1" smtClean="0"/>
                <a:t>Billo</a:t>
              </a:r>
              <a:endParaRPr lang="en-US" sz="2000" i="1" dirty="0" smtClean="0"/>
            </a:p>
            <a:p>
              <a:r>
                <a:rPr lang="en-US" dirty="0" smtClean="0"/>
                <a:t>Sr. Manager</a:t>
              </a:r>
              <a:r>
                <a:rPr lang="en-US" dirty="0" smtClean="0"/>
                <a:t>, Transmission Planning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TAC</a:t>
              </a:r>
            </a:p>
            <a:p>
              <a:r>
                <a:rPr lang="en-US" dirty="0" smtClean="0"/>
                <a:t>ERCOT Public</a:t>
              </a:r>
            </a:p>
            <a:p>
              <a:r>
                <a:rPr lang="en-US" dirty="0" smtClean="0"/>
                <a:t>March 26, </a:t>
              </a:r>
              <a:r>
                <a:rPr lang="en-US" dirty="0" smtClean="0"/>
                <a:t>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2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749" y="714500"/>
            <a:ext cx="2768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San Antonio</a:t>
            </a:r>
            <a:endParaRPr lang="en-US" kern="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0374" y="1036125"/>
            <a:ext cx="8573975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286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/>
              <a:t>Load is continuing to grow in the San Antonio area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/>
              <a:t>J. T. </a:t>
            </a:r>
            <a:r>
              <a:rPr lang="en-US" b="0" dirty="0" err="1" smtClean="0"/>
              <a:t>Deely</a:t>
            </a:r>
            <a:r>
              <a:rPr lang="en-US" b="0" dirty="0" smtClean="0"/>
              <a:t> coal plant is scheduled to retire at the end of 2018</a:t>
            </a:r>
          </a:p>
          <a:p>
            <a:pPr marL="857250" lvl="1" indent="-2286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~850 MW within the CPS Energy area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/>
              <a:t>Reliability criteria violations are expected on the transmission system serving the area by 2019</a:t>
            </a:r>
            <a:endParaRPr lang="en-US" b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3749" y="3410075"/>
            <a:ext cx="2768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Project Submission</a:t>
            </a:r>
            <a:endParaRPr lang="en-US" kern="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50374" y="3731700"/>
            <a:ext cx="8573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286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/>
              <a:t>LCRA TSC and CPS Energy jointly submitted a project </a:t>
            </a:r>
            <a:r>
              <a:rPr lang="en-US" b="0" dirty="0" smtClean="0"/>
              <a:t>for </a:t>
            </a:r>
            <a:r>
              <a:rPr lang="en-US" b="0" dirty="0" smtClean="0"/>
              <a:t>Regional Planning Group review </a:t>
            </a:r>
            <a:r>
              <a:rPr lang="en-US" b="0" dirty="0" smtClean="0"/>
              <a:t>and comment in </a:t>
            </a:r>
            <a:r>
              <a:rPr lang="en-US" b="0" dirty="0" smtClean="0"/>
              <a:t>June 2014</a:t>
            </a:r>
            <a:endParaRPr lang="en-US" b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44685" cy="461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749" y="714500"/>
            <a:ext cx="2768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Study Results</a:t>
            </a:r>
            <a:endParaRPr lang="en-US" kern="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0375" y="1036125"/>
            <a:ext cx="27690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 smtClean="0"/>
              <a:t>Study identified </a:t>
            </a:r>
            <a:r>
              <a:rPr lang="en-US" sz="2200" b="0" dirty="0" smtClean="0"/>
              <a:t>multiple overloads on the 345 kV and 138 kV system under </a:t>
            </a:r>
            <a:r>
              <a:rPr lang="en-US" sz="2200" b="0" dirty="0" smtClean="0"/>
              <a:t>contingency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endParaRPr lang="en-US" sz="2200" b="0" dirty="0" smtClean="0"/>
          </a:p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 smtClean="0"/>
              <a:t>ERCOT </a:t>
            </a:r>
            <a:r>
              <a:rPr lang="en-US" sz="2200" b="0" dirty="0" smtClean="0"/>
              <a:t>evaluated two </a:t>
            </a:r>
            <a:r>
              <a:rPr lang="en-US" sz="2200" b="0" dirty="0" smtClean="0"/>
              <a:t>options</a:t>
            </a:r>
            <a:endParaRPr lang="en-US" sz="2200" b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44685" cy="461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ERCOT Independent Review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43" y="905000"/>
            <a:ext cx="5724807" cy="4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4983" y="5086350"/>
            <a:ext cx="695325" cy="1809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i="1" dirty="0" smtClean="0">
                <a:latin typeface="Calibri" panose="020F0502020204030204" pitchFamily="34" charset="0"/>
              </a:rPr>
              <a:t>J.T. </a:t>
            </a:r>
            <a:r>
              <a:rPr lang="en-US" sz="800" b="1" i="1" dirty="0" err="1" smtClean="0">
                <a:latin typeface="Calibri" panose="020F0502020204030204" pitchFamily="34" charset="0"/>
              </a:rPr>
              <a:t>Deely</a:t>
            </a:r>
            <a:endParaRPr lang="en-US" sz="8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749" y="714500"/>
            <a:ext cx="2768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Recommendation</a:t>
            </a:r>
            <a:endParaRPr lang="en-US" kern="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0374" y="1036125"/>
            <a:ext cx="8573975" cy="489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286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0" dirty="0" smtClean="0"/>
              <a:t>ERCOT will request Board of Directors endorsement of the following project (Option </a:t>
            </a:r>
            <a:r>
              <a:rPr lang="en-US" sz="1800" b="0" dirty="0" smtClean="0"/>
              <a:t>A):</a:t>
            </a:r>
            <a:endParaRPr lang="en-US" sz="1800" b="0" dirty="0" smtClean="0"/>
          </a:p>
          <a:p>
            <a:pPr lvl="1"/>
            <a:r>
              <a:rPr lang="en-US" sz="1500" dirty="0"/>
              <a:t>Reconfigure the existing Hill Country-Elm Creek/Marion and Skyline- Marion/Elm Creek 345 kV double-circuit lines to form Hill Country-Marion double circuit and Skyline-Elm Creek double circuit. The Elm Creek-Skyline 345 kV double circuit and the Hill Country-Marion 345 kV double circuit are expected to have a minimum emergency rating of 1077 MVA and 1104 MVA, </a:t>
            </a:r>
            <a:r>
              <a:rPr lang="en-US" sz="1500" dirty="0" smtClean="0"/>
              <a:t>respectively</a:t>
            </a:r>
            <a:endParaRPr lang="en-US" sz="1500" dirty="0"/>
          </a:p>
          <a:p>
            <a:pPr lvl="1"/>
            <a:r>
              <a:rPr lang="en-US" sz="1500" dirty="0"/>
              <a:t>Construct a new Zorn-Marion 345 kV line (approximately 21 miles) with an emergency rating of at least 1959 </a:t>
            </a:r>
            <a:r>
              <a:rPr lang="en-US" sz="1500" dirty="0" smtClean="0"/>
              <a:t>MVA</a:t>
            </a:r>
            <a:endParaRPr lang="en-US" sz="1500" dirty="0"/>
          </a:p>
          <a:p>
            <a:pPr lvl="1"/>
            <a:r>
              <a:rPr lang="en-US" sz="1500" dirty="0"/>
              <a:t>Add a second 345/138 kV transformer at Clear Springs with an emergency rating of at least 525 </a:t>
            </a:r>
            <a:r>
              <a:rPr lang="en-US" sz="1500" dirty="0" smtClean="0"/>
              <a:t>MVA</a:t>
            </a:r>
            <a:endParaRPr lang="en-US" sz="1500" dirty="0"/>
          </a:p>
          <a:p>
            <a:pPr lvl="1"/>
            <a:r>
              <a:rPr lang="en-US" sz="1500" dirty="0"/>
              <a:t>Add a second 345/138 kV transformer at Marion with an emergency rating of at least 525 </a:t>
            </a:r>
            <a:r>
              <a:rPr lang="en-US" sz="1500" dirty="0" smtClean="0"/>
              <a:t>MVA</a:t>
            </a:r>
            <a:endParaRPr lang="en-US" sz="1500" dirty="0"/>
          </a:p>
          <a:p>
            <a:pPr lvl="1"/>
            <a:r>
              <a:rPr lang="en-US" sz="1500" dirty="0"/>
              <a:t>Upgrade the existing Cibolo-Schertz 138 kV line (approximately 3.6 miles) with an emergency rating of at least 477 </a:t>
            </a:r>
            <a:r>
              <a:rPr lang="en-US" sz="1500" dirty="0" smtClean="0"/>
              <a:t>MVA</a:t>
            </a:r>
            <a:endParaRPr lang="en-US" sz="1500" dirty="0"/>
          </a:p>
          <a:p>
            <a:pPr marL="457200" indent="-228600"/>
            <a:r>
              <a:rPr lang="en-US" sz="1800" b="0" dirty="0" smtClean="0"/>
              <a:t>The </a:t>
            </a:r>
            <a:r>
              <a:rPr lang="en-US" sz="1800" b="0" dirty="0" smtClean="0"/>
              <a:t>cost estimate is </a:t>
            </a:r>
            <a:r>
              <a:rPr lang="en-US" sz="1800" b="0" dirty="0" smtClean="0"/>
              <a:t>$86 million</a:t>
            </a:r>
          </a:p>
          <a:p>
            <a:pPr marL="457200" indent="-228600"/>
            <a:r>
              <a:rPr lang="en-US" sz="1800" b="0" dirty="0" smtClean="0"/>
              <a:t>ERCOT will ask the Board of Directors to designate the Zorn-Marion 345 kV line as critical to reliability pursuant to PUCT Substantive Rule 25.101(b)(3)(D)</a:t>
            </a:r>
            <a:endParaRPr lang="en-US" sz="1800" b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44685" cy="461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ERCOT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44685" cy="461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of Option 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91515"/>
            <a:ext cx="7714932" cy="5290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320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PowerPoint Presentation</vt:lpstr>
      <vt:lpstr>Project Background</vt:lpstr>
      <vt:lpstr>ERCOT Independent Review</vt:lpstr>
      <vt:lpstr>ERCOT Recommendation</vt:lpstr>
      <vt:lpstr>Map of Option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Billo, Jeffrey</cp:lastModifiedBy>
  <cp:revision>132</cp:revision>
  <cp:lastPrinted>2013-01-30T23:16:36Z</cp:lastPrinted>
  <dcterms:created xsi:type="dcterms:W3CDTF">2010-04-12T23:12:02Z</dcterms:created>
  <dcterms:modified xsi:type="dcterms:W3CDTF">2015-03-19T14:52:08Z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