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8"/>
  </p:notesMasterIdLst>
  <p:sldIdLst>
    <p:sldId id="261" r:id="rId5"/>
    <p:sldId id="264" r:id="rId6"/>
    <p:sldId id="263" r:id="rId7"/>
    <p:sldId id="267" r:id="rId8"/>
    <p:sldId id="268" r:id="rId9"/>
    <p:sldId id="269" r:id="rId10"/>
    <p:sldId id="280" r:id="rId11"/>
    <p:sldId id="274" r:id="rId12"/>
    <p:sldId id="279" r:id="rId13"/>
    <p:sldId id="276" r:id="rId14"/>
    <p:sldId id="281" r:id="rId15"/>
    <p:sldId id="271" r:id="rId16"/>
    <p:sldId id="273" r:id="rId17"/>
  </p:sldIdLst>
  <p:sldSz cx="9144000" cy="6858000" type="screen4x3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9900"/>
    <a:srgbClr val="3399FF"/>
    <a:srgbClr val="003296"/>
    <a:srgbClr val="0066CC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>
      <p:cViewPr varScale="1">
        <p:scale>
          <a:sx n="108" d="100"/>
          <a:sy n="108" d="100"/>
        </p:scale>
        <p:origin x="-7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7035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190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9138" y="4489450"/>
            <a:ext cx="57499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035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how we selected entities for audits</a:t>
            </a:r>
          </a:p>
          <a:p>
            <a:r>
              <a:rPr lang="en-US" dirty="0" smtClean="0"/>
              <a:t>Add number of audits conducted in each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05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0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9144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0"/>
            <a:ext cx="9144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7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16" y="152400"/>
            <a:ext cx="288936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73152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4384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6400800" y="6286500"/>
            <a:ext cx="2286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066800"/>
            <a:ext cx="35814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5814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066800"/>
            <a:ext cx="731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172200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5"/>
            <a:ext cx="9144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3"/>
            <a:ext cx="9144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1034" name="Picture 1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149" y="6172200"/>
            <a:ext cx="135970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xasre.org/compliance/protocolcompliance/Pages/Default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.mueller@texasre.org" TargetMode="External"/><Relationship Id="rId2" Type="http://schemas.openxmlformats.org/officeDocument/2006/relationships/hyperlink" Target="http://www.texasre.org/about/contact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oug.whitworth@texasre.org" TargetMode="External"/><Relationship Id="rId5" Type="http://schemas.openxmlformats.org/officeDocument/2006/relationships/hyperlink" Target="mailto:greg.graham@texasre.org" TargetMode="External"/><Relationship Id="rId4" Type="http://schemas.openxmlformats.org/officeDocument/2006/relationships/hyperlink" Target="mailto:jim.clawson@texasre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Protocol Compliance Department</a:t>
            </a:r>
          </a:p>
          <a:p>
            <a:r>
              <a:rPr lang="en-US" dirty="0" smtClean="0"/>
              <a:t>Presentation to Operations Working Group</a:t>
            </a:r>
          </a:p>
          <a:p>
            <a:r>
              <a:rPr lang="en-US" dirty="0" smtClean="0"/>
              <a:t>March 19,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Texas Reliability Entity,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Penalties Assessed:  Event Related vs. Not Event Related (number of cases)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429000"/>
            <a:ext cx="4578493" cy="27495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914400"/>
            <a:ext cx="4578493" cy="2749534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228600" y="914400"/>
            <a:ext cx="457849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Penalties Assessed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13023"/>
              </p:ext>
            </p:extLst>
          </p:nvPr>
        </p:nvGraphicFramePr>
        <p:xfrm>
          <a:off x="1066800" y="1447800"/>
          <a:ext cx="3128554" cy="1532167"/>
        </p:xfrm>
        <a:graphic>
          <a:graphicData uri="http://schemas.openxmlformats.org/drawingml/2006/table">
            <a:tbl>
              <a:tblPr/>
              <a:tblGrid>
                <a:gridCol w="1874599"/>
                <a:gridCol w="1253955"/>
              </a:tblGrid>
              <a:tr h="216491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2007-2010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9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Compliance Issue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Penalty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329018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Failure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report unplanned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in Resource status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$132,567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027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Failure to supply 95% of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LaaR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10 Min.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$90,416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027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Failure to provide Ancillary Services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$38,750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537050"/>
              </p:ext>
            </p:extLst>
          </p:nvPr>
        </p:nvGraphicFramePr>
        <p:xfrm>
          <a:off x="5105400" y="1447800"/>
          <a:ext cx="3124200" cy="4228151"/>
        </p:xfrm>
        <a:graphic>
          <a:graphicData uri="http://schemas.openxmlformats.org/drawingml/2006/table">
            <a:tbl>
              <a:tblPr/>
              <a:tblGrid>
                <a:gridCol w="1905000"/>
                <a:gridCol w="1219200"/>
              </a:tblGrid>
              <a:tr h="182880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2011-2014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71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Compliance Issue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Penalty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Ancillary Services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$27,500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Operator Training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Telemetry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NCLR RRS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$27,500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 Start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Failure to shed load as directed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$68,500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$149,000/</a:t>
                      </a:r>
                      <a:b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EILS/ERS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$26,666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EILS/NCLR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 Frequency Response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$70,000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 Updates/UFR Settings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$21,800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 Updates/NSRS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18288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 Testing/UFR Settings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12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us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http://www.texasre.org/compliance/protocolcompliance/Pages/Default.aspx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http://www.texasre.org/about/contact/Pages/Default.aspx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paula.mueller@texasre.org</a:t>
            </a:r>
            <a:r>
              <a:rPr lang="en-US" dirty="0" smtClean="0"/>
              <a:t>; 512-583-4938</a:t>
            </a:r>
          </a:p>
          <a:p>
            <a:r>
              <a:rPr lang="en-US" dirty="0" smtClean="0">
                <a:hlinkClick r:id="rId4"/>
              </a:rPr>
              <a:t>jim.clawson@texasre.org</a:t>
            </a:r>
            <a:r>
              <a:rPr lang="en-US" dirty="0" smtClean="0"/>
              <a:t>; 512-583-4917</a:t>
            </a:r>
          </a:p>
          <a:p>
            <a:r>
              <a:rPr lang="en-US" dirty="0" smtClean="0">
                <a:hlinkClick r:id="rId5"/>
              </a:rPr>
              <a:t>greg.graham@texasre.org</a:t>
            </a:r>
            <a:r>
              <a:rPr lang="en-US" dirty="0" smtClean="0"/>
              <a:t>; 512-583-4946</a:t>
            </a:r>
          </a:p>
          <a:p>
            <a:r>
              <a:rPr lang="en-US" dirty="0" smtClean="0">
                <a:hlinkClick r:id="rId6"/>
              </a:rPr>
              <a:t>doug.whitworth@texasre.org</a:t>
            </a:r>
            <a:r>
              <a:rPr lang="en-US" dirty="0" smtClean="0"/>
              <a:t>; 512-583-4918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9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Compliance Department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Director, Paula Mueller </a:t>
            </a:r>
          </a:p>
          <a:p>
            <a:r>
              <a:rPr lang="en-US" dirty="0" smtClean="0"/>
              <a:t>Senior Protocol Compliance Engineer, Jim Clawson </a:t>
            </a:r>
          </a:p>
          <a:p>
            <a:r>
              <a:rPr lang="en-US" dirty="0" smtClean="0"/>
              <a:t>Senior Protocol Compliance Analyst, Greg Graham </a:t>
            </a:r>
          </a:p>
          <a:p>
            <a:r>
              <a:rPr lang="en-US" dirty="0" smtClean="0"/>
              <a:t>Protocol Compliance Analyst, Doug Whitworth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6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RE Protocol Compliance Department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Texas RE is the PUCT’s “Reliability Monitor” for the </a:t>
            </a:r>
            <a:r>
              <a:rPr lang="en-US" b="0" dirty="0" smtClean="0"/>
              <a:t>ERCOT Region.</a:t>
            </a:r>
            <a:endParaRPr lang="en-US" b="0" dirty="0"/>
          </a:p>
          <a:p>
            <a:pPr marL="1371600"/>
            <a:r>
              <a:rPr lang="en-US" sz="1800" b="0" dirty="0"/>
              <a:t>Audits</a:t>
            </a:r>
          </a:p>
          <a:p>
            <a:pPr marL="1371600"/>
            <a:r>
              <a:rPr lang="en-US" sz="1800" b="0" dirty="0"/>
              <a:t>Event Investigations</a:t>
            </a:r>
          </a:p>
          <a:p>
            <a:pPr marL="1371600"/>
            <a:r>
              <a:rPr lang="en-US" sz="1800" b="0" dirty="0"/>
              <a:t>Investigations</a:t>
            </a:r>
          </a:p>
          <a:p>
            <a:pPr marL="1828800" lvl="1"/>
            <a:r>
              <a:rPr lang="en-US" sz="1800" dirty="0"/>
              <a:t>Performance Monitoring Follow-Up</a:t>
            </a:r>
          </a:p>
          <a:p>
            <a:pPr marL="1828800" lvl="1"/>
            <a:r>
              <a:rPr lang="en-US" sz="1800" dirty="0"/>
              <a:t>Texas RE initiated</a:t>
            </a:r>
          </a:p>
          <a:p>
            <a:pPr marL="1828800" lvl="1"/>
            <a:r>
              <a:rPr lang="en-US" sz="1800" dirty="0"/>
              <a:t>Self-Reported Violations</a:t>
            </a:r>
          </a:p>
          <a:p>
            <a:pPr marL="1371600"/>
            <a:r>
              <a:rPr lang="en-US" sz="1800" b="0" dirty="0"/>
              <a:t>PUCT Requests</a:t>
            </a:r>
          </a:p>
          <a:p>
            <a:pPr marL="1371600" lvl="1" indent="-342900">
              <a:lnSpc>
                <a:spcPct val="100000"/>
              </a:lnSpc>
              <a:buClr>
                <a:srgbClr val="6699FF"/>
              </a:buClr>
              <a:buFont typeface="Arial" charset="0"/>
              <a:buChar char="●"/>
            </a:pPr>
            <a:r>
              <a:rPr lang="en-US" sz="1800" dirty="0"/>
              <a:t>NPRR Review</a:t>
            </a:r>
          </a:p>
          <a:p>
            <a:r>
              <a:rPr lang="en-US" b="0" dirty="0"/>
              <a:t>PUCT performs all enforcement </a:t>
            </a:r>
            <a:r>
              <a:rPr lang="en-US" b="0" dirty="0" smtClean="0"/>
              <a:t>activities.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66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2012  - 2013 </a:t>
            </a:r>
          </a:p>
          <a:p>
            <a:pPr lvl="1"/>
            <a:r>
              <a:rPr lang="en-US" sz="2000" dirty="0"/>
              <a:t>Selected entities from NERC schedule based primarily on </a:t>
            </a:r>
            <a:r>
              <a:rPr lang="en-US" sz="2000" dirty="0" smtClean="0"/>
              <a:t>dates.</a:t>
            </a:r>
            <a:endParaRPr lang="en-US" sz="2000" dirty="0"/>
          </a:p>
          <a:p>
            <a:r>
              <a:rPr lang="en-US" sz="2000" dirty="0"/>
              <a:t>2014</a:t>
            </a:r>
          </a:p>
          <a:p>
            <a:pPr lvl="1"/>
            <a:r>
              <a:rPr lang="en-US" sz="2000" dirty="0"/>
              <a:t>Selected entities without regard for NERC </a:t>
            </a:r>
            <a:r>
              <a:rPr lang="en-US" sz="2000" dirty="0" smtClean="0"/>
              <a:t>schedule.</a:t>
            </a:r>
            <a:endParaRPr lang="en-US" sz="2000" dirty="0"/>
          </a:p>
          <a:p>
            <a:pPr lvl="1"/>
            <a:r>
              <a:rPr lang="en-US" sz="2000" dirty="0"/>
              <a:t>Used simple risk assessment </a:t>
            </a:r>
            <a:r>
              <a:rPr lang="en-US" sz="2000" dirty="0" smtClean="0"/>
              <a:t>method.</a:t>
            </a:r>
            <a:endParaRPr lang="en-US" sz="2000" dirty="0"/>
          </a:p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sz="2000" b="1" dirty="0" smtClean="0">
                <a:ea typeface="+mn-ea"/>
                <a:cs typeface="+mn-cs"/>
              </a:rPr>
              <a:t>2015</a:t>
            </a:r>
            <a:endParaRPr lang="en-US" sz="2000" dirty="0"/>
          </a:p>
          <a:p>
            <a:pPr lvl="1"/>
            <a:r>
              <a:rPr lang="en-US" sz="2000" dirty="0" smtClean="0"/>
              <a:t>Plan to perform </a:t>
            </a:r>
            <a:r>
              <a:rPr lang="en-US" sz="2000" dirty="0"/>
              <a:t>greater number of more narrowly focused </a:t>
            </a:r>
            <a:r>
              <a:rPr lang="en-US" sz="2000" dirty="0" smtClean="0"/>
              <a:t>audits.</a:t>
            </a:r>
            <a:endParaRPr lang="en-US" sz="2000" dirty="0"/>
          </a:p>
          <a:p>
            <a:pPr lvl="1"/>
            <a:r>
              <a:rPr lang="en-US" sz="2000" dirty="0"/>
              <a:t>May combine self-certifications with follow-up spot </a:t>
            </a:r>
            <a:r>
              <a:rPr lang="en-US" sz="2000" dirty="0" smtClean="0"/>
              <a:t>checks.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8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Need for this activity depends on whether there are </a:t>
            </a:r>
            <a:r>
              <a:rPr lang="en-US" b="0" dirty="0" smtClean="0"/>
              <a:t>events, </a:t>
            </a:r>
            <a:r>
              <a:rPr lang="en-US" b="0" dirty="0"/>
              <a:t>so it is difficult to plan for or </a:t>
            </a:r>
            <a:r>
              <a:rPr lang="en-US" b="0" dirty="0" smtClean="0"/>
              <a:t>predict.</a:t>
            </a:r>
            <a:endParaRPr lang="en-US" b="0" dirty="0"/>
          </a:p>
          <a:p>
            <a:r>
              <a:rPr lang="en-US" b="0" dirty="0"/>
              <a:t>Coordinate initial data requests with NERC </a:t>
            </a:r>
            <a:r>
              <a:rPr lang="en-US" b="0" dirty="0" smtClean="0"/>
              <a:t>side.</a:t>
            </a:r>
            <a:endParaRPr lang="en-US" b="0" dirty="0"/>
          </a:p>
          <a:p>
            <a:r>
              <a:rPr lang="en-US" b="0" dirty="0" smtClean="0"/>
              <a:t>Significant part of workload in 2011 and 2014.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6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RE Initiated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315200" cy="4800600"/>
          </a:xfrm>
        </p:spPr>
        <p:txBody>
          <a:bodyPr/>
          <a:lstStyle/>
          <a:p>
            <a:r>
              <a:rPr lang="en-US" sz="2000" dirty="0"/>
              <a:t>Performance Monitoring Follow </a:t>
            </a:r>
            <a:r>
              <a:rPr lang="en-US" sz="2000" dirty="0" smtClean="0"/>
              <a:t>Up.</a:t>
            </a:r>
            <a:endParaRPr lang="en-US" sz="2000" dirty="0"/>
          </a:p>
          <a:p>
            <a:pPr lvl="1"/>
            <a:r>
              <a:rPr lang="en-US" sz="2000" dirty="0"/>
              <a:t>Protocols Section 8 requires ERCOT to report on certain </a:t>
            </a:r>
            <a:r>
              <a:rPr lang="en-US" sz="2000" dirty="0" smtClean="0"/>
              <a:t>metrics.</a:t>
            </a:r>
            <a:endParaRPr lang="en-US" sz="2000" dirty="0"/>
          </a:p>
          <a:p>
            <a:pPr lvl="1"/>
            <a:r>
              <a:rPr lang="en-US" sz="2000" dirty="0" smtClean="0"/>
              <a:t>Reports </a:t>
            </a:r>
            <a:r>
              <a:rPr lang="en-US" sz="2000" dirty="0"/>
              <a:t>are reviewed, </a:t>
            </a:r>
            <a:r>
              <a:rPr lang="en-US" sz="2000" dirty="0" smtClean="0"/>
              <a:t>information such as PI data and Operator Logs examined </a:t>
            </a:r>
            <a:r>
              <a:rPr lang="en-US" sz="2000" dirty="0"/>
              <a:t>to confirm reported </a:t>
            </a:r>
            <a:r>
              <a:rPr lang="en-US" sz="2000" dirty="0" smtClean="0"/>
              <a:t>information.</a:t>
            </a:r>
            <a:endParaRPr lang="en-US" sz="2000" dirty="0"/>
          </a:p>
          <a:p>
            <a:pPr lvl="1"/>
            <a:r>
              <a:rPr lang="en-US" sz="2000" dirty="0"/>
              <a:t>Formal investigations </a:t>
            </a:r>
            <a:r>
              <a:rPr lang="en-US" sz="2000" dirty="0" smtClean="0"/>
              <a:t>initiated.</a:t>
            </a:r>
            <a:endParaRPr lang="en-US" sz="2000" dirty="0"/>
          </a:p>
          <a:p>
            <a:r>
              <a:rPr lang="en-US" sz="2000" dirty="0"/>
              <a:t>Study of known reliability issue may be undertaken to identify entities whose performance warrants </a:t>
            </a:r>
            <a:r>
              <a:rPr lang="en-US" sz="2000" dirty="0" smtClean="0"/>
              <a:t>investigation.</a:t>
            </a:r>
            <a:endParaRPr lang="en-US" sz="2000" dirty="0"/>
          </a:p>
          <a:p>
            <a:r>
              <a:rPr lang="en-US" sz="2000" dirty="0" smtClean="0"/>
              <a:t>PUCT </a:t>
            </a:r>
            <a:r>
              <a:rPr lang="en-US" sz="2000" dirty="0"/>
              <a:t>may request that we pursue particular </a:t>
            </a:r>
            <a:r>
              <a:rPr lang="en-US" sz="2000" dirty="0" smtClean="0"/>
              <a:t>topics/issues.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242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21"/>
            <a:ext cx="8382000" cy="685800"/>
          </a:xfrm>
        </p:spPr>
        <p:txBody>
          <a:bodyPr/>
          <a:lstStyle/>
          <a:p>
            <a:r>
              <a:rPr lang="en-US" dirty="0" smtClean="0"/>
              <a:t>2011 – 2014:  Origin for Cases Reported vs. 				Penalties Assessed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057400"/>
            <a:ext cx="5535648" cy="3871296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" y="990600"/>
            <a:ext cx="4755292" cy="40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49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Issues for Penalty Assessments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987" y="1759274"/>
            <a:ext cx="4578493" cy="31640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418" y="1761451"/>
            <a:ext cx="5492972" cy="31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Issue:  Cases Reported vs. Penalties Assessed 2011 – 2014 (number of cases)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093" y="2743200"/>
            <a:ext cx="4578493" cy="316409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63606"/>
            <a:ext cx="4578493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6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exas RE Power Point Presentation Template" id="{C6053D28-5924-42FB-A27F-683F998E31FC}" vid="{7BD2A3A9-BAD8-405F-970D-1C2979066A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tocol Admin Document" ma:contentTypeID="0x010100598C21B87A1B487BB5A794BBB36DFA5900030F37C9921041D9A3FA4CBE3453CE9A005A3DF9AF0280403899787A9D42E42AB300C21F79624951FC41B7AD4AEA626B95C0" ma:contentTypeVersion="20" ma:contentTypeDescription="Protocol Administrative Documents" ma:contentTypeScope="" ma:versionID="69075cca31003517ad3bd5eda038d99e">
  <xsd:schema xmlns:xsd="http://www.w3.org/2001/XMLSchema" xmlns:xs="http://www.w3.org/2001/XMLSchema" xmlns:p="http://schemas.microsoft.com/office/2006/metadata/properties" xmlns:ns2="b42784b6-6597-4871-bae6-0c82224fd28b" xmlns:ns3="0b68ab65-4b96-471f-a3be-0af41e87de5b" targetNamespace="http://schemas.microsoft.com/office/2006/metadata/properties" ma:root="true" ma:fieldsID="ac008a4fe3e9ff7d5a34da0a3fa65a25" ns2:_="" ns3:_="">
    <xsd:import namespace="b42784b6-6597-4871-bae6-0c82224fd28b"/>
    <xsd:import namespace="0b68ab65-4b96-471f-a3be-0af41e87de5b"/>
    <xsd:element name="properties">
      <xsd:complexType>
        <xsd:sequence>
          <xsd:element name="documentManagement">
            <xsd:complexType>
              <xsd:all>
                <xsd:element ref="ns2:RetentionInactiveDate" minOccurs="0"/>
                <xsd:element ref="ns2:Protocol_x0020_Document_x0020_Topic" minOccurs="0"/>
                <xsd:element ref="ns3:Department"/>
                <xsd:element ref="ns3:PC_x0020_Category"/>
                <xsd:element ref="ns3: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8" nillable="true" ma:displayName="Inactive Date" ma:format="DateOnly" ma:internalName="RetentionInactiveDate" ma:readOnly="false">
      <xsd:simpleType>
        <xsd:restriction base="dms:DateTime"/>
      </xsd:simpleType>
    </xsd:element>
    <xsd:element name="Protocol_x0020_Document_x0020_Topic" ma:index="9" nillable="true" ma:displayName="PC Topic" ma:internalName="Protocol_x0020_Document_x0020_Topic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 General"/>
                    <xsd:enumeration value="AS NSRS"/>
                    <xsd:enumeration value="AS REG"/>
                    <xsd:enumeration value="AS RRS"/>
                    <xsd:enumeration value="Audit"/>
                    <xsd:enumeration value="AVR PSS"/>
                    <xsd:enumeration value="Black Start"/>
                    <xsd:enumeration value="COP"/>
                    <xsd:enumeration value="DC Tie"/>
                    <xsd:enumeration value="Digital Cert"/>
                    <xsd:enumeration value="EEA"/>
                    <xsd:enumeration value="ERS"/>
                    <xsd:enumeration value="General"/>
                    <xsd:enumeration value="Governor"/>
                    <xsd:enumeration value="GREDP"/>
                    <xsd:enumeration value="Load Resource"/>
                    <xsd:enumeration value="Load Shed"/>
                    <xsd:enumeration value="Modeling"/>
                    <xsd:enumeration value="Multiple"/>
                    <xsd:enumeration value="Operator Train"/>
                    <xsd:enumeration value="Outage Coord"/>
                    <xsd:enumeration value="Planning"/>
                    <xsd:enumeration value="Power Factor"/>
                    <xsd:enumeration value="Primary Freq Resp"/>
                    <xsd:enumeration value="QSGR"/>
                    <xsd:enumeration value="Relay Misops"/>
                    <xsd:enumeration value="Sabotage"/>
                    <xsd:enumeration value="Spot Check"/>
                    <xsd:enumeration value="System Prot"/>
                    <xsd:enumeration value="Seasonal HSL Submissions"/>
                    <xsd:enumeration value="Telemetry"/>
                    <xsd:enumeration value="Testing - Reactive"/>
                    <xsd:enumeration value="Testing - Real Power"/>
                    <xsd:enumeration value="Under-freq Relay"/>
                    <xsd:enumeration value="VDI"/>
                    <xsd:enumeration value="Voltage Support"/>
                    <xsd:enumeration value="Weatherization Declarations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8ab65-4b96-471f-a3be-0af41e87de5b" elementFormDefault="qualified">
    <xsd:import namespace="http://schemas.microsoft.com/office/2006/documentManagement/types"/>
    <xsd:import namespace="http://schemas.microsoft.com/office/infopath/2007/PartnerControls"/>
    <xsd:element name="Department" ma:index="10" ma:displayName="Department" ma:default="Protocol" ma:format="Dropdown" ma:internalName="Department">
      <xsd:simpleType>
        <xsd:restriction base="dms:Choice">
          <xsd:enumeration value="Protocol"/>
        </xsd:restriction>
      </xsd:simpleType>
    </xsd:element>
    <xsd:element name="PC_x0020_Category" ma:index="11" ma:displayName="PC Category" ma:description="Protocol Category" ma:format="Dropdown" ma:indexed="true" ma:internalName="PC_x0020_Category" ma:readOnly="false">
      <xsd:simpleType>
        <xsd:restriction base="dms:Choice">
          <xsd:enumeration value="Program Planning"/>
          <xsd:enumeration value="PUC Contract"/>
          <xsd:enumeration value="Quarterly Reports"/>
          <xsd:enumeration value="Reference Training"/>
          <xsd:enumeration value="Regulatory Support"/>
          <xsd:enumeration value="Texas RE Management Reporting"/>
          <xsd:enumeration value="Tracking Charts Schedules"/>
        </xsd:restriction>
      </xsd:simpleType>
    </xsd:element>
    <xsd:element name="Status" ma:index="12" ma:displayName="Status" ma:default="Active" ma:description="Document Status" ma:format="Dropdown" ma:indexed="true" ma:internalName="Status" ma:readOnly="false">
      <xsd:simpleType>
        <xsd:union memberTypes="dms:Text">
          <xsd:simpleType>
            <xsd:restriction base="dms:Choice">
              <xsd:enumeration value="Active"/>
              <xsd:enumeration value="Historical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xsi="http://www.w3.org/2001/XMLSchema-instance" xmlns:p="http://schemas.microsoft.com/office/2006/metadata/properties">
  <documentManagement>
    <Department xmlns="0b68ab65-4b96-471f-a3be-0af41e87de5b">Protocol</Department>
    <RetentionInactiveDate xmlns="b42784b6-6597-4871-bae6-0c82224fd28b" xsi:nil="true"/>
    <Protocol_x0020_Document_x0020_Topic xmlns="b42784b6-6597-4871-bae6-0c82224fd28b">
      <Value>Multiple</Value>
    </Protocol_x0020_Document_x0020_Topic>
    <PC_x0020_Category xmlns="0b68ab65-4b96-471f-a3be-0af41e87de5b">Reference Training</PC_x0020_Category>
    <Status xmlns="0b68ab65-4b96-471f-a3be-0af41e87de5b">Active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8CD6CA-B23F-4604-A656-5E518D8EE3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2784b6-6597-4871-bae6-0c82224fd28b"/>
    <ds:schemaRef ds:uri="0b68ab65-4b96-471f-a3be-0af41e87de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C129C7-A923-4275-9E58-947A8D4F8E71}">
  <ds:schemaRefs>
    <ds:schemaRef ds:uri="http://purl.org/dc/terms/"/>
    <ds:schemaRef ds:uri="b42784b6-6597-4871-bae6-0c82224fd28b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b68ab65-4b96-471f-a3be-0af41e87de5b"/>
  </ds:schemaRefs>
</ds:datastoreItem>
</file>

<file path=customXml/itemProps3.xml><?xml version="1.0" encoding="utf-8"?>
<ds:datastoreItem xmlns:ds="http://schemas.openxmlformats.org/officeDocument/2006/customXml" ds:itemID="{6B7CD48A-E481-4EA1-8F10-E7C4FB78F8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Texas%20RE%20Power%20Point%20Presentation%20Template</Template>
  <TotalTime>706</TotalTime>
  <Words>434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Texas Reliability Entity PowerPoint template.ppt</vt:lpstr>
      <vt:lpstr>Texas Reliability Entity, Inc.</vt:lpstr>
      <vt:lpstr>Protocol Compliance Department Staffing</vt:lpstr>
      <vt:lpstr>Texas RE Protocol Compliance Department</vt:lpstr>
      <vt:lpstr>Audits</vt:lpstr>
      <vt:lpstr>Event Investigations</vt:lpstr>
      <vt:lpstr>Texas RE Initiated Investigations</vt:lpstr>
      <vt:lpstr>2011 – 2014:  Origin for Cases Reported vs.     Penalties Assessed</vt:lpstr>
      <vt:lpstr>Compliance Issues for Penalty Assessments</vt:lpstr>
      <vt:lpstr>Compliance Issue:  Cases Reported vs. Penalties Assessed 2011 – 2014 (number of cases)</vt:lpstr>
      <vt:lpstr>Penalties Assessed:  Event Related vs. Not Event Related (number of cases)</vt:lpstr>
      <vt:lpstr>Average Penalties Assessed</vt:lpstr>
      <vt:lpstr>Find us on the Web</vt:lpstr>
      <vt:lpstr>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Reliability Entity, Inc.</dc:title>
  <dc:creator>Mueller, Paula</dc:creator>
  <cp:lastModifiedBy>Albracht, Brittney</cp:lastModifiedBy>
  <cp:revision>32</cp:revision>
  <dcterms:created xsi:type="dcterms:W3CDTF">2015-03-10T20:15:46Z</dcterms:created>
  <dcterms:modified xsi:type="dcterms:W3CDTF">2015-03-18T20:54:30Z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0x010100598C21B87A1B487BB5A794BBB36DFA5900030F37C9921041D9A3FA4CBE3453CE9A005A3DF9AF0280403899787A9D42E42AB300C21F79624951FC41B7AD4AEA626B95C0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>
    </vt:lpwstr>
  </property>
  <property fmtid="{D5CDD505-2E9C-101B-9397-08002B2CF9AE}" pid="11" name="PC Category">
    <vt:lpwstr>Reference Training</vt:lpwstr>
  </property>
  <property fmtid="{D5CDD505-2E9C-101B-9397-08002B2CF9AE}" pid="12" name="Status">
    <vt:lpwstr>Active</vt:lpwstr>
  </property>
  <property fmtid="{D5CDD505-2E9C-101B-9397-08002B2CF9AE}" pid="13" name="Phase">
    <vt:lpwstr/>
  </property>
  <property fmtid="{D5CDD505-2E9C-101B-9397-08002B2CF9AE}" pid="14" name="PC_Type">
    <vt:lpwstr/>
  </property>
  <property fmtid="{D5CDD505-2E9C-101B-9397-08002B2CF9AE}" pid="15" name="Protocol Case Number">
    <vt:lpwstr/>
  </property>
  <property fmtid="{D5CDD505-2E9C-101B-9397-08002B2CF9AE}" pid="16" name="PC_Entity">
    <vt:lpwstr/>
  </property>
  <property fmtid="{D5CDD505-2E9C-101B-9397-08002B2CF9AE}" pid="17" name="TaxCatchAll">
    <vt:lpwstr/>
  </property>
  <property fmtid="{D5CDD505-2E9C-101B-9397-08002B2CF9AE}" pid="18" name="Protocol Project Number">
    <vt:lpwstr/>
  </property>
</Properties>
</file>