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93455" r:id="rId4"/>
    <p:sldMasterId id="2147493467" r:id="rId5"/>
  </p:sldMasterIdLst>
  <p:notesMasterIdLst>
    <p:notesMasterId r:id="rId7"/>
  </p:notesMasterIdLst>
  <p:handoutMasterIdLst>
    <p:handoutMasterId r:id="rId8"/>
  </p:handoutMasterIdLst>
  <p:sldIdLst>
    <p:sldId id="425" r:id="rId6"/>
  </p:sldIdLst>
  <p:sldSz cx="9144000" cy="6858000" type="screen4x3"/>
  <p:notesSz cx="9296400" cy="7010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4E3E1"/>
    <a:srgbClr val="005386"/>
    <a:srgbClr val="55BAB7"/>
    <a:srgbClr val="00385E"/>
    <a:srgbClr val="C0D1E2"/>
    <a:srgbClr val="00837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4450" autoAdjust="0"/>
    <p:restoredTop sz="94278" autoAdjust="0"/>
  </p:normalViewPr>
  <p:slideViewPr>
    <p:cSldViewPr snapToGrid="0" snapToObjects="1">
      <p:cViewPr>
        <p:scale>
          <a:sx n="75" d="100"/>
          <a:sy n="75" d="100"/>
        </p:scale>
        <p:origin x="-1992" y="-768"/>
      </p:cViewPr>
      <p:guideLst>
        <p:guide orient="horz" pos="4032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notesViewPr>
    <p:cSldViewPr snapToGrid="0" snapToObjects="1" showGuides="1">
      <p:cViewPr varScale="1">
        <p:scale>
          <a:sx n="125" d="100"/>
          <a:sy n="125" d="100"/>
        </p:scale>
        <p:origin x="-1962" y="-102"/>
      </p:cViewPr>
      <p:guideLst>
        <p:guide orient="horz" pos="2208"/>
        <p:guide pos="292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theme" Target="theme/theme1.xml"/><Relationship Id="rId5" Type="http://schemas.openxmlformats.org/officeDocument/2006/relationships/slideMaster" Target="slideMasters/slideMaster2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029282" cy="35076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265014" y="0"/>
            <a:ext cx="4029282" cy="35076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9DE495-51AC-4723-A7B4-B1B58AAC8C5A}" type="datetimeFigureOut">
              <a:rPr lang="en-US" smtClean="0"/>
              <a:t>2/24/2015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6658443"/>
            <a:ext cx="4029282" cy="350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265014" y="6658443"/>
            <a:ext cx="4029282" cy="350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0D1E90-E9C6-42A2-8EB7-24DAC221AC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8787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029282" cy="35076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265014" y="0"/>
            <a:ext cx="4029282" cy="35076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DF52B9-7E6C-4146-83FC-76B5AB271E46}" type="datetimeFigureOut">
              <a:rPr lang="en-US" smtClean="0"/>
              <a:t>2/24/2015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95600" y="525463"/>
            <a:ext cx="3505200" cy="2628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30482" y="3330419"/>
            <a:ext cx="7435436" cy="315444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6658443"/>
            <a:ext cx="4029282" cy="350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265014" y="6658443"/>
            <a:ext cx="4029282" cy="350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1B3D22-F502-4A52-A06E-717BD3D70E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2138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1B3D22-F502-4A52-A06E-717BD3D70E2C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77426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9664" y="828675"/>
            <a:ext cx="8229600" cy="5116513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247650" y="640808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6"/>
          <p:cNvSpPr txBox="1">
            <a:spLocks/>
          </p:cNvSpPr>
          <p:nvPr userDrawn="1"/>
        </p:nvSpPr>
        <p:spPr>
          <a:xfrm>
            <a:off x="6705600" y="606879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" name="Title Placeholder 1"/>
          <p:cNvSpPr>
            <a:spLocks noGrp="1"/>
          </p:cNvSpPr>
          <p:nvPr>
            <p:ph type="title"/>
          </p:nvPr>
        </p:nvSpPr>
        <p:spPr>
          <a:xfrm>
            <a:off x="379664" y="179143"/>
            <a:ext cx="8459536" cy="4616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24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03822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>
            <a:off x="247650" y="640808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Slide Number Placeholder 6"/>
          <p:cNvSpPr txBox="1">
            <a:spLocks/>
          </p:cNvSpPr>
          <p:nvPr userDrawn="1"/>
        </p:nvSpPr>
        <p:spPr>
          <a:xfrm>
            <a:off x="6705600" y="6202150"/>
            <a:ext cx="2133600" cy="1825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1" name="Title Placeholder 1"/>
          <p:cNvSpPr>
            <a:spLocks noGrp="1"/>
          </p:cNvSpPr>
          <p:nvPr>
            <p:ph type="title"/>
          </p:nvPr>
        </p:nvSpPr>
        <p:spPr>
          <a:xfrm>
            <a:off x="379663" y="179143"/>
            <a:ext cx="8458200" cy="4616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24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Hello I'm a slide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98252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9664" y="828675"/>
            <a:ext cx="8229600" cy="511651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247650" y="640808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6"/>
          <p:cNvSpPr txBox="1">
            <a:spLocks/>
          </p:cNvSpPr>
          <p:nvPr userDrawn="1"/>
        </p:nvSpPr>
        <p:spPr>
          <a:xfrm>
            <a:off x="6705600" y="606879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2" name="Title Placeholder 1"/>
          <p:cNvSpPr>
            <a:spLocks noGrp="1"/>
          </p:cNvSpPr>
          <p:nvPr>
            <p:ph type="title"/>
          </p:nvPr>
        </p:nvSpPr>
        <p:spPr>
          <a:xfrm>
            <a:off x="379664" y="179143"/>
            <a:ext cx="8459536" cy="4616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24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Hello I'm a slide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57003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6"/>
          <p:cNvSpPr txBox="1">
            <a:spLocks/>
          </p:cNvSpPr>
          <p:nvPr userDrawn="1"/>
        </p:nvSpPr>
        <p:spPr>
          <a:xfrm>
            <a:off x="6705600" y="606879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23948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71475" y="800100"/>
            <a:ext cx="4038600" cy="510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62475" y="800100"/>
            <a:ext cx="4038600" cy="510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247650" y="640808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6"/>
          <p:cNvSpPr txBox="1">
            <a:spLocks/>
          </p:cNvSpPr>
          <p:nvPr userDrawn="1"/>
        </p:nvSpPr>
        <p:spPr>
          <a:xfrm>
            <a:off x="6705600" y="606879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3" name="Title Placeholder 1"/>
          <p:cNvSpPr>
            <a:spLocks noGrp="1"/>
          </p:cNvSpPr>
          <p:nvPr>
            <p:ph type="title"/>
          </p:nvPr>
        </p:nvSpPr>
        <p:spPr>
          <a:xfrm>
            <a:off x="371475" y="179143"/>
            <a:ext cx="8459536" cy="4616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24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6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059461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9664" y="9255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9664" y="1565275"/>
            <a:ext cx="4040188" cy="43703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9255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565275"/>
            <a:ext cx="4041775" cy="43703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247650" y="640808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Slide Number Placeholder 6"/>
          <p:cNvSpPr txBox="1">
            <a:spLocks/>
          </p:cNvSpPr>
          <p:nvPr userDrawn="1"/>
        </p:nvSpPr>
        <p:spPr>
          <a:xfrm>
            <a:off x="6705600" y="606879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5" name="Title Placeholder 1"/>
          <p:cNvSpPr>
            <a:spLocks noGrp="1"/>
          </p:cNvSpPr>
          <p:nvPr>
            <p:ph type="title"/>
          </p:nvPr>
        </p:nvSpPr>
        <p:spPr>
          <a:xfrm>
            <a:off x="379664" y="179143"/>
            <a:ext cx="8459536" cy="4616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24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8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68244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>
            <a:off x="247650" y="640808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Slide Number Placeholder 6"/>
          <p:cNvSpPr txBox="1">
            <a:spLocks/>
          </p:cNvSpPr>
          <p:nvPr userDrawn="1"/>
        </p:nvSpPr>
        <p:spPr>
          <a:xfrm>
            <a:off x="6705600" y="6202150"/>
            <a:ext cx="2133600" cy="1825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Placeholder 1"/>
          <p:cNvSpPr>
            <a:spLocks noGrp="1"/>
          </p:cNvSpPr>
          <p:nvPr>
            <p:ph type="title"/>
          </p:nvPr>
        </p:nvSpPr>
        <p:spPr>
          <a:xfrm>
            <a:off x="379663" y="179143"/>
            <a:ext cx="8458200" cy="4616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24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47129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6"/>
          <p:cNvSpPr txBox="1">
            <a:spLocks/>
          </p:cNvSpPr>
          <p:nvPr userDrawn="1"/>
        </p:nvSpPr>
        <p:spPr>
          <a:xfrm>
            <a:off x="6705600" y="606879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92246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71474"/>
            <a:ext cx="3008313" cy="8921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371474"/>
            <a:ext cx="5111750" cy="558323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6365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Slide Number Placeholder 6"/>
          <p:cNvSpPr txBox="1">
            <a:spLocks/>
          </p:cNvSpPr>
          <p:nvPr userDrawn="1"/>
        </p:nvSpPr>
        <p:spPr>
          <a:xfrm>
            <a:off x="6705600" y="606879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4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82203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Cover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66311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Cover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6"/>
          <p:cNvSpPr txBox="1">
            <a:spLocks/>
          </p:cNvSpPr>
          <p:nvPr userDrawn="1"/>
        </p:nvSpPr>
        <p:spPr>
          <a:xfrm>
            <a:off x="6705600" y="606879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33480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0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1.png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1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47625" y="0"/>
            <a:ext cx="923925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pic>
        <p:nvPicPr>
          <p:cNvPr id="13" name="Picture 12"/>
          <p:cNvPicPr>
            <a:picLocks/>
          </p:cNvPicPr>
          <p:nvPr/>
        </p:nvPicPr>
        <p:blipFill rotWithShape="1"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" b="46868"/>
          <a:stretch/>
        </p:blipFill>
        <p:spPr>
          <a:xfrm>
            <a:off x="214884" y="0"/>
            <a:ext cx="8714232" cy="6858000"/>
          </a:xfrm>
          <a:prstGeom prst="rect">
            <a:avLst/>
          </a:prstGeom>
          <a:effectLst>
            <a:reflection stA="58000" endPos="1000" dir="5400000" sy="-100000" algn="bl" rotWithShape="0"/>
          </a:effectLst>
        </p:spPr>
      </p:pic>
      <p:pic>
        <p:nvPicPr>
          <p:cNvPr id="9" name="Picture 8" descr="ERCOT cmyk-01.png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650" y="6024691"/>
            <a:ext cx="817615" cy="3464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38435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93457" r:id="rId1"/>
    <p:sldLayoutId id="2147493458" r:id="rId2"/>
    <p:sldLayoutId id="2147493459" r:id="rId3"/>
    <p:sldLayoutId id="2147493460" r:id="rId4"/>
    <p:sldLayoutId id="2147493461" r:id="rId5"/>
    <p:sldLayoutId id="2147493462" r:id="rId6"/>
    <p:sldLayoutId id="2147493463" r:id="rId7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-168453"/>
            <a:ext cx="9144000" cy="7216953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2" name="Picture 11"/>
          <p:cNvPicPr>
            <a:picLocks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" b="46868"/>
          <a:stretch/>
        </p:blipFill>
        <p:spPr>
          <a:xfrm>
            <a:off x="214884" y="0"/>
            <a:ext cx="8714232" cy="6858000"/>
          </a:xfrm>
          <a:prstGeom prst="rect">
            <a:avLst/>
          </a:prstGeom>
          <a:effectLst>
            <a:reflection stA="58000" endPos="1000" dir="5400000" sy="-100000" algn="bl" rotWithShape="0"/>
          </a:effectLst>
        </p:spPr>
      </p:pic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5975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5975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Hello I'm a slide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5975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E1B48D-6708-5141-8A45-C2E8F9E8331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3339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93474" r:id="rId1"/>
    <p:sldLayoutId id="2147493475" r:id="rId2"/>
    <p:sldLayoutId id="2147493476" r:id="rId3"/>
    <p:sldLayoutId id="2147493477" r:id="rId4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AMS Workshop Transition to AMWG</a:t>
            </a:r>
            <a:endParaRPr lang="en-US" dirty="0"/>
          </a:p>
        </p:txBody>
      </p:sp>
      <p:sp>
        <p:nvSpPr>
          <p:cNvPr id="4" name="Rectangle 5"/>
          <p:cNvSpPr txBox="1">
            <a:spLocks noChangeArrowheads="1"/>
          </p:cNvSpPr>
          <p:nvPr/>
        </p:nvSpPr>
        <p:spPr bwMode="auto">
          <a:xfrm>
            <a:off x="254022" y="735048"/>
            <a:ext cx="8585178" cy="42165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lvl="0">
              <a:lnSpc>
                <a:spcPct val="150000"/>
              </a:lnSpc>
            </a:pPr>
            <a:r>
              <a:rPr lang="en-US" dirty="0" smtClean="0"/>
              <a:t>Quarterly Monitoring</a:t>
            </a:r>
          </a:p>
          <a:p>
            <a:pPr lvl="1">
              <a:lnSpc>
                <a:spcPct val="150000"/>
              </a:lnSpc>
            </a:pPr>
            <a:r>
              <a:rPr lang="en-US" dirty="0" smtClean="0"/>
              <a:t>867 Usage vs. AMS Usage Comparison Reports</a:t>
            </a:r>
          </a:p>
          <a:p>
            <a:pPr lvl="1">
              <a:lnSpc>
                <a:spcPct val="150000"/>
              </a:lnSpc>
            </a:pPr>
            <a:r>
              <a:rPr lang="en-US" dirty="0" smtClean="0"/>
              <a:t>AMS Cycle Read Analysis Report</a:t>
            </a:r>
          </a:p>
          <a:p>
            <a:pPr lvl="1">
              <a:lnSpc>
                <a:spcPct val="150000"/>
              </a:lnSpc>
            </a:pPr>
            <a:r>
              <a:rPr lang="en-US" dirty="0" smtClean="0"/>
              <a:t>AMS Load Lag Report</a:t>
            </a:r>
          </a:p>
          <a:p>
            <a:pPr lvl="1">
              <a:lnSpc>
                <a:spcPct val="150000"/>
              </a:lnSpc>
            </a:pPr>
            <a:r>
              <a:rPr lang="en-US" dirty="0" smtClean="0"/>
              <a:t>AMS Volume &amp; Count Report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LSE File Validation at SMT &amp; ERCOT</a:t>
            </a:r>
          </a:p>
          <a:p>
            <a:pPr lvl="1">
              <a:lnSpc>
                <a:spcPct val="150000"/>
              </a:lnSpc>
            </a:pPr>
            <a:r>
              <a:rPr lang="en-US" dirty="0" smtClean="0"/>
              <a:t>Understand the validation variances</a:t>
            </a:r>
          </a:p>
          <a:p>
            <a:pPr lvl="1">
              <a:lnSpc>
                <a:spcPct val="150000"/>
              </a:lnSpc>
            </a:pPr>
            <a:r>
              <a:rPr lang="en-US" smtClean="0"/>
              <a:t>Identify changes </a:t>
            </a:r>
            <a:r>
              <a:rPr lang="en-US" dirty="0" smtClean="0"/>
              <a:t>to improve validation synchronization</a:t>
            </a:r>
          </a:p>
        </p:txBody>
      </p:sp>
    </p:spTree>
    <p:extLst>
      <p:ext uri="{BB962C8B-B14F-4D97-AF65-F5344CB8AC3E}">
        <p14:creationId xmlns:p14="http://schemas.microsoft.com/office/powerpoint/2010/main" val="869272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ERCOT Colors">
      <a:dk1>
        <a:sysClr val="windowText" lastClr="000000"/>
      </a:dk1>
      <a:lt1>
        <a:sysClr val="window" lastClr="FFFFFF"/>
      </a:lt1>
      <a:dk2>
        <a:srgbClr val="00385E"/>
      </a:dk2>
      <a:lt2>
        <a:srgbClr val="EEECE1"/>
      </a:lt2>
      <a:accent1>
        <a:srgbClr val="008373"/>
      </a:accent1>
      <a:accent2>
        <a:srgbClr val="056BB8"/>
      </a:accent2>
      <a:accent3>
        <a:srgbClr val="680546"/>
      </a:accent3>
      <a:accent4>
        <a:srgbClr val="FDC709"/>
      </a:accent4>
      <a:accent5>
        <a:srgbClr val="E5E5E2"/>
      </a:accent5>
      <a:accent6>
        <a:srgbClr val="1F8A45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Custom Design">
  <a:themeElements>
    <a:clrScheme name="ERCOT">
      <a:dk1>
        <a:sysClr val="windowText" lastClr="000000"/>
      </a:dk1>
      <a:lt1>
        <a:sysClr val="window" lastClr="FFFFFF"/>
      </a:lt1>
      <a:dk2>
        <a:srgbClr val="00385E"/>
      </a:dk2>
      <a:lt2>
        <a:srgbClr val="EEECE1"/>
      </a:lt2>
      <a:accent1>
        <a:srgbClr val="008373"/>
      </a:accent1>
      <a:accent2>
        <a:srgbClr val="1B5026"/>
      </a:accent2>
      <a:accent3>
        <a:srgbClr val="0F1423"/>
      </a:accent3>
      <a:accent4>
        <a:srgbClr val="400E22"/>
      </a:accent4>
      <a:accent5>
        <a:srgbClr val="E5E5E2"/>
      </a:accent5>
      <a:accent6>
        <a:srgbClr val="86878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EB6C32BA7893B4D8D08DA703C6B8599" ma:contentTypeVersion="0" ma:contentTypeDescription="Create a new document." ma:contentTypeScope="" ma:versionID="438847a72b75665982a8a359f97ca60b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429eac13a7923d6b47fc28e8f4096b10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Public</Information_x0020_Classification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C9659B9-8752-4DC3-8CFE-950F74D5E77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7B6F2769-7194-4217-93D3-3AF3A4742282}">
  <ds:schemaRefs>
    <ds:schemaRef ds:uri="c34af464-7aa1-4edd-9be4-83dffc1cb926"/>
    <ds:schemaRef ds:uri="http://schemas.microsoft.com/office/2006/metadata/properties"/>
    <ds:schemaRef ds:uri="http://schemas.microsoft.com/office/infopath/2007/PartnerControls"/>
    <ds:schemaRef ds:uri="http://purl.org/dc/terms/"/>
    <ds:schemaRef ds:uri="http://schemas.openxmlformats.org/package/2006/metadata/core-properties"/>
    <ds:schemaRef ds:uri="http://purl.org/dc/elements/1.1/"/>
    <ds:schemaRef ds:uri="http://schemas.microsoft.com/office/2006/documentManagement/types"/>
    <ds:schemaRef ds:uri="http://purl.org/dc/dcmitype/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87D2A1B0-FF3E-4009-940D-AED0EB70AA2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15203</TotalTime>
  <Words>47</Words>
  <Application>Microsoft Office PowerPoint</Application>
  <PresentationFormat>On-screen Show (4:3)</PresentationFormat>
  <Paragraphs>10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</vt:i4>
      </vt:variant>
    </vt:vector>
  </HeadingPairs>
  <TitlesOfParts>
    <vt:vector size="3" baseType="lpstr">
      <vt:lpstr>Office Theme</vt:lpstr>
      <vt:lpstr>Custom Design</vt:lpstr>
      <vt:lpstr>AMS Workshop Transition to AMWG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FileNewTemplate</dc:title>
  <dc:creator>Diana</dc:creator>
  <cp:lastModifiedBy>00018207</cp:lastModifiedBy>
  <cp:revision>381</cp:revision>
  <cp:lastPrinted>2014-05-01T15:23:10Z</cp:lastPrinted>
  <dcterms:created xsi:type="dcterms:W3CDTF">2010-04-12T23:12:02Z</dcterms:created>
  <dcterms:modified xsi:type="dcterms:W3CDTF">2015-02-24T20:25:09Z</dcterms:modified>
  <cp:contentStatus>Draft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0x0101000EB6C32BA7893B4D8D08DA703C6B8599</vt:lpwstr>
  </property>
</Properties>
</file>