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16"/>
  </p:notesMasterIdLst>
  <p:handoutMasterIdLst>
    <p:handoutMasterId r:id="rId17"/>
  </p:handoutMasterIdLst>
  <p:sldIdLst>
    <p:sldId id="259" r:id="rId2"/>
    <p:sldId id="265" r:id="rId3"/>
    <p:sldId id="266" r:id="rId4"/>
    <p:sldId id="267" r:id="rId5"/>
    <p:sldId id="268" r:id="rId6"/>
    <p:sldId id="269" r:id="rId7"/>
    <p:sldId id="270" r:id="rId8"/>
    <p:sldId id="271" r:id="rId9"/>
    <p:sldId id="276" r:id="rId10"/>
    <p:sldId id="272" r:id="rId11"/>
    <p:sldId id="273" r:id="rId12"/>
    <p:sldId id="277" r:id="rId13"/>
    <p:sldId id="274" r:id="rId14"/>
    <p:sldId id="275" r:id="rId15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949A"/>
    <a:srgbClr val="0000CC"/>
    <a:srgbClr val="FF3300"/>
    <a:srgbClr val="FF9900"/>
    <a:srgbClr val="5469A2"/>
    <a:srgbClr val="294171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750" autoAdjust="0"/>
  </p:normalViewPr>
  <p:slideViewPr>
    <p:cSldViewPr>
      <p:cViewPr>
        <p:scale>
          <a:sx n="75" d="100"/>
          <a:sy n="75" d="100"/>
        </p:scale>
        <p:origin x="-2664" y="-1206"/>
      </p:cViewPr>
      <p:guideLst>
        <p:guide orient="horz" pos="4224"/>
        <p:guide pos="15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pPr>
              <a:defRPr/>
            </a:pPr>
            <a:fld id="{1F435E13-E53C-4D67-9B8D-E22B0B5BAA4F}" type="datetimeFigureOut">
              <a:rPr lang="en-US"/>
              <a:pPr>
                <a:defRPr/>
              </a:pPr>
              <a:t>3/9/2015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pPr>
              <a:defRPr/>
            </a:pPr>
            <a:fld id="{B285BB32-2C15-496E-AF3B-E258BD6A74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33750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ED2262D-9CBD-46DE-B519-1B747DE30B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49796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4"/>
          <p:cNvSpPr>
            <a:spLocks noChangeShapeType="1"/>
          </p:cNvSpPr>
          <p:nvPr userDrawn="1"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15303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1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343150" y="3581400"/>
            <a:ext cx="6343650" cy="1143000"/>
          </a:xfrm>
        </p:spPr>
        <p:txBody>
          <a:bodyPr/>
          <a:lstStyle>
            <a:lvl1pPr marL="0" indent="0">
              <a:buFontTx/>
              <a:buNone/>
              <a:defRPr b="0">
                <a:solidFill>
                  <a:schemeClr val="tx1"/>
                </a:solidFill>
                <a:latin typeface="Arial Black" pitchFamily="34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ctrTitle"/>
          </p:nvPr>
        </p:nvSpPr>
        <p:spPr>
          <a:xfrm>
            <a:off x="2333625" y="1905000"/>
            <a:ext cx="6477000" cy="1241425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2333625" y="5467350"/>
            <a:ext cx="6276975" cy="476250"/>
          </a:xfrm>
        </p:spPr>
        <p:txBody>
          <a:bodyPr/>
          <a:lstStyle>
            <a:lvl1pPr>
              <a:defRPr sz="1800" b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/>
              <a:t>Tab X ERCOT Public</a:t>
            </a:r>
          </a:p>
        </p:txBody>
      </p:sp>
      <p:sp>
        <p:nvSpPr>
          <p:cNvPr id="7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2333625" y="5067300"/>
            <a:ext cx="6276975" cy="419100"/>
          </a:xfrm>
          <a:prstGeom prst="rect">
            <a:avLst/>
          </a:prstGeom>
        </p:spPr>
        <p:txBody>
          <a:bodyPr/>
          <a:lstStyle>
            <a:lvl1pPr algn="l">
              <a:defRPr sz="1800" b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594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/>
            </a:lvl1pPr>
          </a:lstStyle>
          <a:p>
            <a:pPr>
              <a:defRPr/>
            </a:pPr>
            <a:r>
              <a:rPr lang="en-US"/>
              <a:t>Tab X</a:t>
            </a:r>
          </a:p>
          <a:p>
            <a:pPr>
              <a:defRPr/>
            </a:pPr>
            <a:r>
              <a:rPr lang="en-US"/>
              <a:t>ERCOT </a:t>
            </a:r>
            <a:r>
              <a:rPr lang="en-US" smtClean="0"/>
              <a:t>Public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861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/>
            </a:lvl1pPr>
          </a:lstStyle>
          <a:p>
            <a:pPr>
              <a:defRPr/>
            </a:pPr>
            <a:r>
              <a:rPr lang="en-US"/>
              <a:t>Tab X</a:t>
            </a:r>
          </a:p>
          <a:p>
            <a:pPr>
              <a:defRPr/>
            </a:pPr>
            <a:r>
              <a:rPr lang="en-US"/>
              <a:t>ERCOT </a:t>
            </a:r>
            <a:r>
              <a:rPr lang="en-US" smtClean="0"/>
              <a:t>Public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0838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/>
            </a:lvl1pPr>
          </a:lstStyle>
          <a:p>
            <a:pPr>
              <a:defRPr/>
            </a:pPr>
            <a:r>
              <a:rPr lang="en-US"/>
              <a:t>Tab X</a:t>
            </a:r>
          </a:p>
          <a:p>
            <a:pPr>
              <a:defRPr/>
            </a:pPr>
            <a:r>
              <a:rPr lang="en-US"/>
              <a:t>ERCOT </a:t>
            </a:r>
            <a:r>
              <a:rPr lang="en-US" smtClean="0"/>
              <a:t>Public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33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4BDD6676-8BB1-489E-B0FB-E4E986DA4E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28" name="Rectangle 7"/>
          <p:cNvSpPr>
            <a:spLocks noChangeArrowheads="1"/>
          </p:cNvSpPr>
          <p:nvPr userDrawn="1"/>
        </p:nvSpPr>
        <p:spPr bwMode="auto">
          <a:xfrm>
            <a:off x="0" y="6235700"/>
            <a:ext cx="9144000" cy="622300"/>
          </a:xfrm>
          <a:prstGeom prst="rect">
            <a:avLst/>
          </a:prstGeom>
          <a:solidFill>
            <a:srgbClr val="ECEC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0"/>
            <a:ext cx="8686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30" name="Line 11"/>
          <p:cNvSpPr>
            <a:spLocks noChangeShapeType="1"/>
          </p:cNvSpPr>
          <p:nvPr userDrawn="1"/>
        </p:nvSpPr>
        <p:spPr bwMode="auto">
          <a:xfrm>
            <a:off x="1069975" y="6457950"/>
            <a:ext cx="0" cy="219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1" name="Line 12"/>
          <p:cNvSpPr>
            <a:spLocks noChangeShapeType="1"/>
          </p:cNvSpPr>
          <p:nvPr userDrawn="1"/>
        </p:nvSpPr>
        <p:spPr bwMode="auto">
          <a:xfrm>
            <a:off x="0" y="673100"/>
            <a:ext cx="91440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2" name="Rectangle 13"/>
          <p:cNvSpPr>
            <a:spLocks noChangeArrowheads="1"/>
          </p:cNvSpPr>
          <p:nvPr userDrawn="1"/>
        </p:nvSpPr>
        <p:spPr bwMode="auto">
          <a:xfrm>
            <a:off x="6181725" y="6343650"/>
            <a:ext cx="2514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4B77B0E5-8B8E-4242-BE18-66979888DEB1}" type="slidenum">
              <a:rPr lang="en-US" altLang="en-US" sz="1200"/>
              <a:pPr algn="r" eaLnBrk="1" hangingPunct="1"/>
              <a:t>‹#›</a:t>
            </a:fld>
            <a:endParaRPr lang="en-US" altLang="en-US" sz="1200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43000" y="6334125"/>
            <a:ext cx="2819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en-US"/>
              <a:t>Tab X </a:t>
            </a:r>
          </a:p>
          <a:p>
            <a:pPr>
              <a:defRPr/>
            </a:pPr>
            <a:r>
              <a:rPr lang="en-US"/>
              <a:t>ERCOT Public</a:t>
            </a:r>
          </a:p>
        </p:txBody>
      </p:sp>
      <p:pic>
        <p:nvPicPr>
          <p:cNvPr id="1034" name="Picture 11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75" y="6356350"/>
            <a:ext cx="873125" cy="43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91" r:id="rId1"/>
    <p:sldLayoutId id="2147483892" r:id="rId2"/>
    <p:sldLayoutId id="2147483893" r:id="rId3"/>
    <p:sldLayoutId id="2147483894" r:id="rId4"/>
  </p:sldLayoutIdLst>
  <p:hf sldNum="0"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IMM Pricing Concerns with PFR and FFR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Proposed pricing structure provides incentive for FFR to offer at less than cost.</a:t>
            </a:r>
          </a:p>
          <a:p>
            <a:r>
              <a:rPr lang="en-US" dirty="0" smtClean="0"/>
              <a:t>Dual clearing price pricing structure (“Alt 2”) establishes incentive for FFR to offer at cost, but requires loads providing FFR to estimate opportunity costs.</a:t>
            </a:r>
          </a:p>
          <a:p>
            <a:r>
              <a:rPr lang="en-US" dirty="0" smtClean="0"/>
              <a:t>Dual clearing price with linked load bid/FFR offer option would establish an incentive for FFR to offer at cost, and not require load providing FFR to estimate opportunity costs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7825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Dual Clearing Price Creates Need for Loads Providing FFR to Estimate their Opportunity Cost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the previous auction the highest cost load providing FFR picked up a responsibility to run at 15MW and only got paid $4/MW, even though the price of energy was $1013/MW and their bid was $600/MW</a:t>
            </a:r>
          </a:p>
          <a:p>
            <a:r>
              <a:rPr lang="en-US" dirty="0" smtClean="0"/>
              <a:t>Note that the generator providing PFR was not required to estimate their opportunity cost.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6170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686800" cy="685800"/>
          </a:xfrm>
        </p:spPr>
        <p:txBody>
          <a:bodyPr/>
          <a:lstStyle/>
          <a:p>
            <a:r>
              <a:rPr lang="en-US" dirty="0"/>
              <a:t>Dual Clearing Price </a:t>
            </a:r>
            <a:r>
              <a:rPr lang="en-US" dirty="0" smtClean="0"/>
              <a:t>with Linked Load Bid/Offers Removes </a:t>
            </a:r>
            <a:r>
              <a:rPr lang="en-US" dirty="0"/>
              <a:t>Need for </a:t>
            </a:r>
            <a:r>
              <a:rPr lang="en-US" dirty="0" smtClean="0"/>
              <a:t>FFR Loads to </a:t>
            </a:r>
            <a:r>
              <a:rPr lang="en-US" dirty="0"/>
              <a:t>Estimate their Opportunity Cost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04" t="17863" r="6035" b="5072"/>
          <a:stretch/>
        </p:blipFill>
        <p:spPr bwMode="auto">
          <a:xfrm>
            <a:off x="533400" y="838200"/>
            <a:ext cx="8001000" cy="5345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52869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686800" cy="685800"/>
          </a:xfrm>
        </p:spPr>
        <p:txBody>
          <a:bodyPr/>
          <a:lstStyle/>
          <a:p>
            <a:r>
              <a:rPr lang="en-US" dirty="0"/>
              <a:t>Dual Clearing Price </a:t>
            </a:r>
            <a:r>
              <a:rPr lang="en-US" dirty="0" smtClean="0"/>
              <a:t>with Linked Load Bid/Offers Removes </a:t>
            </a:r>
            <a:r>
              <a:rPr lang="en-US" dirty="0"/>
              <a:t>Need for </a:t>
            </a:r>
            <a:r>
              <a:rPr lang="en-US" dirty="0" smtClean="0"/>
              <a:t>FFR Loads to </a:t>
            </a:r>
            <a:r>
              <a:rPr lang="en-US" dirty="0"/>
              <a:t>Estimate their Opportunity Cost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03" t="69676" r="51814" b="6890"/>
          <a:stretch/>
        </p:blipFill>
        <p:spPr bwMode="auto">
          <a:xfrm>
            <a:off x="533400" y="762000"/>
            <a:ext cx="8332294" cy="35433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604" t="28848" r="21342" b="64012"/>
          <a:stretch/>
        </p:blipFill>
        <p:spPr bwMode="auto">
          <a:xfrm>
            <a:off x="609600" y="4533900"/>
            <a:ext cx="4045438" cy="156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78522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Dual Clearing Price Creates Need for Loads Providing FFR to Estimate their Opportunity Cost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the auction with linked bids and offers the highest cost load providing FFR picked up a responsibility to run at 15MW and only got paid $434/MW. As the price of energy was $1030/MW, their energy bid was $600/MW and their FFR Offer was $4, they are indifferent.</a:t>
            </a:r>
          </a:p>
          <a:p>
            <a:pPr lvl="1"/>
            <a:r>
              <a:rPr lang="en-US" dirty="0" smtClean="0"/>
              <a:t>Note that for generators the opportunity cost is a tradeoff between making money on AS or Energy whereas for loads it is a tradeoff between losing money on energy and making money on AS.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688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Proposed NPRR pricing provides incentive for loads providing FFR to offer as price takers as long as the load feels the MCPC is above their costs.</a:t>
            </a:r>
          </a:p>
          <a:p>
            <a:r>
              <a:rPr lang="en-US" dirty="0" smtClean="0"/>
              <a:t>Dual Clearing Price (“Alternative 2”) would provide incentive for loads providing FFRs to offer their costs.</a:t>
            </a:r>
          </a:p>
          <a:p>
            <a:r>
              <a:rPr lang="en-US" dirty="0" smtClean="0"/>
              <a:t>However, Dual Clearing Price would require a rational load to estimate its energy opportunity cost and include it in its FFR offer, which generators are not required to do.</a:t>
            </a:r>
          </a:p>
          <a:p>
            <a:r>
              <a:rPr lang="en-US" dirty="0" smtClean="0"/>
              <a:t>Enabling Linked FFR Offers/Load Bids would enable a rational load to not include any energy related opportunity costs into its FFR offer, like generators.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3510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Pricing Proposal Creates Incentive to Offer Below Cost for FFRs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9533927"/>
              </p:ext>
            </p:extLst>
          </p:nvPr>
        </p:nvGraphicFramePr>
        <p:xfrm>
          <a:off x="381000" y="2514600"/>
          <a:ext cx="3886200" cy="249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/>
                <a:gridCol w="1295400"/>
                <a:gridCol w="1295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FFR Offer (MW)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FFR 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Offer 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($/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MWh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Cleared MW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33400" y="1066800"/>
            <a:ext cx="457529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Requirements: PFR + 2 * FFR ≥ </a:t>
            </a:r>
            <a:r>
              <a:rPr lang="en-US" dirty="0"/>
              <a:t>3000MW </a:t>
            </a:r>
            <a:endParaRPr lang="en-US" dirty="0" smtClean="0"/>
          </a:p>
          <a:p>
            <a:r>
              <a:rPr lang="en-US" dirty="0"/>
              <a:t>	 </a:t>
            </a:r>
            <a:r>
              <a:rPr lang="en-US" dirty="0" smtClean="0"/>
              <a:t>         FFR </a:t>
            </a:r>
            <a:r>
              <a:rPr lang="en-US" dirty="0"/>
              <a:t>≤ </a:t>
            </a:r>
            <a:r>
              <a:rPr lang="en-US" dirty="0" smtClean="0"/>
              <a:t>750MW </a:t>
            </a:r>
          </a:p>
          <a:p>
            <a:endParaRPr lang="en-US" dirty="0"/>
          </a:p>
        </p:txBody>
      </p:sp>
      <p:graphicFrame>
        <p:nvGraphicFramePr>
          <p:cNvPr id="7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16676926"/>
              </p:ext>
            </p:extLst>
          </p:nvPr>
        </p:nvGraphicFramePr>
        <p:xfrm>
          <a:off x="4572000" y="2514600"/>
          <a:ext cx="3810000" cy="249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0000"/>
                <a:gridCol w="1270000"/>
                <a:gridCol w="1270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PFR 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Offer (MW)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PFR Offer 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($/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MWh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Cleared MW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09600" y="1990130"/>
            <a:ext cx="38225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Assume all participants offer at cost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33400" y="5486400"/>
            <a:ext cx="25827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MCPC (per NPRR 667)</a:t>
            </a:r>
          </a:p>
          <a:p>
            <a:r>
              <a:rPr lang="en-US" dirty="0" smtClean="0"/>
              <a:t>FFR = $28, PFR = $14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425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Pricing Proposal Creates Incentive to Offer Below Cost for FFRs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the previous auction the highest priced FFR offer would have made a profit of $13/</a:t>
            </a:r>
            <a:r>
              <a:rPr lang="en-US" dirty="0" err="1" smtClean="0"/>
              <a:t>MWh</a:t>
            </a:r>
            <a:r>
              <a:rPr lang="en-US" dirty="0" smtClean="0"/>
              <a:t> if cleared, but it was not cleared.  This provides an incentive to bid lower than cost (if there is a reasonable expectation that the MCPC will be higher than cost).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444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Pricing Proposal Creates Incentive to Offer Below Cost for FFRs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6233681"/>
              </p:ext>
            </p:extLst>
          </p:nvPr>
        </p:nvGraphicFramePr>
        <p:xfrm>
          <a:off x="381000" y="2514600"/>
          <a:ext cx="3886200" cy="249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/>
                <a:gridCol w="1295400"/>
                <a:gridCol w="1295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FFR Offer (MW)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FFR 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Offer 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($/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MWh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Cleared MW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150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150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33400" y="1066800"/>
            <a:ext cx="457529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Requirements: PFR + 2 * FFR ≥ </a:t>
            </a:r>
            <a:r>
              <a:rPr lang="en-US" dirty="0"/>
              <a:t>3000MW </a:t>
            </a:r>
            <a:endParaRPr lang="en-US" dirty="0" smtClean="0"/>
          </a:p>
          <a:p>
            <a:r>
              <a:rPr lang="en-US" dirty="0"/>
              <a:t>	 </a:t>
            </a:r>
            <a:r>
              <a:rPr lang="en-US" dirty="0" smtClean="0"/>
              <a:t>         FFR </a:t>
            </a:r>
            <a:r>
              <a:rPr lang="en-US" dirty="0"/>
              <a:t>≤ </a:t>
            </a:r>
            <a:r>
              <a:rPr lang="en-US" dirty="0" smtClean="0"/>
              <a:t>750MW </a:t>
            </a:r>
          </a:p>
          <a:p>
            <a:endParaRPr lang="en-US" dirty="0"/>
          </a:p>
        </p:txBody>
      </p:sp>
      <p:graphicFrame>
        <p:nvGraphicFramePr>
          <p:cNvPr id="7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99597479"/>
              </p:ext>
            </p:extLst>
          </p:nvPr>
        </p:nvGraphicFramePr>
        <p:xfrm>
          <a:off x="4572000" y="2514600"/>
          <a:ext cx="3810000" cy="249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0000"/>
                <a:gridCol w="1270000"/>
                <a:gridCol w="1270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PFR 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Offer (MW)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PFR Offer 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($/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MWh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Cleared MW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09600" y="1990130"/>
            <a:ext cx="46775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Assume all participants offer at rational offer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33400" y="5486400"/>
            <a:ext cx="25827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MCPC (per NPRR 667)</a:t>
            </a:r>
          </a:p>
          <a:p>
            <a:r>
              <a:rPr lang="en-US" dirty="0" smtClean="0"/>
              <a:t>FFR = $28, PFR = $14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0159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Pricing Proposal Creates Incentive to Offer Below Cost for FFRs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With rational/logical offering, the market loses the ability to choose the lowest cost offers and market efficiency suffers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8269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Dual Clearing Price Pricing Proposal Creates Incentive to Offer at Cost for FFRs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61091805"/>
              </p:ext>
            </p:extLst>
          </p:nvPr>
        </p:nvGraphicFramePr>
        <p:xfrm>
          <a:off x="381000" y="2514600"/>
          <a:ext cx="3886200" cy="249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/>
                <a:gridCol w="1295400"/>
                <a:gridCol w="1295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FFR Offer (MW)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FFR 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Offer 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($/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MWh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Cleared MW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33400" y="1066800"/>
            <a:ext cx="457529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Requirements: PFR + 2 * FFR ≥ </a:t>
            </a:r>
            <a:r>
              <a:rPr lang="en-US" dirty="0"/>
              <a:t>3000MW </a:t>
            </a:r>
            <a:endParaRPr lang="en-US" dirty="0" smtClean="0"/>
          </a:p>
          <a:p>
            <a:r>
              <a:rPr lang="en-US" dirty="0"/>
              <a:t>	 </a:t>
            </a:r>
            <a:r>
              <a:rPr lang="en-US" dirty="0" smtClean="0"/>
              <a:t>         FFR </a:t>
            </a:r>
            <a:r>
              <a:rPr lang="en-US" dirty="0"/>
              <a:t>≤ </a:t>
            </a:r>
            <a:r>
              <a:rPr lang="en-US" dirty="0" smtClean="0"/>
              <a:t>750MW </a:t>
            </a:r>
          </a:p>
          <a:p>
            <a:endParaRPr lang="en-US" dirty="0"/>
          </a:p>
        </p:txBody>
      </p:sp>
      <p:graphicFrame>
        <p:nvGraphicFramePr>
          <p:cNvPr id="7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02225370"/>
              </p:ext>
            </p:extLst>
          </p:nvPr>
        </p:nvGraphicFramePr>
        <p:xfrm>
          <a:off x="4572000" y="2514600"/>
          <a:ext cx="3810000" cy="249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0000"/>
                <a:gridCol w="1270000"/>
                <a:gridCol w="1270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PFR 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Offer (MW)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PFR Offer 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($/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MWh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Cleared MW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09600" y="1990130"/>
            <a:ext cx="38225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Assume all participants offer at cost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33400" y="5486400"/>
            <a:ext cx="34676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MCPC (per Dual Clearing Price)</a:t>
            </a:r>
          </a:p>
          <a:p>
            <a:r>
              <a:rPr lang="en-US" dirty="0" smtClean="0"/>
              <a:t>FFR = $4, PFR = $14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1100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Dual Clearing Price Pricing Proposal Same as NPRR 667 if FFR not at Maximum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5394539"/>
              </p:ext>
            </p:extLst>
          </p:nvPr>
        </p:nvGraphicFramePr>
        <p:xfrm>
          <a:off x="381000" y="2514600"/>
          <a:ext cx="3886200" cy="249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/>
                <a:gridCol w="1295400"/>
                <a:gridCol w="1295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FFR Offer (MW)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FFR 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Offer 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($/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MWh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Cleared MW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33400" y="1066800"/>
            <a:ext cx="457529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Requirements: PFR + 2 * FFR ≥ </a:t>
            </a:r>
            <a:r>
              <a:rPr lang="en-US" dirty="0"/>
              <a:t>3000MW </a:t>
            </a:r>
            <a:endParaRPr lang="en-US" dirty="0" smtClean="0"/>
          </a:p>
          <a:p>
            <a:r>
              <a:rPr lang="en-US" dirty="0"/>
              <a:t>	 </a:t>
            </a:r>
            <a:r>
              <a:rPr lang="en-US" dirty="0" smtClean="0"/>
              <a:t>         FFR </a:t>
            </a:r>
            <a:r>
              <a:rPr lang="en-US" dirty="0"/>
              <a:t>≤ </a:t>
            </a:r>
            <a:r>
              <a:rPr lang="en-US" dirty="0" smtClean="0"/>
              <a:t>750MW </a:t>
            </a:r>
          </a:p>
          <a:p>
            <a:endParaRPr lang="en-US" dirty="0"/>
          </a:p>
        </p:txBody>
      </p:sp>
      <p:graphicFrame>
        <p:nvGraphicFramePr>
          <p:cNvPr id="7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30805144"/>
              </p:ext>
            </p:extLst>
          </p:nvPr>
        </p:nvGraphicFramePr>
        <p:xfrm>
          <a:off x="4572000" y="2514600"/>
          <a:ext cx="3810000" cy="249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0000"/>
                <a:gridCol w="1270000"/>
                <a:gridCol w="1270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PFR 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Offer (MW)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PFR Offer 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($/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MWh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Cleared MW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09600" y="1990130"/>
            <a:ext cx="38225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Assume all participants offer at cost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33400" y="5486400"/>
            <a:ext cx="34676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MCPC (per Dual Clearing Price)</a:t>
            </a:r>
          </a:p>
          <a:p>
            <a:r>
              <a:rPr lang="en-US" dirty="0" smtClean="0"/>
              <a:t>FFR = $28, PFR = $14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2839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Dual Clearing Price Creates Need for Loads Providing FFR to Estimate their Opportunity Cost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27" t="17863" r="5843" b="7113"/>
          <a:stretch/>
        </p:blipFill>
        <p:spPr bwMode="auto">
          <a:xfrm>
            <a:off x="304800" y="838200"/>
            <a:ext cx="8229600" cy="5294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19362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Dual Clearing Price Creates Need for Loads Providing FFR to Estimate their Opportunity Cost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27" t="67714" r="51116" b="7113"/>
          <a:stretch/>
        </p:blipFill>
        <p:spPr bwMode="auto">
          <a:xfrm>
            <a:off x="304799" y="838200"/>
            <a:ext cx="8544685" cy="3770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477" t="28661" r="21572" b="63780"/>
          <a:stretch/>
        </p:blipFill>
        <p:spPr bwMode="auto">
          <a:xfrm>
            <a:off x="609599" y="4724400"/>
            <a:ext cx="3331029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98179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5413</TotalTime>
  <Words>901</Words>
  <Application>Microsoft Office PowerPoint</Application>
  <PresentationFormat>On-screen Show (4:3)</PresentationFormat>
  <Paragraphs>192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Custom Design</vt:lpstr>
      <vt:lpstr>IMM Pricing Concerns with PFR and FFR</vt:lpstr>
      <vt:lpstr>Current Pricing Proposal Creates Incentive to Offer Below Cost for FFRs</vt:lpstr>
      <vt:lpstr>Current Pricing Proposal Creates Incentive to Offer Below Cost for FFRs</vt:lpstr>
      <vt:lpstr>Current Pricing Proposal Creates Incentive to Offer Below Cost for FFRs</vt:lpstr>
      <vt:lpstr>Current Pricing Proposal Creates Incentive to Offer Below Cost for FFRs</vt:lpstr>
      <vt:lpstr>Dual Clearing Price Pricing Proposal Creates Incentive to Offer at Cost for FFRs</vt:lpstr>
      <vt:lpstr>Dual Clearing Price Pricing Proposal Same as NPRR 667 if FFR not at Maximum</vt:lpstr>
      <vt:lpstr>Dual Clearing Price Creates Need for Loads Providing FFR to Estimate their Opportunity Cost </vt:lpstr>
      <vt:lpstr>Dual Clearing Price Creates Need for Loads Providing FFR to Estimate their Opportunity Cost </vt:lpstr>
      <vt:lpstr>Dual Clearing Price Creates Need for Loads Providing FFR to Estimate their Opportunity Cost </vt:lpstr>
      <vt:lpstr>Dual Clearing Price with Linked Load Bid/Offers Removes Need for FFR Loads to Estimate their Opportunity Cost </vt:lpstr>
      <vt:lpstr>Dual Clearing Price with Linked Load Bid/Offers Removes Need for FFR Loads to Estimate their Opportunity Cost </vt:lpstr>
      <vt:lpstr>Dual Clearing Price Creates Need for Loads Providing FFR to Estimate their Opportunity Cost 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Instructions</dc:title>
  <dc:creator>Wilkins, Tisa</dc:creator>
  <cp:lastModifiedBy>Reedy, Steve</cp:lastModifiedBy>
  <cp:revision>104</cp:revision>
  <cp:lastPrinted>2013-01-05T23:13:02Z</cp:lastPrinted>
  <dcterms:created xsi:type="dcterms:W3CDTF">2005-04-21T14:28:35Z</dcterms:created>
  <dcterms:modified xsi:type="dcterms:W3CDTF">2015-03-11T22:32:52Z</dcterms:modified>
</cp:coreProperties>
</file>