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62" r:id="rId6"/>
    <p:sldId id="259" r:id="rId7"/>
    <p:sldId id="263" r:id="rId8"/>
    <p:sldId id="258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0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8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6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0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9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1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2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6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4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4AF31-77FD-4CEE-8A24-BB63EF6B486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9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ainath.moorty@ercot.com" TargetMode="External"/><Relationship Id="rId2" Type="http://schemas.openxmlformats.org/officeDocument/2006/relationships/hyperlink" Target="mailto:paul.wattles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 Resource Inputs to the Multi-Interval Real-Time Market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ERCOT is requesting input from LRs and QSEs to enable running meaningful MIRTM simulations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535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650474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509221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4940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970130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44999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8798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970130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44999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8798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970130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44999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8798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970130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44999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879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Loads in SCED v2 Subgroup seeks to simulate MIRTM behavior with participation by LRs </a:t>
            </a:r>
          </a:p>
          <a:p>
            <a:pPr lvl="1"/>
            <a:r>
              <a:rPr lang="en-US" dirty="0" smtClean="0"/>
              <a:t>‘</a:t>
            </a:r>
            <a:r>
              <a:rPr lang="en-US" dirty="0"/>
              <a:t>B</a:t>
            </a:r>
            <a:r>
              <a:rPr lang="en-US" dirty="0" smtClean="0"/>
              <a:t>locky’ LRs not capable of responding to incremental SCED base points and/or with temporal constraints</a:t>
            </a:r>
          </a:p>
          <a:p>
            <a:pPr lvl="1"/>
            <a:r>
              <a:rPr lang="en-US" dirty="0"/>
              <a:t>Growth in residential DR due to enabling technology (smart meters, smart thermostats, </a:t>
            </a:r>
            <a:r>
              <a:rPr lang="en-US" dirty="0" err="1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LRs and QSEs are asked to submit best-estimate inputs for bid/offer prices and temporal constraints</a:t>
            </a:r>
          </a:p>
          <a:p>
            <a:pPr lvl="1"/>
            <a:r>
              <a:rPr lang="en-US" dirty="0" smtClean="0"/>
              <a:t>Multiple scenarios OK</a:t>
            </a:r>
          </a:p>
          <a:p>
            <a:r>
              <a:rPr lang="en-US" dirty="0" smtClean="0"/>
              <a:t>Submitters will be known only to ERCOT</a:t>
            </a:r>
          </a:p>
          <a:p>
            <a:pPr lvl="1"/>
            <a:r>
              <a:rPr lang="en-US" dirty="0" smtClean="0"/>
              <a:t>All data will be anonymized for simulated market runs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50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Under MIRTM, the real-time market would be able to commit Resources at future intervals (beyond the current 5-minute SCED)</a:t>
            </a:r>
          </a:p>
          <a:p>
            <a:r>
              <a:rPr lang="en-US" dirty="0" smtClean="0"/>
              <a:t>If the Resource’s bid/offer price failed to materialize in real time at their commitment interval, the Resource would be eligible for a make-whole payment</a:t>
            </a:r>
          </a:p>
          <a:p>
            <a:r>
              <a:rPr lang="en-US" dirty="0" smtClean="0"/>
              <a:t>One objective of this exercise is to get an idea whether uplifts associated with make-whole payments would exceed the market benefits of additional RTM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87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558257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42785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220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Example to assist in preparing input </a:t>
            </a:r>
            <a:r>
              <a:rPr lang="en-US" sz="3600" dirty="0" smtClean="0"/>
              <a:t>data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914399"/>
          </a:xfrm>
        </p:spPr>
        <p:txBody>
          <a:bodyPr>
            <a:normAutofit/>
          </a:bodyPr>
          <a:lstStyle/>
          <a:p>
            <a:r>
              <a:rPr lang="en-US" dirty="0" smtClean="0"/>
              <a:t>LR’s assumptions &amp; bid/offer parameters: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54963"/>
              </p:ext>
            </p:extLst>
          </p:nvPr>
        </p:nvGraphicFramePr>
        <p:xfrm>
          <a:off x="838200" y="3200400"/>
          <a:ext cx="7467600" cy="23774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102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DR capacity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10 MW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Fixed cost of curtailment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$2,000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Running</a:t>
                      </a:r>
                      <a:r>
                        <a:rPr lang="en-US" sz="2000" baseline="0" dirty="0" smtClean="0"/>
                        <a:t> cost of curtailment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$500 per hour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Minimum curtailment duration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</a:t>
                      </a:r>
                      <a:r>
                        <a:rPr lang="en-US" sz="2000" baseline="0" dirty="0" smtClean="0"/>
                        <a:t> minutes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Maximum curtailment duration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hours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Post-recall unavailability</a:t>
                      </a:r>
                      <a:r>
                        <a:rPr lang="en-US" sz="2000" baseline="0" dirty="0" smtClean="0"/>
                        <a:t> (return-to-service time)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hour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724401"/>
            <a:ext cx="82296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5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pPr>
              <a:tabLst>
                <a:tab pos="5541963" algn="l"/>
              </a:tabLst>
            </a:pPr>
            <a:r>
              <a:rPr lang="en-US" dirty="0" smtClean="0"/>
              <a:t>Based on the data from slide #5:</a:t>
            </a:r>
          </a:p>
          <a:p>
            <a:pPr>
              <a:tabLst>
                <a:tab pos="5541963" algn="l"/>
              </a:tabLst>
            </a:pPr>
            <a:r>
              <a:rPr lang="en-US" dirty="0" smtClean="0">
                <a:effectLst/>
              </a:rPr>
              <a:t>If LR wants to recover </a:t>
            </a:r>
            <a:r>
              <a:rPr lang="en-US" dirty="0" smtClean="0"/>
              <a:t>curtailment cost based on </a:t>
            </a:r>
            <a:r>
              <a:rPr lang="en-US" u="sng" dirty="0" smtClean="0">
                <a:effectLst/>
              </a:rPr>
              <a:t>minimum curtailment duration </a:t>
            </a:r>
            <a:r>
              <a:rPr lang="en-US" dirty="0" smtClean="0">
                <a:effectLst/>
              </a:rPr>
              <a:t>(15 min.)</a:t>
            </a:r>
            <a:r>
              <a:rPr lang="en-US" dirty="0" smtClean="0"/>
              <a:t>:</a:t>
            </a:r>
            <a:endParaRPr lang="en-US" dirty="0" smtClean="0">
              <a:effectLst/>
            </a:endParaRPr>
          </a:p>
          <a:p>
            <a:pPr lvl="1">
              <a:tabLst>
                <a:tab pos="5541963" algn="l"/>
              </a:tabLst>
            </a:pPr>
            <a:r>
              <a:rPr lang="en-US" dirty="0" smtClean="0"/>
              <a:t>Cost = $</a:t>
            </a:r>
            <a:r>
              <a:rPr lang="en-US" dirty="0" smtClean="0">
                <a:effectLst/>
              </a:rPr>
              <a:t>2,000 (fixed) + 1.25 * $500 (hourly) = $2,625</a:t>
            </a:r>
          </a:p>
          <a:p>
            <a:pPr marL="914400" lvl="2" indent="0">
              <a:buNone/>
              <a:tabLst>
                <a:tab pos="5541963" algn="l"/>
              </a:tabLst>
            </a:pPr>
            <a:r>
              <a:rPr lang="en-US" dirty="0" smtClean="0"/>
              <a:t>(where 1.25 = 15-minute deployment + 1 hour return to service)</a:t>
            </a:r>
            <a:endParaRPr lang="en-US" dirty="0" smtClean="0">
              <a:effectLst/>
            </a:endParaRPr>
          </a:p>
          <a:p>
            <a:pPr lvl="1">
              <a:tabLst>
                <a:tab pos="5541963" algn="l"/>
              </a:tabLst>
            </a:pPr>
            <a:r>
              <a:rPr lang="en-US" dirty="0" smtClean="0">
                <a:effectLst/>
              </a:rPr>
              <a:t>$2,625 * 4 / 10 = $1,050/</a:t>
            </a:r>
            <a:r>
              <a:rPr lang="en-US" dirty="0" err="1" smtClean="0">
                <a:effectLst/>
              </a:rPr>
              <a:t>MWh</a:t>
            </a:r>
            <a:endParaRPr lang="en-US" dirty="0" smtClean="0">
              <a:effectLst/>
            </a:endParaRPr>
          </a:p>
          <a:p>
            <a:pPr marL="914400" lvl="2" indent="0">
              <a:buNone/>
              <a:tabLst>
                <a:tab pos="5541963" algn="l"/>
              </a:tabLst>
            </a:pPr>
            <a:r>
              <a:rPr lang="en-US" dirty="0" smtClean="0"/>
              <a:t>(where multiplying 15-minute min. duration by 4 = hourly; dividing by 10 = per MW)</a:t>
            </a:r>
            <a:endParaRPr lang="en-US" dirty="0" smtClean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Example to assist in preparing input data </a:t>
            </a:r>
            <a:r>
              <a:rPr lang="en-US" sz="3600" dirty="0" smtClean="0"/>
              <a:t>(2)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731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876800"/>
            <a:ext cx="8077200" cy="1295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>
            <a:normAutofit lnSpcReduction="10000"/>
          </a:bodyPr>
          <a:lstStyle/>
          <a:p>
            <a:pPr>
              <a:tabLst>
                <a:tab pos="5541963" algn="l"/>
              </a:tabLst>
            </a:pPr>
            <a:r>
              <a:rPr lang="en-US" dirty="0" smtClean="0"/>
              <a:t>Based on the data from slide #5:</a:t>
            </a:r>
          </a:p>
          <a:p>
            <a:pPr>
              <a:tabLst>
                <a:tab pos="5541963" algn="l"/>
              </a:tabLst>
            </a:pPr>
            <a:r>
              <a:rPr lang="en-US" dirty="0"/>
              <a:t>If LR wants to recover curtailment cost based on </a:t>
            </a:r>
            <a:r>
              <a:rPr lang="en-US" u="sng" dirty="0" smtClean="0"/>
              <a:t>maximum </a:t>
            </a:r>
            <a:r>
              <a:rPr lang="en-US" u="sng" dirty="0"/>
              <a:t>curtailment </a:t>
            </a:r>
            <a:r>
              <a:rPr lang="en-US" u="sng" dirty="0" smtClean="0"/>
              <a:t>duration</a:t>
            </a:r>
            <a:r>
              <a:rPr lang="en-US" dirty="0" smtClean="0"/>
              <a:t>:</a:t>
            </a:r>
          </a:p>
          <a:p>
            <a:pPr lvl="1">
              <a:tabLst>
                <a:tab pos="5541963" algn="l"/>
              </a:tabLst>
            </a:pPr>
            <a:r>
              <a:rPr lang="en-US" dirty="0" smtClean="0"/>
              <a:t>Cost: $2,000 (fixed) + 3.0 * $500 </a:t>
            </a:r>
            <a:r>
              <a:rPr lang="en-US" dirty="0"/>
              <a:t>= </a:t>
            </a:r>
            <a:r>
              <a:rPr lang="en-US" dirty="0" smtClean="0"/>
              <a:t>$3,500 </a:t>
            </a:r>
            <a:endParaRPr lang="en-US" dirty="0"/>
          </a:p>
          <a:p>
            <a:pPr marL="914400" lvl="2" indent="0">
              <a:buNone/>
              <a:tabLst>
                <a:tab pos="5541963" algn="l"/>
              </a:tabLst>
            </a:pPr>
            <a:r>
              <a:rPr lang="en-US" dirty="0"/>
              <a:t>(where </a:t>
            </a:r>
            <a:r>
              <a:rPr lang="en-US" dirty="0" smtClean="0"/>
              <a:t>3.0 </a:t>
            </a:r>
            <a:r>
              <a:rPr lang="en-US" dirty="0"/>
              <a:t>= </a:t>
            </a:r>
            <a:r>
              <a:rPr lang="en-US" dirty="0" smtClean="0"/>
              <a:t>2-hour deployment + </a:t>
            </a:r>
            <a:r>
              <a:rPr lang="en-US" dirty="0"/>
              <a:t>1 hour return to service)</a:t>
            </a:r>
          </a:p>
          <a:p>
            <a:pPr lvl="1">
              <a:tabLst>
                <a:tab pos="5541963" algn="l"/>
              </a:tabLst>
            </a:pPr>
            <a:r>
              <a:rPr lang="en-US" dirty="0" smtClean="0"/>
              <a:t>$3,500 / 10 </a:t>
            </a:r>
            <a:r>
              <a:rPr lang="en-US" dirty="0"/>
              <a:t>= </a:t>
            </a:r>
            <a:r>
              <a:rPr lang="en-US" dirty="0" smtClean="0"/>
              <a:t>$350/</a:t>
            </a:r>
            <a:r>
              <a:rPr lang="en-US" dirty="0" err="1" smtClean="0"/>
              <a:t>MWh</a:t>
            </a:r>
            <a:endParaRPr lang="en-US" dirty="0" smtClean="0"/>
          </a:p>
          <a:p>
            <a:pPr>
              <a:tabLst>
                <a:tab pos="5541963" algn="l"/>
              </a:tabLst>
            </a:pPr>
            <a:endParaRPr lang="en-US" dirty="0"/>
          </a:p>
          <a:p>
            <a:pPr>
              <a:tabLst>
                <a:tab pos="5541963" algn="l"/>
              </a:tabLst>
            </a:pPr>
            <a:r>
              <a:rPr lang="en-US" dirty="0" smtClean="0"/>
              <a:t>So, this LR’s cost recovery  range would be: &gt;$350/</a:t>
            </a:r>
            <a:r>
              <a:rPr lang="en-US" dirty="0" err="1" smtClean="0"/>
              <a:t>MWh</a:t>
            </a:r>
            <a:r>
              <a:rPr lang="en-US" dirty="0" smtClean="0"/>
              <a:t> to $1,050/</a:t>
            </a:r>
            <a:r>
              <a:rPr lang="en-US" dirty="0" err="1" smtClean="0"/>
              <a:t>MWh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Example to assist in preparing input data </a:t>
            </a:r>
            <a:r>
              <a:rPr lang="en-US" sz="3600" dirty="0" smtClean="0"/>
              <a:t>(3)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632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6525706" y="2781699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30306" y="2764391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10706" y="4343400"/>
            <a:ext cx="7543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496506" y="3124200"/>
            <a:ext cx="1371600" cy="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96706" y="3580614"/>
            <a:ext cx="990600" cy="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96706" y="4038600"/>
            <a:ext cx="2133600" cy="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93204" y="4114800"/>
            <a:ext cx="6803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496506" y="4426803"/>
            <a:ext cx="0" cy="385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01206" y="488400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MIRTM commitment instruction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511039" y="2709446"/>
            <a:ext cx="1357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Ramp period</a:t>
            </a:r>
            <a:endParaRPr lang="en-US" sz="1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3020506" y="2709446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63306" y="4655403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Curtailment</a:t>
            </a:r>
            <a:r>
              <a:rPr lang="en-US" sz="1600" dirty="0"/>
              <a:t> </a:t>
            </a:r>
            <a:r>
              <a:rPr lang="en-US" sz="1600" dirty="0" smtClean="0"/>
              <a:t>deadline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20506" y="3242846"/>
            <a:ext cx="1357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Min duration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020506" y="3700046"/>
            <a:ext cx="1357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Max duration</a:t>
            </a:r>
            <a:endParaRPr lang="en-US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582606" y="3580614"/>
            <a:ext cx="1943100" cy="786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115586" y="2755427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82906" y="2819400"/>
            <a:ext cx="1780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Post recall unavailability duration</a:t>
            </a:r>
            <a:endParaRPr lang="en-US" sz="1600" dirty="0"/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flipH="1">
            <a:off x="5687508" y="3234899"/>
            <a:ext cx="1295398" cy="287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032039" y="2579802"/>
            <a:ext cx="107406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77825" y="2565282"/>
            <a:ext cx="0" cy="8374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049544" y="3410551"/>
            <a:ext cx="536051" cy="15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575874" y="3402696"/>
            <a:ext cx="0" cy="9124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559672" y="4295481"/>
            <a:ext cx="308163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641305" y="3821004"/>
            <a:ext cx="0" cy="4846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611306" y="3819432"/>
            <a:ext cx="536051" cy="15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120108" y="2709446"/>
            <a:ext cx="0" cy="11194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6101499" y="2707875"/>
            <a:ext cx="1365120" cy="157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63838" y="1828800"/>
            <a:ext cx="1128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LOAD MW</a:t>
            </a:r>
            <a:endParaRPr lang="en-US" sz="1600" dirty="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5306506" y="2133600"/>
            <a:ext cx="685800" cy="621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938833" y="480780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MIRTM Recall instruction</a:t>
            </a:r>
          </a:p>
        </p:txBody>
      </p:sp>
      <p:cxnSp>
        <p:nvCxnSpPr>
          <p:cNvPr id="85" name="Straight Arrow Connector 84"/>
          <p:cNvCxnSpPr>
            <a:stCxn id="81" idx="0"/>
          </p:cNvCxnSpPr>
          <p:nvPr/>
        </p:nvCxnSpPr>
        <p:spPr>
          <a:xfrm flipV="1">
            <a:off x="4586533" y="4455085"/>
            <a:ext cx="0" cy="35271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831362" y="4807803"/>
            <a:ext cx="129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LR available for next MIRTM commitment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4586533" y="2755427"/>
            <a:ext cx="0" cy="162172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01106" y="3083868"/>
            <a:ext cx="1128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DR MW</a:t>
            </a:r>
          </a:p>
          <a:p>
            <a:r>
              <a:rPr lang="en-US" sz="1600" dirty="0" smtClean="0"/>
              <a:t>Quantity</a:t>
            </a:r>
          </a:p>
          <a:p>
            <a:r>
              <a:rPr lang="en-US" sz="1600" dirty="0" smtClean="0"/>
              <a:t>(bid/offer)</a:t>
            </a:r>
            <a:endParaRPr lang="en-US" sz="1600" dirty="0"/>
          </a:p>
        </p:txBody>
      </p:sp>
      <p:sp>
        <p:nvSpPr>
          <p:cNvPr id="96" name="Left Brace 95"/>
          <p:cNvSpPr/>
          <p:nvPr/>
        </p:nvSpPr>
        <p:spPr>
          <a:xfrm>
            <a:off x="1029095" y="2707875"/>
            <a:ext cx="381000" cy="1587606"/>
          </a:xfrm>
          <a:prstGeom prst="leftBrace">
            <a:avLst>
              <a:gd name="adj1" fmla="val 4014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511039" y="2657760"/>
            <a:ext cx="0" cy="162172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79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to LRs and QSEs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Please populate cells in the right-hand column on the following slide(s)</a:t>
            </a:r>
          </a:p>
          <a:p>
            <a:r>
              <a:rPr lang="en-US" dirty="0" smtClean="0"/>
              <a:t>Submit as many scenarios as you like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 ensure apples ↔ apples, </a:t>
            </a:r>
            <a:r>
              <a:rPr lang="en-US" dirty="0">
                <a:solidFill>
                  <a:srgbClr val="FF0000"/>
                </a:solidFill>
              </a:rPr>
              <a:t>please assume the </a:t>
            </a:r>
            <a:r>
              <a:rPr lang="en-US" dirty="0" smtClean="0">
                <a:solidFill>
                  <a:srgbClr val="FF0000"/>
                </a:solidFill>
              </a:rPr>
              <a:t>following for cost calculation (if used):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tabLst>
                <a:tab pos="3657600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Natural gas: 	$3.00 per </a:t>
            </a:r>
            <a:r>
              <a:rPr lang="en-US" dirty="0" err="1" smtClean="0">
                <a:solidFill>
                  <a:srgbClr val="FF0000"/>
                </a:solidFill>
              </a:rPr>
              <a:t>MMBtu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tabLst>
                <a:tab pos="3657600" algn="l"/>
              </a:tabLst>
            </a:pPr>
            <a:r>
              <a:rPr lang="en-US" dirty="0">
                <a:solidFill>
                  <a:srgbClr val="FF0000"/>
                </a:solidFill>
              </a:rPr>
              <a:t>Diesel </a:t>
            </a:r>
            <a:r>
              <a:rPr lang="en-US" dirty="0" smtClean="0">
                <a:solidFill>
                  <a:srgbClr val="FF0000"/>
                </a:solidFill>
              </a:rPr>
              <a:t>fuel:	$</a:t>
            </a:r>
            <a:r>
              <a:rPr lang="en-US" dirty="0">
                <a:solidFill>
                  <a:srgbClr val="FF0000"/>
                </a:solidFill>
              </a:rPr>
              <a:t>2.75 per gallon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Also, assume participation is </a:t>
            </a:r>
            <a:r>
              <a:rPr lang="en-US" u="sng" dirty="0" smtClean="0">
                <a:solidFill>
                  <a:srgbClr val="FF0000"/>
                </a:solidFill>
              </a:rPr>
              <a:t>energy-only</a:t>
            </a:r>
            <a:r>
              <a:rPr lang="en-US" dirty="0" smtClean="0">
                <a:solidFill>
                  <a:srgbClr val="FF0000"/>
                </a:solidFill>
              </a:rPr>
              <a:t> – capacity in MIRTM not carrying AS responsibility</a:t>
            </a:r>
            <a:endParaRPr lang="en-US" u="sng" dirty="0">
              <a:solidFill>
                <a:srgbClr val="FF0000"/>
              </a:solidFill>
            </a:endParaRPr>
          </a:p>
          <a:p>
            <a:r>
              <a:rPr lang="en-US" dirty="0" smtClean="0"/>
              <a:t>Please email populated tables </a:t>
            </a:r>
            <a:r>
              <a:rPr lang="en-US" dirty="0" smtClean="0"/>
              <a:t>by Fri., March 27, to </a:t>
            </a:r>
            <a:r>
              <a:rPr lang="en-US" dirty="0" smtClean="0">
                <a:hlinkClick r:id="rId2"/>
              </a:rPr>
              <a:t>paul.wattles@ercot.com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sainath.moorty@ercot.com</a:t>
            </a:r>
            <a:endParaRPr lang="en-US" dirty="0" smtClean="0"/>
          </a:p>
          <a:p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29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1168</Words>
  <Application>Microsoft Office PowerPoint</Application>
  <PresentationFormat>On-screen Show (4:3)</PresentationFormat>
  <Paragraphs>216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Load Resource Inputs to the Multi-Interval Real-Time Market</vt:lpstr>
      <vt:lpstr>Background</vt:lpstr>
      <vt:lpstr>Background</vt:lpstr>
      <vt:lpstr>LR inputs requested</vt:lpstr>
      <vt:lpstr>Example to assist in preparing input data (1)</vt:lpstr>
      <vt:lpstr>Example to assist in preparing input data (2)</vt:lpstr>
      <vt:lpstr>Example to assist in preparing input data (3)</vt:lpstr>
      <vt:lpstr>Example</vt:lpstr>
      <vt:lpstr>Request to LRs and QSEs</vt:lpstr>
      <vt:lpstr>LR inputs requested</vt:lpstr>
      <vt:lpstr>LR inputs requested</vt:lpstr>
      <vt:lpstr>LR inputs requested</vt:lpstr>
      <vt:lpstr>LR inputs requested</vt:lpstr>
      <vt:lpstr>LR inputs requested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RDWG</dc:creator>
  <cp:lastModifiedBy>P Wattles</cp:lastModifiedBy>
  <cp:revision>30</cp:revision>
  <dcterms:created xsi:type="dcterms:W3CDTF">2015-02-25T19:42:01Z</dcterms:created>
  <dcterms:modified xsi:type="dcterms:W3CDTF">2015-03-11T14:10:41Z</dcterms:modified>
</cp:coreProperties>
</file>