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1"/>
  </p:notesMasterIdLst>
  <p:handoutMasterIdLst>
    <p:handoutMasterId r:id="rId12"/>
  </p:handoutMasterIdLst>
  <p:sldIdLst>
    <p:sldId id="401" r:id="rId8"/>
    <p:sldId id="406" r:id="rId9"/>
    <p:sldId id="407" r:id="rId10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27" d="100"/>
          <a:sy n="127" d="100"/>
        </p:scale>
        <p:origin x="-1212" y="-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February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r>
              <a:rPr lang="en-US" sz="1600" dirty="0" smtClean="0"/>
              <a:t>Incidents </a:t>
            </a:r>
            <a:r>
              <a:rPr lang="en-US" sz="1600" dirty="0"/>
              <a:t>&amp; Maintenance – </a:t>
            </a:r>
            <a:r>
              <a:rPr lang="en-US" sz="1600" dirty="0" smtClean="0"/>
              <a:t>February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02/08/15 </a:t>
            </a:r>
            <a:r>
              <a:rPr lang="en-US" sz="1600" dirty="0"/>
              <a:t>– Retail Market planned maintenance </a:t>
            </a:r>
            <a:r>
              <a:rPr lang="en-US" sz="1600" dirty="0" smtClean="0"/>
              <a:t>outage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02/04,11,14/15 </a:t>
            </a:r>
            <a:r>
              <a:rPr lang="en-US" sz="1600" dirty="0"/>
              <a:t>– </a:t>
            </a:r>
            <a:r>
              <a:rPr lang="en-US" sz="1600" dirty="0" smtClean="0"/>
              <a:t>Premature transitioning of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 issues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02/17/15 </a:t>
            </a:r>
            <a:r>
              <a:rPr lang="en-US" sz="1600" dirty="0"/>
              <a:t>– </a:t>
            </a:r>
            <a:r>
              <a:rPr lang="en-US" sz="1600" dirty="0" smtClean="0"/>
              <a:t>Duplicate Retail transactions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Incidents &amp; Maintenance - March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03/01/15 </a:t>
            </a:r>
            <a:r>
              <a:rPr lang="en-US" sz="1600" dirty="0"/>
              <a:t>– Retail </a:t>
            </a:r>
            <a:r>
              <a:rPr lang="en-US" sz="1600" dirty="0" smtClean="0"/>
              <a:t>Release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03/05/15 – System communication issue impacting the following services:</a:t>
            </a:r>
          </a:p>
          <a:p>
            <a:pPr lvl="2"/>
            <a:r>
              <a:rPr lang="en-US" sz="1200" b="0" dirty="0" smtClean="0"/>
              <a:t>Retail transaction processing</a:t>
            </a:r>
          </a:p>
          <a:p>
            <a:pPr lvl="2"/>
            <a:r>
              <a:rPr lang="en-US" sz="1200" b="0" dirty="0" smtClean="0"/>
              <a:t>Find ESIID, Find Transaction</a:t>
            </a:r>
            <a:endParaRPr lang="en-US" sz="1200" b="0" dirty="0"/>
          </a:p>
          <a:p>
            <a:pPr lvl="2"/>
            <a:r>
              <a:rPr lang="en-US" sz="1200" b="0" dirty="0" err="1" smtClean="0"/>
              <a:t>MarkeTrak</a:t>
            </a:r>
            <a:endParaRPr lang="en-US" sz="1200" b="0" dirty="0"/>
          </a:p>
          <a:p>
            <a:pPr lvl="2"/>
            <a:r>
              <a:rPr lang="en-US" sz="1200" b="0" dirty="0"/>
              <a:t>MPIM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03/29/15 </a:t>
            </a:r>
            <a:r>
              <a:rPr lang="en-US" sz="1600" dirty="0"/>
              <a:t>– Retail Release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Supplemental AMS Interval Data Report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 impacts to report in </a:t>
            </a:r>
            <a:r>
              <a:rPr lang="en-US" sz="1600" dirty="0" smtClean="0"/>
              <a:t>January or February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A long term solution has been developed and will be included in an upcoming software release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70" y="929391"/>
            <a:ext cx="8159653" cy="5014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43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c34af464-7aa1-4edd-9be4-83dffc1cb926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7248</TotalTime>
  <Words>128</Words>
  <Application>Microsoft Office PowerPoint</Application>
  <PresentationFormat>On-screen Show (4:3)</PresentationFormat>
  <Paragraphs>51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345</cp:revision>
  <cp:lastPrinted>2015-03-02T23:22:39Z</cp:lastPrinted>
  <dcterms:created xsi:type="dcterms:W3CDTF">2010-04-12T23:12:02Z</dcterms:created>
  <dcterms:modified xsi:type="dcterms:W3CDTF">2015-03-11T18:36:22Z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