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sldIdLst>
    <p:sldId id="372" r:id="rId2"/>
    <p:sldId id="373" r:id="rId3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FF99"/>
    <a:srgbClr val="FFFF99"/>
    <a:srgbClr val="FFFF66"/>
    <a:srgbClr val="40949A"/>
    <a:srgbClr val="0000CC"/>
    <a:srgbClr val="FF3300"/>
    <a:srgbClr val="FF9900"/>
    <a:srgbClr val="5469A2"/>
    <a:srgbClr val="294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65" autoAdjust="0"/>
    <p:restoredTop sz="98718" autoAdjust="0"/>
  </p:normalViewPr>
  <p:slideViewPr>
    <p:cSldViewPr>
      <p:cViewPr varScale="1">
        <p:scale>
          <a:sx n="118" d="100"/>
          <a:sy n="118" d="100"/>
        </p:scale>
        <p:origin x="-816" y="-96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EF9FDEEA-5704-4A08-B22C-F16CA0CD2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26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CC51442-EDE7-4953-BB55-E71AD2260C8B}" type="slidenum">
              <a:rPr lang="en-US" sz="1200" b="0" smtClean="0"/>
              <a:pPr eaLnBrk="1" hangingPunct="1"/>
              <a:t>1</a:t>
            </a:fld>
            <a:endParaRPr lang="en-US" sz="1200" b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3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533400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2133600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2333625" y="5067300"/>
            <a:ext cx="2895600" cy="4191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8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Meeting Title (optional)</a:t>
            </a:r>
          </a:p>
        </p:txBody>
      </p:sp>
    </p:spTree>
    <p:extLst>
      <p:ext uri="{BB962C8B-B14F-4D97-AF65-F5344CB8AC3E}">
        <p14:creationId xmlns:p14="http://schemas.microsoft.com/office/powerpoint/2010/main" val="81249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6BAE-A68F-473A-A2D7-CEEA128D7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610511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1CF20-39D3-4579-9E24-257361C91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721034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1981A-7905-41B0-8858-66AAA0FFB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206562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CEAF1-53AD-46BE-9176-013B2A2B7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63355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97839-E9E5-4038-9852-0A72C69A2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6447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D15DB-F492-417C-B3C1-95863FCAA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41540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55851-3123-4476-B2AC-37AA76559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20575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0A38D-180F-42DE-8177-B03C76167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83426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CC2D1-2CC9-45D0-AD2A-3A9F9D772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5321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06BC6-3DFE-4977-B534-48CCD8B6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399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DADD4-17AA-47F5-8402-FBC938F97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90126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 b="0">
                <a:latin typeface="Arial" charset="0"/>
              </a:defRPr>
            </a:lvl1pPr>
          </a:lstStyle>
          <a:p>
            <a:pPr>
              <a:defRPr/>
            </a:pPr>
            <a:fld id="{E718ABEB-4B20-4DAD-9F08-0F3C9742E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Date</a:t>
            </a:r>
          </a:p>
        </p:txBody>
      </p:sp>
      <p:sp>
        <p:nvSpPr>
          <p:cNvPr id="103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Rectangle 13"/>
          <p:cNvSpPr>
            <a:spLocks noChangeArrowheads="1"/>
          </p:cNvSpPr>
          <p:nvPr userDrawn="1"/>
        </p:nvSpPr>
        <p:spPr bwMode="auto">
          <a:xfrm>
            <a:off x="8229600" y="6248400"/>
            <a:ext cx="53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fld id="{03670EEC-6877-42F5-BF6B-1CB534FE5D5D}" type="slidenum">
              <a:rPr lang="en-US" sz="1200" b="0"/>
              <a:pPr algn="ctr"/>
              <a:t>‹#›</a:t>
            </a:fld>
            <a:endParaRPr lang="en-US" sz="12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  <p:sldLayoutId id="2147484174" r:id="rId2"/>
    <p:sldLayoutId id="2147484175" r:id="rId3"/>
    <p:sldLayoutId id="2147484176" r:id="rId4"/>
    <p:sldLayoutId id="2147484177" r:id="rId5"/>
    <p:sldLayoutId id="2147484178" r:id="rId6"/>
    <p:sldLayoutId id="2147484179" r:id="rId7"/>
    <p:sldLayoutId id="2147484180" r:id="rId8"/>
    <p:sldLayoutId id="2147484181" r:id="rId9"/>
    <p:sldLayoutId id="2147484182" r:id="rId10"/>
    <p:sldLayoutId id="2147484183" r:id="rId11"/>
    <p:sldLayoutId id="214748418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71600" y="2133600"/>
            <a:ext cx="72390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b="0" kern="0" dirty="0">
                <a:latin typeface="+mj-lt"/>
              </a:rPr>
              <a:t>Project </a:t>
            </a:r>
            <a:r>
              <a:rPr lang="en-US" sz="2800" b="0" kern="0" dirty="0" smtClean="0">
                <a:latin typeface="+mj-lt"/>
              </a:rPr>
              <a:t>Prioritization Review</a:t>
            </a:r>
            <a:endParaRPr lang="en-US" sz="2800" b="0" kern="0" dirty="0">
              <a:latin typeface="+mj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371600" y="3581400"/>
            <a:ext cx="2590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kern="0" dirty="0">
              <a:latin typeface="+mn-lt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kern="0" dirty="0" smtClean="0">
                <a:latin typeface="+mn-lt"/>
              </a:rPr>
              <a:t>March 12, 2014</a:t>
            </a:r>
            <a:endParaRPr lang="en-US" sz="20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1"/>
          <p:cNvSpPr>
            <a:spLocks noGrp="1"/>
          </p:cNvSpPr>
          <p:nvPr>
            <p:ph type="title"/>
          </p:nvPr>
        </p:nvSpPr>
        <p:spPr>
          <a:xfrm>
            <a:off x="152400" y="0"/>
            <a:ext cx="8915400" cy="685800"/>
          </a:xfrm>
        </p:spPr>
        <p:txBody>
          <a:bodyPr/>
          <a:lstStyle/>
          <a:p>
            <a:pPr eaLnBrk="1" hangingPunct="1"/>
            <a:r>
              <a:rPr lang="en-US" sz="1600" dirty="0" smtClean="0"/>
              <a:t>Approved Revision Requests “Not Started</a:t>
            </a:r>
            <a:r>
              <a:rPr lang="en-US" sz="1600" dirty="0"/>
              <a:t>” – </a:t>
            </a:r>
            <a:r>
              <a:rPr lang="en-US" sz="1600" dirty="0" smtClean="0"/>
              <a:t>Planned to Start in Future Months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62152"/>
              </p:ext>
            </p:extLst>
          </p:nvPr>
        </p:nvGraphicFramePr>
        <p:xfrm>
          <a:off x="76201" y="838200"/>
          <a:ext cx="8991599" cy="4986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5937"/>
                <a:gridCol w="858663"/>
                <a:gridCol w="796239"/>
                <a:gridCol w="1032561"/>
                <a:gridCol w="838199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Revision Request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Target</a:t>
                      </a:r>
                    </a:p>
                    <a:p>
                      <a:pPr algn="ctr"/>
                      <a:r>
                        <a:rPr lang="en-US" sz="1100" b="1" dirty="0" smtClean="0"/>
                        <a:t>Start Date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Release Target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Cost Estimate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Author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T="45732" marB="45732" anchor="ctr">
                    <a:solidFill>
                      <a:srgbClr val="FFFF99"/>
                    </a:solidFill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NPRR589</a:t>
                      </a:r>
                      <a:r>
                        <a:rPr lang="en-US" sz="1100" b="1" baseline="0" dirty="0" smtClean="0"/>
                        <a:t> (b) </a:t>
                      </a:r>
                      <a:r>
                        <a:rPr lang="en-US" sz="1000" dirty="0" smtClean="0"/>
                        <a:t>– </a:t>
                      </a:r>
                      <a:r>
                        <a:rPr lang="en-US" sz="1050" dirty="0" smtClean="0"/>
                        <a:t>Ancillary Service Offers in the Supplemental Ancillary Services Market</a:t>
                      </a:r>
                      <a:endParaRPr lang="en-US" sz="1000" dirty="0" smtClean="0"/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Mar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2015-R3</a:t>
                      </a:r>
                      <a:endParaRPr lang="en-US" sz="1050" dirty="0"/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$20k-$35k</a:t>
                      </a:r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QMWG</a:t>
                      </a:r>
                      <a:endParaRPr lang="en-US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NPRR484</a:t>
                      </a:r>
                      <a:r>
                        <a:rPr lang="en-US" sz="1100" b="1" baseline="0" dirty="0" smtClean="0"/>
                        <a:t> (</a:t>
                      </a:r>
                      <a:r>
                        <a:rPr lang="en-US" sz="1100" b="1" baseline="0" dirty="0" err="1" smtClean="0"/>
                        <a:t>ph</a:t>
                      </a:r>
                      <a:r>
                        <a:rPr lang="en-US" sz="1100" b="1" baseline="0" dirty="0" smtClean="0"/>
                        <a:t> 1b) </a:t>
                      </a:r>
                      <a:r>
                        <a:rPr lang="en-US" sz="1000" dirty="0" smtClean="0"/>
                        <a:t>– </a:t>
                      </a:r>
                      <a:r>
                        <a:rPr lang="en-US" sz="1050" dirty="0" smtClean="0"/>
                        <a:t>Revisions to CRR Credit Calculations and Payments</a:t>
                      </a:r>
                      <a:endParaRPr lang="en-US" sz="1000" dirty="0" smtClean="0"/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Apr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2016-R1</a:t>
                      </a:r>
                      <a:endParaRPr lang="en-US" sz="1050" dirty="0"/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$300k-$400k</a:t>
                      </a:r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Luminant</a:t>
                      </a:r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NPRR484</a:t>
                      </a:r>
                      <a:r>
                        <a:rPr lang="en-US" sz="1100" b="1" baseline="0" dirty="0" smtClean="0"/>
                        <a:t> (</a:t>
                      </a:r>
                      <a:r>
                        <a:rPr lang="en-US" sz="1100" b="1" baseline="0" dirty="0" err="1" smtClean="0"/>
                        <a:t>ph</a:t>
                      </a:r>
                      <a:r>
                        <a:rPr lang="en-US" sz="1100" b="1" baseline="0" dirty="0" smtClean="0"/>
                        <a:t> 2) </a:t>
                      </a:r>
                      <a:r>
                        <a:rPr lang="en-US" sz="1050" dirty="0" smtClean="0"/>
                        <a:t>– Revisions to CRR Credit Calculations and Payments</a:t>
                      </a:r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Apr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2016-R1</a:t>
                      </a:r>
                      <a:endParaRPr lang="en-US" sz="1050" dirty="0"/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$100k-$120k</a:t>
                      </a:r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Luminant</a:t>
                      </a:r>
                    </a:p>
                  </a:txBody>
                  <a:tcPr marT="45732" marB="45732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NPRR210</a:t>
                      </a: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Wind Forecasting Change</a:t>
                      </a:r>
                      <a:r>
                        <a:rPr lang="en-US" sz="105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P50, Synchronization with PRR841</a:t>
                      </a:r>
                      <a:endParaRPr lang="en-US" sz="105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$45k-$55k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Morgan Stanley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NPRR219</a:t>
                      </a:r>
                      <a:r>
                        <a:rPr lang="en-US" sz="1050" b="0" dirty="0" smtClean="0"/>
                        <a:t> </a:t>
                      </a:r>
                      <a:r>
                        <a:rPr lang="en-US" sz="1050" b="0" dirty="0" smtClean="0"/>
                        <a:t>– </a:t>
                      </a:r>
                      <a:r>
                        <a:rPr lang="en-US" sz="1050" b="0" baseline="0" dirty="0" smtClean="0"/>
                        <a:t>TSPs </a:t>
                      </a:r>
                      <a:r>
                        <a:rPr lang="en-US" sz="1050" b="0" baseline="0" dirty="0" smtClean="0"/>
                        <a:t>Must Submit Outages for Resource Owned Equipment and Clarification of Changes in Status of Transmission Element Postings</a:t>
                      </a:r>
                      <a:endParaRPr lang="en-US" sz="1050" b="1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2016-R3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$300k-$400k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2762"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NPRR256 </a:t>
                      </a:r>
                      <a:r>
                        <a:rPr lang="en-US" sz="1050" dirty="0" smtClean="0"/>
                        <a:t>– Sync w/PRR787, Add Non-Compliance Language to QSE </a:t>
                      </a:r>
                      <a:r>
                        <a:rPr lang="en-US" sz="1050" dirty="0" err="1" smtClean="0"/>
                        <a:t>Perf</a:t>
                      </a:r>
                      <a:r>
                        <a:rPr lang="en-US" sz="1050" dirty="0" smtClean="0"/>
                        <a:t>. Standards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July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TBD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$120k-$135k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Luminant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27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NPRR419</a:t>
                      </a:r>
                      <a:r>
                        <a:rPr lang="en-US" sz="1050" b="0" dirty="0" smtClean="0"/>
                        <a:t> – Revise Real-Time Energy Imbalance and RMR Adjustment Charge</a:t>
                      </a:r>
                      <a:endParaRPr lang="en-US" sz="1050" b="1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2015-R6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$25k-$30k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NPRR495 </a:t>
                      </a:r>
                      <a:r>
                        <a:rPr lang="en-US" sz="1050" b="0" dirty="0" smtClean="0"/>
                        <a:t>–</a:t>
                      </a:r>
                      <a:r>
                        <a:rPr lang="en-US" sz="1050" b="0" baseline="0" dirty="0" smtClean="0"/>
                        <a:t> Changes to Ancillary Services Capacity Monitor</a:t>
                      </a:r>
                      <a:endParaRPr lang="en-US" sz="1050" b="0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2015-R6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$105k-$125k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MIS User Group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NPRR556 </a:t>
                      </a:r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  <a:r>
                        <a:rPr lang="en-US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Resource Adequacy During Transmission Equipment Outage</a:t>
                      </a:r>
                      <a:endParaRPr lang="en-US" sz="105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2015-R6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$65k-$95k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Tenaska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RRGRR003</a:t>
                      </a:r>
                      <a:r>
                        <a:rPr lang="en-US" sz="1050" b="0" dirty="0" smtClean="0"/>
                        <a:t> – Modifications to Improve</a:t>
                      </a:r>
                      <a:r>
                        <a:rPr lang="en-US" sz="1050" b="0" baseline="0" dirty="0" smtClean="0"/>
                        <a:t> Wind Forecasting</a:t>
                      </a:r>
                      <a:endParaRPr lang="en-US" sz="1050" b="1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2015-R6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$35k-$50k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SCR783</a:t>
                      </a:r>
                      <a:r>
                        <a:rPr lang="en-US" sz="1050" b="0" dirty="0" smtClean="0"/>
                        <a:t> – Outage Scheduler Enhancements – Groups 2 and 3, Group Outage,</a:t>
                      </a:r>
                      <a:r>
                        <a:rPr lang="en-US" sz="1050" b="0" baseline="0" dirty="0" smtClean="0"/>
                        <a:t> Usability, and Filtering Enhancements</a:t>
                      </a:r>
                      <a:endParaRPr lang="en-US" sz="1050" b="1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2016-R3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$600k-$800k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NPRR515</a:t>
                      </a:r>
                      <a:r>
                        <a:rPr lang="en-US" sz="1050" b="0" dirty="0" smtClean="0"/>
                        <a:t> – Day-Ahead</a:t>
                      </a:r>
                      <a:r>
                        <a:rPr lang="en-US" sz="1050" b="0" baseline="0" dirty="0" smtClean="0"/>
                        <a:t> Market Self-Commitment of Generation Resources</a:t>
                      </a:r>
                      <a:endParaRPr lang="en-US" sz="1050" b="1" dirty="0" smtClean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2016-R2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$260k-$285k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NPRR617 </a:t>
                      </a:r>
                      <a:r>
                        <a:rPr lang="en-US" sz="1000" dirty="0" smtClean="0"/>
                        <a:t>– 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Energy Offer Flexibility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Aug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2016-R1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$60k-$80k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Calpine</a:t>
                      </a:r>
                    </a:p>
                  </a:txBody>
                  <a:tcPr marT="45732" marB="45732" anchor="ctr">
                    <a:noFill/>
                  </a:tcPr>
                </a:tc>
              </a:tr>
              <a:tr h="289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NPRR620 </a:t>
                      </a:r>
                      <a:r>
                        <a:rPr lang="en-US" sz="1000" dirty="0" smtClean="0"/>
                        <a:t>– </a:t>
                      </a:r>
                      <a:r>
                        <a:rPr lang="en-US" sz="105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Collateral Requirements for Counter-Parties with No Load or Generation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/>
                        <a:t>Nov 2015</a:t>
                      </a:r>
                    </a:p>
                  </a:txBody>
                  <a:tcPr marT="45732" marB="45732"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2016-R2</a:t>
                      </a:r>
                      <a:endParaRPr lang="en-US" sz="1050" dirty="0"/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$80k-$100k</a:t>
                      </a:r>
                    </a:p>
                  </a:txBody>
                  <a:tcPr marT="45732" marB="45732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ERCOT</a:t>
                      </a:r>
                    </a:p>
                  </a:txBody>
                  <a:tcPr marT="45732" marB="45732" anchor="ctr"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05000" y="6243929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ERCOT requests your input:  Are these the most important revision requests to work on over the next few months?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12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8600" marR="0" indent="-2286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33463" algn="l"/>
            <a:tab pos="1143000" algn="l"/>
            <a:tab pos="2624138" algn="l"/>
          </a:tabLst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28600" marR="0" indent="-22860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>
            <a:tab pos="1033463" algn="l"/>
            <a:tab pos="1143000" algn="l"/>
            <a:tab pos="2624138" algn="l"/>
          </a:tabLst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57146</TotalTime>
  <Words>328</Words>
  <Application>Microsoft Office PowerPoint</Application>
  <PresentationFormat>On-screen Show (4:3)</PresentationFormat>
  <Paragraphs>84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Custom Design</vt:lpstr>
      <vt:lpstr>PowerPoint Presentation</vt:lpstr>
      <vt:lpstr>Approved Revision Requests “Not Started” – Planned to Start in Future Months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Anderson, Troy</dc:creator>
  <cp:lastModifiedBy>Anderson, Troy</cp:lastModifiedBy>
  <cp:revision>1428</cp:revision>
  <cp:lastPrinted>2014-10-08T13:10:42Z</cp:lastPrinted>
  <dcterms:created xsi:type="dcterms:W3CDTF">2005-04-21T14:28:35Z</dcterms:created>
  <dcterms:modified xsi:type="dcterms:W3CDTF">2015-03-10T17:46:51Z</dcterms:modified>
</cp:coreProperties>
</file>