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72" r:id="rId2"/>
    <p:sldId id="302" r:id="rId3"/>
    <p:sldId id="438" r:id="rId4"/>
    <p:sldId id="480" r:id="rId5"/>
    <p:sldId id="471" r:id="rId6"/>
    <p:sldId id="457" r:id="rId7"/>
    <p:sldId id="406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9068" autoAdjust="0"/>
  </p:normalViewPr>
  <p:slideViewPr>
    <p:cSldViewPr>
      <p:cViewPr varScale="1">
        <p:scale>
          <a:sx n="119" d="100"/>
          <a:sy n="119" d="100"/>
        </p:scale>
        <p:origin x="-258" y="-96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7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552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March 12,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2/28/2015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0" y="700088"/>
            <a:ext cx="9152860" cy="55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2/28/2015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88"/>
            <a:ext cx="9144000" cy="55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2/28/2015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53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0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2/28/2015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4" y="700088"/>
            <a:ext cx="9147544" cy="55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2/28/2015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5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2/28/2015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36"/>
            <a:ext cx="9144000" cy="55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3-5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Revision to 2015 Market System Enhancements Scope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Potential Vote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Project Spending </a:t>
            </a:r>
            <a:r>
              <a:rPr lang="en-US" sz="1600" dirty="0" smtClean="0"/>
              <a:t>Update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7</a:t>
            </a:r>
            <a:r>
              <a:rPr lang="en-US" sz="1600" dirty="0" smtClean="0"/>
              <a:t>-14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914400"/>
            <a:ext cx="8991600" cy="536631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2015 March Release</a:t>
            </a:r>
            <a:r>
              <a:rPr lang="en-US" sz="2400" dirty="0"/>
              <a:t>		</a:t>
            </a:r>
            <a:r>
              <a:rPr lang="en-US" sz="2400" i="1" dirty="0"/>
              <a:t>	</a:t>
            </a:r>
            <a:r>
              <a:rPr lang="en-US" sz="2400" i="1" dirty="0">
                <a:solidFill>
                  <a:srgbClr val="00B050"/>
                </a:solidFill>
              </a:rPr>
              <a:t> 		In Flight</a:t>
            </a:r>
            <a:endParaRPr lang="en-US" sz="2400" dirty="0"/>
          </a:p>
          <a:p>
            <a:pPr lvl="1" eaLnBrk="1" hangingPunct="1"/>
            <a:r>
              <a:rPr lang="en-US" sz="1800" dirty="0"/>
              <a:t>SCR778 – Credit Exposure Calculations for NOIE Options Linked to RTM PTP </a:t>
            </a:r>
            <a:r>
              <a:rPr lang="en-US" sz="1800" dirty="0" smtClean="0"/>
              <a:t>Obligations</a:t>
            </a:r>
          </a:p>
          <a:p>
            <a:pPr lvl="1" eaLnBrk="1" hangingPunct="1"/>
            <a:r>
              <a:rPr lang="en-US" sz="1800" dirty="0" smtClean="0"/>
              <a:t>SCR779 – </a:t>
            </a:r>
            <a:r>
              <a:rPr lang="en-US" sz="1800" dirty="0"/>
              <a:t>Increase to the CRR Auction Transaction </a:t>
            </a:r>
            <a:r>
              <a:rPr lang="en-US" sz="1800" dirty="0" smtClean="0"/>
              <a:t>Limit</a:t>
            </a:r>
          </a:p>
          <a:p>
            <a:pPr lvl="1" eaLnBrk="1" hangingPunct="1"/>
            <a:r>
              <a:rPr lang="en-US" sz="1800" dirty="0" smtClean="0"/>
              <a:t>MMS/OS Tech Refresh</a:t>
            </a:r>
          </a:p>
          <a:p>
            <a:pPr lvl="2" eaLnBrk="1" hangingPunct="1"/>
            <a:r>
              <a:rPr lang="en-US" sz="1600" dirty="0" smtClean="0"/>
              <a:t>Impacts to MMS, CDR, CMM, CRR, CSI, MIS and S&amp;B</a:t>
            </a:r>
            <a:endParaRPr lang="en-US" sz="16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5730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marL="0" indent="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Scope Change to 2015 Market System Enhancements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37900"/>
              </p:ext>
            </p:extLst>
          </p:nvPr>
        </p:nvGraphicFramePr>
        <p:xfrm>
          <a:off x="304800" y="2895600"/>
          <a:ext cx="8610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/>
                <a:gridCol w="1219200"/>
              </a:tblGrid>
              <a:tr h="34568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2015 Market System Enhancements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Timing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34">
                <a:tc>
                  <a:txBody>
                    <a:bodyPr/>
                    <a:lstStyle/>
                    <a:p>
                      <a:pPr marL="342900" lvl="0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Phase 1</a:t>
                      </a:r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NPRR626</a:t>
                      </a:r>
                      <a:r>
                        <a:rPr lang="en-US" sz="1600" dirty="0" smtClean="0"/>
                        <a:t> – Reliability Deployment Price Adder</a:t>
                      </a:r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NPRR665</a:t>
                      </a:r>
                      <a:r>
                        <a:rPr lang="en-US" sz="1600" dirty="0" smtClean="0"/>
                        <a:t> – As-Built Clarification of Reliability Deployment Price Adder</a:t>
                      </a:r>
                      <a:endParaRPr lang="en-US" sz="1600" b="1" dirty="0" smtClean="0"/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strike="sngStrike" dirty="0" smtClean="0"/>
                        <a:t>NPRR568 Phase 2 </a:t>
                      </a:r>
                      <a:r>
                        <a:rPr lang="en-US" sz="1600" strike="sngStrike" dirty="0" smtClean="0"/>
                        <a:t>– Real-Time Reserve Price Adder Based on ORDC</a:t>
                      </a:r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strike="sngStrike" dirty="0" smtClean="0"/>
                        <a:t>NPRR644</a:t>
                      </a:r>
                      <a:r>
                        <a:rPr lang="en-US" sz="1600" strike="sngStrike" dirty="0" smtClean="0"/>
                        <a:t> – Operating Reserve Demand Curve Phase 2 Revisions</a:t>
                      </a:r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NPRR645</a:t>
                      </a:r>
                      <a:r>
                        <a:rPr lang="en-US" sz="1600" dirty="0" smtClean="0"/>
                        <a:t> – Real-Time On-Line Capacity Revisions</a:t>
                      </a:r>
                      <a:endParaRPr lang="en-US" sz="1600" b="1" dirty="0" smtClean="0"/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NPRR598</a:t>
                      </a:r>
                      <a:r>
                        <a:rPr lang="en-US" sz="1600" dirty="0" smtClean="0"/>
                        <a:t> – Clarify Inputs to PRC and ORDC</a:t>
                      </a:r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OBD</a:t>
                      </a:r>
                      <a:r>
                        <a:rPr lang="en-US" sz="1600" dirty="0" smtClean="0"/>
                        <a:t> – Methodology for Setting Max Shadow Prices</a:t>
                      </a:r>
                    </a:p>
                    <a:p>
                      <a:pPr marL="342900" lvl="0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Phase 2</a:t>
                      </a:r>
                    </a:p>
                    <a:p>
                      <a:pPr marL="8001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NPRR595</a:t>
                      </a:r>
                      <a:r>
                        <a:rPr lang="en-US" sz="1600" dirty="0" smtClean="0"/>
                        <a:t> – RRS Load Resource Treatment In ORDC</a:t>
                      </a:r>
                    </a:p>
                    <a:p>
                      <a:pPr marL="8001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NPRR568 Phase 2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– Real-Time Reserve Price Adder Based on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ORDC</a:t>
                      </a:r>
                    </a:p>
                    <a:p>
                      <a:pPr marL="8001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</a:rPr>
                        <a:t>NPRR644</a:t>
                      </a:r>
                      <a:r>
                        <a:rPr lang="en-US" sz="1600" strike="noStrike" dirty="0" smtClean="0">
                          <a:solidFill>
                            <a:srgbClr val="FF0000"/>
                          </a:solidFill>
                        </a:rPr>
                        <a:t> – Operating Reserve Demand Curve Phase 2 Revisions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Ph1 – </a:t>
                      </a:r>
                      <a:r>
                        <a:rPr lang="en-US" sz="1600" dirty="0" smtClean="0"/>
                        <a:t>6/27-6/28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600" dirty="0" smtClean="0"/>
                    </a:p>
                    <a:p>
                      <a:pPr algn="ctr"/>
                      <a:r>
                        <a:rPr lang="en-US" dirty="0" smtClean="0"/>
                        <a:t>Ph2 – </a:t>
                      </a:r>
                      <a:r>
                        <a:rPr lang="en-US" sz="1600" dirty="0" smtClean="0"/>
                        <a:t>9/21-9/25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16"/>
          <p:cNvSpPr>
            <a:spLocks noGrp="1"/>
          </p:cNvSpPr>
          <p:nvPr>
            <p:ph idx="1"/>
          </p:nvPr>
        </p:nvSpPr>
        <p:spPr>
          <a:xfrm>
            <a:off x="84664" y="685800"/>
            <a:ext cx="8991600" cy="2209800"/>
          </a:xfrm>
        </p:spPr>
        <p:txBody>
          <a:bodyPr/>
          <a:lstStyle/>
          <a:p>
            <a:pPr eaLnBrk="1" hangingPunct="1"/>
            <a:r>
              <a:rPr lang="en-US" sz="1800" b="0" dirty="0" smtClean="0"/>
              <a:t>At the 3/4/2014 WMS meeting, ERCOT recommended the removal of </a:t>
            </a:r>
            <a:r>
              <a:rPr lang="en-US" sz="1800" b="0" dirty="0"/>
              <a:t>NPRR568 Phase 2 from the </a:t>
            </a:r>
            <a:r>
              <a:rPr lang="en-US" sz="1800" b="0" dirty="0" smtClean="0"/>
              <a:t>June delivery </a:t>
            </a:r>
          </a:p>
          <a:p>
            <a:pPr eaLnBrk="1" hangingPunct="1"/>
            <a:r>
              <a:rPr lang="en-US" sz="1800" b="0" dirty="0" smtClean="0"/>
              <a:t>WMS concurred </a:t>
            </a:r>
            <a:r>
              <a:rPr lang="en-US" sz="1800" b="0" dirty="0"/>
              <a:t>with ERCOT’s </a:t>
            </a:r>
            <a:r>
              <a:rPr lang="en-US" sz="1800" b="0" dirty="0" smtClean="0"/>
              <a:t>recommendation and asked that MPs consider whether they would support:</a:t>
            </a:r>
          </a:p>
          <a:p>
            <a:pPr lvl="1" eaLnBrk="1" hangingPunct="1"/>
            <a:r>
              <a:rPr lang="en-US" sz="1600" dirty="0" smtClean="0"/>
              <a:t>The deferral of NPRR568 Phase 2 to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 smtClean="0"/>
              <a:t>phase </a:t>
            </a:r>
            <a:r>
              <a:rPr lang="en-US" sz="1600" dirty="0" smtClean="0"/>
              <a:t>of the in-flight </a:t>
            </a:r>
            <a:r>
              <a:rPr lang="en-US" sz="1600" dirty="0" smtClean="0"/>
              <a:t>project; </a:t>
            </a:r>
            <a:r>
              <a:rPr lang="en-US" sz="1600" dirty="0" smtClean="0"/>
              <a:t>or,</a:t>
            </a:r>
            <a:endParaRPr lang="en-US" sz="1600" b="0" dirty="0" smtClean="0"/>
          </a:p>
          <a:p>
            <a:pPr lvl="1" eaLnBrk="1" hangingPunct="1"/>
            <a:r>
              <a:rPr lang="en-US" sz="1600" dirty="0" smtClean="0"/>
              <a:t>T</a:t>
            </a:r>
            <a:r>
              <a:rPr lang="en-US" sz="1600" b="0" dirty="0" smtClean="0"/>
              <a:t>he removal of NPRR568 Phase 2 </a:t>
            </a:r>
            <a:r>
              <a:rPr lang="en-US" sz="1600" b="0" dirty="0" smtClean="0"/>
              <a:t>altogether  </a:t>
            </a:r>
            <a:r>
              <a:rPr lang="en-US" sz="1400" b="0" dirty="0" smtClean="0"/>
              <a:t>(NPRR required to strike the gray box)</a:t>
            </a:r>
            <a:endParaRPr lang="en-US" sz="1600" b="0" dirty="0" smtClean="0"/>
          </a:p>
          <a:p>
            <a:pPr eaLnBrk="1" hangingPunct="1"/>
            <a:r>
              <a:rPr lang="en-US" sz="1800" b="0" dirty="0" smtClean="0"/>
              <a:t>Follow-up discussion planned at April WMS meeting</a:t>
            </a:r>
            <a:endParaRPr lang="en-US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356104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390682"/>
            <a:ext cx="226853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NPRR484(Ph1b) </a:t>
            </a:r>
            <a:r>
              <a:rPr lang="en-US" sz="800" b="0" dirty="0"/>
              <a:t>– </a:t>
            </a:r>
            <a:r>
              <a:rPr lang="en-US" sz="800" b="0" dirty="0" smtClean="0"/>
              <a:t>Remaining Phase 1 items</a:t>
            </a:r>
          </a:p>
          <a:p>
            <a:pPr eaLnBrk="1" hangingPunct="1"/>
            <a:r>
              <a:rPr lang="en-US" sz="800" b="0" dirty="0" smtClean="0"/>
              <a:t>NPRR484(Ph2)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 of NPRR</a:t>
            </a:r>
          </a:p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30725600"/>
              </p:ext>
            </p:extLst>
          </p:nvPr>
        </p:nvGraphicFramePr>
        <p:xfrm>
          <a:off x="76200" y="762001"/>
          <a:ext cx="8979017" cy="3471671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524000"/>
                <a:gridCol w="1325264"/>
                <a:gridCol w="1302866"/>
                <a:gridCol w="1302866"/>
                <a:gridCol w="1161821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6/13 – 6/28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8/10 – 8/14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9/21 – 9/25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  <a:endParaRPr kumimoji="0" lang="en-US" sz="1200" b="0" i="0" u="none" strike="sng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NPRR598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NPRR484</a:t>
                      </a:r>
                      <a:r>
                        <a:rPr kumimoji="0" lang="en-US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NPRR588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NPRR484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(1b)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NPRR484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(2)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2109393" y="1327119"/>
            <a:ext cx="38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5995" y="1320529"/>
            <a:ext cx="38930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I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  <a:endParaRPr lang="en-US" sz="1000" i="1" dirty="0"/>
          </a:p>
          <a:p>
            <a:pPr algn="ctr"/>
            <a:endParaRPr lang="en-US" sz="700" i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575604" y="1324235"/>
            <a:ext cx="389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8735557" y="1329154"/>
            <a:ext cx="3893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/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81400" y="1329228"/>
            <a:ext cx="3893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6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91644"/>
              </p:ext>
            </p:extLst>
          </p:nvPr>
        </p:nvGraphicFramePr>
        <p:xfrm>
          <a:off x="210290" y="4761471"/>
          <a:ext cx="8711897" cy="586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6510"/>
                <a:gridCol w="838200"/>
                <a:gridCol w="914400"/>
                <a:gridCol w="1143000"/>
                <a:gridCol w="1447800"/>
                <a:gridCol w="1295400"/>
                <a:gridCol w="1143000"/>
                <a:gridCol w="1073587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July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Nov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Mar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NPRR484(1b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NPRR617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NPRR620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NPRR519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, NPRR272, SCR777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NPRR210, </a:t>
                      </a:r>
                      <a:r>
                        <a:rPr lang="en-US" sz="800" b="0" dirty="0" smtClean="0">
                          <a:solidFill>
                            <a:srgbClr val="FF0000"/>
                          </a:solidFill>
                        </a:rPr>
                        <a:t>NPRR664</a:t>
                      </a:r>
                      <a:endParaRPr lang="en-US" sz="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NPRR219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, NPRR493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SCR783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NPRR256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74662" y="1320915"/>
            <a:ext cx="3893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1000" i="1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955780" y="1312577"/>
            <a:ext cx="0" cy="2569464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3582661" y="2229668"/>
            <a:ext cx="388044" cy="10668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4985839" y="1880286"/>
            <a:ext cx="31600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581400" y="2407911"/>
            <a:ext cx="388044" cy="10668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567736" y="2621782"/>
            <a:ext cx="388044" cy="10668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6598530" y="2482903"/>
            <a:ext cx="2450592" cy="2616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2016</a:t>
            </a:r>
            <a:endParaRPr lang="en-US" sz="11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7964909" y="1705031"/>
            <a:ext cx="109119" cy="51667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892716" y="2745721"/>
            <a:ext cx="0" cy="11430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3567736" y="1664641"/>
            <a:ext cx="355844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535536" y="1447802"/>
            <a:ext cx="388044" cy="11014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6760159" y="1502876"/>
            <a:ext cx="54561" cy="51667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6270450" y="1501086"/>
            <a:ext cx="90245" cy="24759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1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624943"/>
            <a:ext cx="7620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budget = $21.65M</a:t>
            </a:r>
          </a:p>
          <a:p>
            <a:pPr algn="ctr" eaLnBrk="1" hangingPunct="1"/>
            <a:endParaRPr lang="en-US" sz="800" b="0" dirty="0"/>
          </a:p>
          <a:p>
            <a:pPr algn="ctr" eaLnBrk="1" hangingPunct="1"/>
            <a:r>
              <a:rPr lang="en-US" sz="1000" b="0" dirty="0" smtClean="0"/>
              <a:t>Reason: Minor Capital, Program Control and Common Infrastructure projects were re-allocated to areas who use those funds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" y="774858"/>
            <a:ext cx="9102506" cy="474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smtClean="0"/>
              <a:t>Business Integration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2/28/2015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2/28/2015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345"/>
            <a:ext cx="9144000" cy="55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2/28/2015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88"/>
            <a:ext cx="9144000" cy="55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82514</TotalTime>
  <Words>656</Words>
  <Application>Microsoft Office PowerPoint</Application>
  <PresentationFormat>On-screen Show (4:3)</PresentationFormat>
  <Paragraphs>245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Design</vt:lpstr>
      <vt:lpstr>PowerPoint Presentation</vt:lpstr>
      <vt:lpstr>2015 Project Update – Agenda</vt:lpstr>
      <vt:lpstr>Recent / Upcoming Project Highlights</vt:lpstr>
      <vt:lpstr>Scope Change to 2015 Market System Enhancements</vt:lpstr>
      <vt:lpstr>2015 Release Targets – Board-Approved NPRRs / SCRs / xGRRs</vt:lpstr>
      <vt:lpstr>2015 Project Spending Update</vt:lpstr>
      <vt:lpstr>Business Integration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1842</cp:revision>
  <cp:lastPrinted>2015-03-10T14:20:44Z</cp:lastPrinted>
  <dcterms:created xsi:type="dcterms:W3CDTF">2005-04-21T14:28:35Z</dcterms:created>
  <dcterms:modified xsi:type="dcterms:W3CDTF">2015-03-10T20:39:35Z</dcterms:modified>
</cp:coreProperties>
</file>