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18"/>
  </p:notesMasterIdLst>
  <p:handoutMasterIdLst>
    <p:handoutMasterId r:id="rId19"/>
  </p:handoutMasterIdLst>
  <p:sldIdLst>
    <p:sldId id="260" r:id="rId6"/>
    <p:sldId id="276" r:id="rId7"/>
    <p:sldId id="277" r:id="rId8"/>
    <p:sldId id="264" r:id="rId9"/>
    <p:sldId id="268" r:id="rId10"/>
    <p:sldId id="271" r:id="rId11"/>
    <p:sldId id="280" r:id="rId12"/>
    <p:sldId id="281" r:id="rId13"/>
    <p:sldId id="261" r:id="rId14"/>
    <p:sldId id="267" r:id="rId15"/>
    <p:sldId id="282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95" d="100"/>
          <a:sy n="95" d="100"/>
        </p:scale>
        <p:origin x="-228" y="-1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4346625" y="59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66355A-084C-D24E-9AD2-7E4FC41EA627}" type="slidenum">
              <a:rPr lang="en-US" smtClean="0">
                <a:solidFill>
                  <a:schemeClr val="tx1"/>
                </a:solidFill>
              </a:rPr>
              <a:pPr algn="ct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629400" algn="r"/>
              </a:tabLst>
            </a:pPr>
            <a:r>
              <a:rPr lang="en-US" sz="1050" b="1" dirty="0" smtClean="0"/>
              <a:t>UT Energy Week:  Retail</a:t>
            </a:r>
            <a:r>
              <a:rPr lang="en-US" sz="1050" b="1" baseline="0" dirty="0" smtClean="0"/>
              <a:t> Smart Grid Trends	</a:t>
            </a:r>
            <a:r>
              <a:rPr lang="en-US" sz="1050" dirty="0" smtClean="0"/>
              <a:t>Feb. 18,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rcot.com/calendar/2015/2/3/31977-DSW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354314"/>
            <a:chOff x="603250" y="546100"/>
            <a:chExt cx="7727950" cy="4354314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Retail Smart Grid Trends </a:t>
              </a:r>
            </a:p>
            <a:p>
              <a:endParaRPr lang="en-US" sz="3200" b="1" dirty="0" smtClean="0"/>
            </a:p>
            <a:p>
              <a:endParaRPr lang="en-US" b="1" dirty="0" smtClean="0"/>
            </a:p>
            <a:p>
              <a:r>
                <a:rPr lang="en-US" sz="2000" i="1" dirty="0" smtClean="0"/>
                <a:t>Paul Wattles</a:t>
              </a:r>
            </a:p>
            <a:p>
              <a:r>
                <a:rPr lang="en-US" dirty="0" smtClean="0"/>
                <a:t>Senior Analyst, Market Design &amp; Development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UT Energy Week:  “How Smart Grids Enable Consumers”</a:t>
              </a:r>
            </a:p>
            <a:p>
              <a:r>
                <a:rPr lang="en-US" dirty="0" smtClean="0"/>
                <a:t>Feb. 18,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6"/>
            <a:ext cx="8229600" cy="37734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Collecting data on retail price offerings is not a </a:t>
            </a:r>
            <a:br>
              <a:rPr lang="en-US" sz="2400" dirty="0" smtClean="0"/>
            </a:br>
            <a:r>
              <a:rPr lang="en-US" sz="2400" dirty="0" smtClean="0"/>
              <a:t>pure science; many lines are blurred</a:t>
            </a:r>
          </a:p>
          <a:p>
            <a:pPr lvl="1"/>
            <a:r>
              <a:rPr lang="en-US" sz="2000" dirty="0" smtClean="0"/>
              <a:t>Some confusion on product definitions</a:t>
            </a:r>
          </a:p>
          <a:p>
            <a:pPr lvl="1"/>
            <a:r>
              <a:rPr lang="en-US" sz="2000" dirty="0" smtClean="0"/>
              <a:t>REP offerings not necessarily easy to match to the </a:t>
            </a:r>
            <a:br>
              <a:rPr lang="en-US" sz="2000" dirty="0" smtClean="0"/>
            </a:br>
            <a:r>
              <a:rPr lang="en-US" sz="2000" dirty="0" smtClean="0"/>
              <a:t>ERCOT </a:t>
            </a:r>
            <a:r>
              <a:rPr lang="en-US" sz="2000" dirty="0"/>
              <a:t>categories </a:t>
            </a:r>
          </a:p>
          <a:p>
            <a:pPr lvl="1"/>
            <a:r>
              <a:rPr lang="en-US" sz="2000" dirty="0" smtClean="0"/>
              <a:t>REP databases may not be built to track product types through a customer’s history</a:t>
            </a:r>
          </a:p>
          <a:p>
            <a:r>
              <a:rPr lang="en-US" sz="2400" dirty="0" smtClean="0"/>
              <a:t>This helps to explain some of the 2013-14 transitions, but makes year-to-year headcount tracking an inexact science</a:t>
            </a:r>
          </a:p>
        </p:txBody>
      </p:sp>
      <p:pic>
        <p:nvPicPr>
          <p:cNvPr id="3075" name="Picture 3" descr="C:\Users\pwattles\AppData\Local\Microsoft\Windows\Temporary Internet Files\Content.IE5\W9RP8TDL\square-peg-banner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5" r="26167"/>
          <a:stretch/>
        </p:blipFill>
        <p:spPr bwMode="auto">
          <a:xfrm>
            <a:off x="7694864" y="400755"/>
            <a:ext cx="914400" cy="19393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9844" y="4983976"/>
            <a:ext cx="44112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Caveats &amp; disclaimers duly noted, I </a:t>
            </a:r>
            <a:r>
              <a:rPr lang="en-US" dirty="0" smtClean="0"/>
              <a:t>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6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not miss the forest while </a:t>
            </a:r>
            <a:br>
              <a:rPr lang="en-US" sz="2400" dirty="0" smtClean="0"/>
            </a:br>
            <a:r>
              <a:rPr lang="en-US" sz="2400" dirty="0" smtClean="0"/>
              <a:t>looking at the trees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decade after the Legislature enabled AMI, the retail smart grid is starting to take hold</a:t>
            </a:r>
          </a:p>
          <a:p>
            <a:r>
              <a:rPr lang="en-US" sz="2400" dirty="0"/>
              <a:t>More </a:t>
            </a:r>
            <a:r>
              <a:rPr lang="en-US" sz="2400" dirty="0" smtClean="0"/>
              <a:t>detail: 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www.ercot.com/calendar/2015/2/3/31977-DSWG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48999"/>
            <a:ext cx="8459536" cy="461665"/>
          </a:xfrm>
        </p:spPr>
        <p:txBody>
          <a:bodyPr/>
          <a:lstStyle/>
          <a:p>
            <a:r>
              <a:rPr lang="en-US" dirty="0" smtClean="0"/>
              <a:t>Big Picture </a:t>
            </a:r>
            <a:endParaRPr lang="en-US" dirty="0"/>
          </a:p>
        </p:txBody>
      </p:sp>
      <p:pic>
        <p:nvPicPr>
          <p:cNvPr id="7170" name="Picture 2" descr="C:\Users\pwattles\AppData\Local\Microsoft\Windows\Temporary Internet Files\Content.IE5\X1P3IWUF\7886196902_ed58e8d673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58" y="319031"/>
            <a:ext cx="2414201" cy="161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53146" y="2348968"/>
            <a:ext cx="798844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significant chunk of the retail market now has some kind of incentive for DR, price response, or behavioral shift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~ 12% of 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&gt; 8% of C&amp;I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Overall, nearly 5-fold increase in customer counts from 2013-2014</a:t>
            </a:r>
          </a:p>
        </p:txBody>
      </p:sp>
    </p:spTree>
    <p:extLst>
      <p:ext uri="{BB962C8B-B14F-4D97-AF65-F5344CB8AC3E}">
        <p14:creationId xmlns:p14="http://schemas.microsoft.com/office/powerpoint/2010/main" val="25487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 descr="C:\Users\pwattles\AppData\Local\Microsoft\Windows\Temporary Internet Files\Content.IE5\X1P3IWUF\shiny-sun-4549-large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8" t="41" r="-1" b="-1"/>
          <a:stretch/>
        </p:blipFill>
        <p:spPr bwMode="auto">
          <a:xfrm>
            <a:off x="2029949" y="811630"/>
            <a:ext cx="4842935" cy="45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mericanpreppersnetwork.com/wp-content/uploads/2015/02/Smart-Meter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0729" r="14539"/>
          <a:stretch/>
        </p:blipFill>
        <p:spPr bwMode="auto">
          <a:xfrm>
            <a:off x="3385054" y="1969540"/>
            <a:ext cx="2172916" cy="2217639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3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U.S.-Canadian Bulk Power Grids</a:t>
            </a:r>
            <a:endParaRPr lang="en-US" dirty="0"/>
          </a:p>
        </p:txBody>
      </p:sp>
      <p:pic>
        <p:nvPicPr>
          <p:cNvPr id="6" name="Picture 3" descr="NERC_Interconnection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8"/>
            <a:ext cx="4777991" cy="3455099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050004" y="3701152"/>
            <a:ext cx="2120063" cy="13330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807112" y="1032472"/>
            <a:ext cx="2971800" cy="46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>
                <a:latin typeface="+mn-lt"/>
              </a:rPr>
              <a:t>The ERCOT Region is one of 3 </a:t>
            </a:r>
            <a:r>
              <a:rPr lang="en-US" sz="1600" dirty="0" smtClean="0">
                <a:latin typeface="+mn-lt"/>
              </a:rPr>
              <a:t>grid interconnections in USA-Canada</a:t>
            </a:r>
            <a:endParaRPr lang="en-US" sz="1600" dirty="0">
              <a:latin typeface="+mn-lt"/>
            </a:endParaRPr>
          </a:p>
          <a:p>
            <a:pPr marL="173038" indent="-173038" eaLnBrk="0" hangingPunct="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>
                <a:latin typeface="+mn-lt"/>
              </a:rPr>
              <a:t>The ERCOT grid:</a:t>
            </a:r>
            <a:endParaRPr lang="en-US" sz="1400" dirty="0">
              <a:latin typeface="+mn-lt"/>
            </a:endParaRP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>
                <a:latin typeface="+mn-lt"/>
              </a:rPr>
              <a:t>Covers 75% of Texas land</a:t>
            </a: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>
                <a:latin typeface="+mn-lt"/>
              </a:rPr>
              <a:t>Serves </a:t>
            </a:r>
            <a:r>
              <a:rPr lang="en-US" sz="1600" dirty="0" smtClean="0">
                <a:latin typeface="+mn-lt"/>
              </a:rPr>
              <a:t>90% </a:t>
            </a:r>
            <a:r>
              <a:rPr lang="en-US" sz="1600" dirty="0">
                <a:latin typeface="+mn-lt"/>
              </a:rPr>
              <a:t>of Texas load </a:t>
            </a: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 smtClean="0">
                <a:latin typeface="+mn-lt"/>
              </a:rPr>
              <a:t>68,305 MW all-time peak (Aug. 3, 2011)</a:t>
            </a: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 smtClean="0">
                <a:latin typeface="+mn-lt"/>
              </a:rPr>
              <a:t>&gt;</a:t>
            </a:r>
            <a:r>
              <a:rPr lang="en-US" sz="1600" dirty="0" smtClean="0">
                <a:latin typeface="+mn-lt"/>
              </a:rPr>
              <a:t>43,000 </a:t>
            </a:r>
            <a:r>
              <a:rPr lang="en-US" sz="1600" dirty="0">
                <a:latin typeface="+mn-lt"/>
              </a:rPr>
              <a:t>miles of transmission lines</a:t>
            </a: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>
                <a:latin typeface="+mn-lt"/>
              </a:rPr>
              <a:t>&gt;550 generation units</a:t>
            </a:r>
          </a:p>
          <a:p>
            <a:pPr marL="173038" lvl="1" indent="-173038" eaLnBrk="0" hangingPunct="0"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600" dirty="0">
                <a:latin typeface="+mn-lt"/>
              </a:rPr>
              <a:t>Physical assets are owned by transmission providers and generators, including municipal utilities and cooperatives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772" y="5267031"/>
            <a:ext cx="470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i="1" dirty="0"/>
              <a:t>ERCOT connections to other grids are limited to direct current (DC) ties, which allow control over flow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5128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ISOs and RTOs</a:t>
            </a:r>
            <a:endParaRPr lang="en-US" dirty="0"/>
          </a:p>
        </p:txBody>
      </p:sp>
      <p:pic>
        <p:nvPicPr>
          <p:cNvPr id="6" name="Content Placeholder 8" descr="ISO RTO Map - Labels.jpg"/>
          <p:cNvPicPr>
            <a:picLocks noChangeAspect="1"/>
          </p:cNvPicPr>
          <p:nvPr/>
        </p:nvPicPr>
        <p:blipFill>
          <a:blip r:embed="rId2" cstate="print"/>
          <a:srcRect l="15596" t="10898" r="1053" b="10094"/>
          <a:stretch>
            <a:fillRect/>
          </a:stretch>
        </p:blipFill>
        <p:spPr bwMode="auto">
          <a:xfrm>
            <a:off x="2640143" y="1097071"/>
            <a:ext cx="5986305" cy="438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305659" y="4324267"/>
            <a:ext cx="2100104" cy="132638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821" y="1378896"/>
            <a:ext cx="194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Independent System Operators </a:t>
            </a:r>
            <a:r>
              <a:rPr lang="en-US" dirty="0" smtClean="0"/>
              <a:t>and </a:t>
            </a:r>
            <a:r>
              <a:rPr lang="en-US" b="1" i="1" dirty="0" smtClean="0"/>
              <a:t>Regional Transmission Organizations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 ‘air traffic controllers’ of the bulk electric power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 Advanced Metering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416"/>
            <a:ext cx="8229600" cy="4953000"/>
          </a:xfrm>
        </p:spPr>
        <p:txBody>
          <a:bodyPr>
            <a:normAutofit/>
          </a:bodyPr>
          <a:lstStyle/>
          <a:p>
            <a:pPr marL="1495425"/>
            <a:r>
              <a:rPr lang="en-US" sz="2000" dirty="0" smtClean="0"/>
              <a:t>In 2005, Texas Legislature passed a law </a:t>
            </a:r>
            <a:br>
              <a:rPr lang="en-US" sz="2000" dirty="0" smtClean="0"/>
            </a:br>
            <a:r>
              <a:rPr lang="en-US" sz="2000" dirty="0" smtClean="0"/>
              <a:t>(HB 2129) enabling accelerated cost </a:t>
            </a:r>
            <a:br>
              <a:rPr lang="en-US" sz="2000" dirty="0" smtClean="0"/>
            </a:br>
            <a:r>
              <a:rPr lang="en-US" sz="2000" dirty="0" smtClean="0"/>
              <a:t>recovery for Transmission &amp; Distribution </a:t>
            </a:r>
            <a:br>
              <a:rPr lang="en-US" sz="2000" dirty="0" smtClean="0"/>
            </a:br>
            <a:r>
              <a:rPr lang="en-US" sz="2000" dirty="0" smtClean="0"/>
              <a:t>Utilities in </a:t>
            </a:r>
            <a:r>
              <a:rPr lang="en-US" sz="2000" dirty="0"/>
              <a:t>retail choice </a:t>
            </a:r>
            <a:r>
              <a:rPr lang="en-US" sz="2000" dirty="0" smtClean="0"/>
              <a:t>areas for installing </a:t>
            </a:r>
            <a:br>
              <a:rPr lang="en-US" sz="2000" dirty="0" smtClean="0"/>
            </a:br>
            <a:r>
              <a:rPr lang="en-US" sz="2000" dirty="0" smtClean="0"/>
              <a:t>Advanced Metering Infrastructure (AMI)</a:t>
            </a:r>
          </a:p>
          <a:p>
            <a:endParaRPr lang="en-US" sz="2000" dirty="0" smtClean="0"/>
          </a:p>
          <a:p>
            <a:r>
              <a:rPr lang="en-US" sz="2000" dirty="0" smtClean="0"/>
              <a:t>Subsequent PUC Rules required each meter to </a:t>
            </a:r>
            <a:br>
              <a:rPr lang="en-US" sz="2000" dirty="0" smtClean="0"/>
            </a:br>
            <a:r>
              <a:rPr lang="en-US" sz="2000" dirty="0" smtClean="0"/>
              <a:t>measure load in 15-minute intervals, and for each Retail Electric Provider (REP) to be settled at wholesale on that 15-minute data</a:t>
            </a:r>
          </a:p>
          <a:p>
            <a:pPr lvl="1"/>
            <a:r>
              <a:rPr lang="en-US" sz="1800" dirty="0" smtClean="0"/>
              <a:t>This ensures that the benefits of any customer action to reduce Load during a high-price period will flow directly back to the REP in settlement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Other benefits include automatic meter reading and real-time outage detection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180" t="16341" r="19180" b="7522"/>
          <a:stretch/>
        </p:blipFill>
        <p:spPr bwMode="auto">
          <a:xfrm>
            <a:off x="6730778" y="480990"/>
            <a:ext cx="2145890" cy="192300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25921" y="2567949"/>
            <a:ext cx="180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C00000"/>
                </a:solidFill>
              </a:rPr>
              <a:t>Retail choice areas ~74% of ERCOT Load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7729787" y="2039077"/>
            <a:ext cx="96934" cy="5288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cdn.c.photoshelter.com/img-get/I0000cYIv3d4.ex0/s/860/860/Top-of-the-Texas-Capitol-at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6416"/>
            <a:ext cx="1040773" cy="155934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9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 Retail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512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Today, 4 investor-owned TDUs have implemented AMI</a:t>
            </a:r>
          </a:p>
          <a:p>
            <a:pPr lvl="1"/>
            <a:r>
              <a:rPr lang="en-US" sz="1800" dirty="0" smtClean="0"/>
              <a:t>6.7 million meters in service as of 12/14: nearly </a:t>
            </a:r>
            <a:br>
              <a:rPr lang="en-US" sz="1800" dirty="0" smtClean="0"/>
            </a:br>
            <a:r>
              <a:rPr lang="en-US" sz="1800" dirty="0" smtClean="0"/>
              <a:t>100% of retail choice customers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 2013 ERCOT, working with REPs, began to track growth of smart grid retail product offerings enabled by AMI data:</a:t>
            </a:r>
          </a:p>
          <a:p>
            <a:pPr lvl="1"/>
            <a:r>
              <a:rPr lang="en-US" sz="1800" dirty="0" smtClean="0"/>
              <a:t>Dynamic pricing </a:t>
            </a:r>
          </a:p>
          <a:p>
            <a:pPr lvl="1"/>
            <a:r>
              <a:rPr lang="en-US" sz="1800" dirty="0" smtClean="0"/>
              <a:t>Other retail demand response or behavioral shift incentives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REPs have now provided headcounts of their customers enrolled in various product types on two snapshot dates:  6/15/13 and 9/30/14</a:t>
            </a:r>
          </a:p>
          <a:p>
            <a:pPr lvl="1"/>
            <a:r>
              <a:rPr lang="en-US" sz="1800" dirty="0" smtClean="0"/>
              <a:t>Additional ERCOT analysis, including responses to (rare) price events and shifts in behavior by Time of Use customers, coming later</a:t>
            </a:r>
          </a:p>
          <a:p>
            <a:endParaRPr lang="en-US" sz="2000" dirty="0"/>
          </a:p>
        </p:txBody>
      </p:sp>
      <p:pic>
        <p:nvPicPr>
          <p:cNvPr id="7" name="Picture 6" descr="http://americanpreppersnetwork.com/wp-content/uploads/2015/02/Smart-Meter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0729" r="14539"/>
          <a:stretch/>
        </p:blipFill>
        <p:spPr bwMode="auto">
          <a:xfrm>
            <a:off x="7433242" y="473949"/>
            <a:ext cx="1253558" cy="1279357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27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Pricing ($/kWh) that varies by day and/or </a:t>
            </a:r>
            <a:br>
              <a:rPr lang="en-US" sz="2400" i="1" dirty="0" smtClean="0"/>
            </a:br>
            <a:r>
              <a:rPr lang="en-US" sz="2400" i="1" dirty="0" smtClean="0"/>
              <a:t>hour, but with fixed and known values</a:t>
            </a:r>
          </a:p>
          <a:p>
            <a:r>
              <a:rPr lang="en-US" sz="2400" dirty="0" smtClean="0"/>
              <a:t>Examples:  </a:t>
            </a:r>
            <a:r>
              <a:rPr lang="en-US" sz="2400" u="sng" dirty="0" smtClean="0"/>
              <a:t>Free Nights</a:t>
            </a:r>
            <a:r>
              <a:rPr lang="en-US" sz="2400" dirty="0" smtClean="0"/>
              <a:t>, </a:t>
            </a:r>
            <a:r>
              <a:rPr lang="en-US" sz="2400" u="sng" dirty="0" smtClean="0"/>
              <a:t>Free Weekends</a:t>
            </a:r>
          </a:p>
          <a:p>
            <a:pPr lvl="1"/>
            <a:r>
              <a:rPr lang="en-US" sz="2000" dirty="0" smtClean="0"/>
              <a:t>Numerous variations available from multiple REPs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Footnotes:</a:t>
            </a:r>
          </a:p>
          <a:p>
            <a:pPr lvl="1"/>
            <a:r>
              <a:rPr lang="en-US" sz="2000" dirty="0" smtClean="0"/>
              <a:t>222,000+ were new to TOU in 2014</a:t>
            </a:r>
          </a:p>
          <a:p>
            <a:pPr lvl="1"/>
            <a:r>
              <a:rPr lang="en-US" sz="2000" dirty="0" smtClean="0"/>
              <a:t>Fairly </a:t>
            </a:r>
            <a:r>
              <a:rPr lang="en-US" sz="2000" dirty="0"/>
              <a:t>high attrition rate:  -</a:t>
            </a:r>
            <a:r>
              <a:rPr lang="en-US" sz="2000" dirty="0" smtClean="0"/>
              <a:t>62,794 from the 2013 total</a:t>
            </a:r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48999"/>
            <a:ext cx="8459536" cy="461665"/>
          </a:xfrm>
        </p:spPr>
        <p:txBody>
          <a:bodyPr/>
          <a:lstStyle/>
          <a:p>
            <a:r>
              <a:rPr lang="en-US" dirty="0" smtClean="0"/>
              <a:t>Product type:  Time of Use (TOU)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28821"/>
              </p:ext>
            </p:extLst>
          </p:nvPr>
        </p:nvGraphicFramePr>
        <p:xfrm>
          <a:off x="2307772" y="2766492"/>
          <a:ext cx="3761433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1859"/>
                <a:gridCol w="198957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Residential</a:t>
                      </a:r>
                      <a:r>
                        <a:rPr lang="en-US" baseline="0" dirty="0" smtClean="0"/>
                        <a:t> TOU Enrollment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135,320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290,328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100" name="Picture 4" descr="C:\Users\pwattles\AppData\Local\Microsoft\Windows\Temporary Internet Files\Content.IE5\XE3Q38TO\clock-ic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8" y="446702"/>
            <a:ext cx="1422399" cy="14177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079631" y="3145134"/>
            <a:ext cx="0" cy="7287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smtClean="0"/>
              <a:t>Payment incentive for reducing load during events </a:t>
            </a:r>
            <a:br>
              <a:rPr lang="en-US" i="1" dirty="0" smtClean="0"/>
            </a:br>
            <a:r>
              <a:rPr lang="en-US" i="1" dirty="0" smtClean="0"/>
              <a:t>identified by REP</a:t>
            </a:r>
          </a:p>
          <a:p>
            <a:pPr lvl="1"/>
            <a:r>
              <a:rPr lang="en-US" dirty="0" smtClean="0"/>
              <a:t>Prior notification by email, text, </a:t>
            </a:r>
            <a:r>
              <a:rPr lang="en-US" dirty="0" err="1" smtClean="0"/>
              <a:t>robo</a:t>
            </a:r>
            <a:r>
              <a:rPr lang="en-US" dirty="0" smtClean="0"/>
              <a:t>-call, etc.</a:t>
            </a:r>
          </a:p>
          <a:p>
            <a:r>
              <a:rPr lang="en-US" dirty="0" smtClean="0"/>
              <a:t>Numerous variations available from multiple REPs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300" dirty="0" smtClean="0"/>
              <a:t>Footnotes:</a:t>
            </a:r>
          </a:p>
          <a:p>
            <a:pPr marL="742950" lvl="2" indent="-342900"/>
            <a:r>
              <a:rPr lang="en-US" sz="2900" dirty="0" smtClean="0"/>
              <a:t>Some </a:t>
            </a:r>
            <a:r>
              <a:rPr lang="en-US" sz="2900" dirty="0"/>
              <a:t>REPs </a:t>
            </a:r>
            <a:r>
              <a:rPr lang="en-US" sz="2900" dirty="0" smtClean="0"/>
              <a:t>made PTRs available to </a:t>
            </a:r>
            <a:r>
              <a:rPr lang="en-US" sz="2900" dirty="0"/>
              <a:t>all customers in their portfolio</a:t>
            </a:r>
          </a:p>
          <a:p>
            <a:pPr lvl="2"/>
            <a:r>
              <a:rPr lang="en-US" dirty="0" smtClean="0"/>
              <a:t>Some of these REPs reported their entire portfolio on PTR, regardless of whether they called an event</a:t>
            </a:r>
          </a:p>
          <a:p>
            <a:pPr lvl="2"/>
            <a:r>
              <a:rPr lang="en-US" dirty="0" smtClean="0"/>
              <a:t>Others reported numbers only for those that actually provided DR in a called event</a:t>
            </a:r>
          </a:p>
          <a:p>
            <a:pPr lvl="1"/>
            <a:r>
              <a:rPr lang="en-US" dirty="0" smtClean="0"/>
              <a:t>Inconsistencies difficult to resolve </a:t>
            </a:r>
          </a:p>
          <a:p>
            <a:pPr lvl="2"/>
            <a:r>
              <a:rPr lang="en-US" dirty="0" smtClean="0"/>
              <a:t>Data collection from REPs is voluntary (not required by market rules)</a:t>
            </a:r>
          </a:p>
          <a:p>
            <a:pPr lvl="2"/>
            <a:r>
              <a:rPr lang="en-US" dirty="0" smtClean="0"/>
              <a:t>Creating simple descriptions of all product types is proving elusive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48999"/>
            <a:ext cx="8459536" cy="461665"/>
          </a:xfrm>
        </p:spPr>
        <p:txBody>
          <a:bodyPr/>
          <a:lstStyle/>
          <a:p>
            <a:r>
              <a:rPr lang="en-US" dirty="0" smtClean="0"/>
              <a:t>Product type:  Peak Time Rebate (PTR)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68342"/>
              </p:ext>
            </p:extLst>
          </p:nvPr>
        </p:nvGraphicFramePr>
        <p:xfrm>
          <a:off x="1401719" y="2136081"/>
          <a:ext cx="5662296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9338"/>
                <a:gridCol w="1507252"/>
                <a:gridCol w="1185706"/>
              </a:tblGrid>
              <a:tr h="341675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410,765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&amp; Industrial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C:\Users\pwattles\AppData\Local\Microsoft\Windows\Temporary Internet Files\Content.IE5\W9RP8TDL\One-Dollar-1240573173_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6" y="542220"/>
            <a:ext cx="1502834" cy="100188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778435"/>
            <a:ext cx="8229600" cy="52304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RTP:  </a:t>
            </a:r>
            <a:r>
              <a:rPr lang="en-US" sz="2000" i="1" dirty="0" smtClean="0"/>
              <a:t>Pricing tied directly to Load Zone Settlement Point Prices in the ERCOT real-time market at all times</a:t>
            </a:r>
          </a:p>
          <a:p>
            <a:pPr lvl="1"/>
            <a:r>
              <a:rPr lang="en-US" sz="1800" dirty="0" smtClean="0"/>
              <a:t>Subject to change every 15 minutes</a:t>
            </a:r>
          </a:p>
          <a:p>
            <a:r>
              <a:rPr lang="en-US" sz="2000" dirty="0" smtClean="0"/>
              <a:t>B&amp;I:  </a:t>
            </a:r>
            <a:r>
              <a:rPr lang="en-US" sz="2000" i="1" dirty="0" smtClean="0"/>
              <a:t>Fixed pricing most hours but exposure to RTPs in others </a:t>
            </a:r>
          </a:p>
          <a:p>
            <a:pPr lvl="1"/>
            <a:r>
              <a:rPr lang="en-US" sz="1800" dirty="0" smtClean="0"/>
              <a:t>Many variations on the B&amp;I theme</a:t>
            </a:r>
          </a:p>
          <a:p>
            <a:r>
              <a:rPr lang="en-US" sz="2000" dirty="0" smtClean="0"/>
              <a:t>Both are offered by numerous REPs, </a:t>
            </a:r>
            <a:r>
              <a:rPr lang="en-US" sz="2000" dirty="0"/>
              <a:t>almost exclusively to C&amp;I customers </a:t>
            </a:r>
            <a:endParaRPr lang="en-US" sz="20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342900" lvl="1" indent="-342900">
              <a:buFont typeface="Arial"/>
              <a:buChar char="•"/>
            </a:pPr>
            <a:endParaRPr lang="en-US" sz="1800" dirty="0"/>
          </a:p>
          <a:p>
            <a:pPr marL="342900" lvl="1" indent="-342900">
              <a:buFont typeface="Arial"/>
              <a:buChar char="•"/>
            </a:pPr>
            <a:endParaRPr lang="en-US" sz="1050" dirty="0" smtClean="0"/>
          </a:p>
          <a:p>
            <a:pPr marL="342900" lvl="1" indent="-342900">
              <a:buFont typeface="Arial"/>
              <a:buChar char="•"/>
            </a:pPr>
            <a:endParaRPr lang="en-US" sz="1800" dirty="0" smtClean="0"/>
          </a:p>
          <a:p>
            <a:pPr marL="342900" lvl="1" indent="-342900">
              <a:buFont typeface="Arial"/>
              <a:buChar char="•"/>
            </a:pPr>
            <a:endParaRPr lang="en-US" sz="1050" dirty="0" smtClean="0"/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z="2000" dirty="0" smtClean="0"/>
              <a:t>Footnotes:</a:t>
            </a:r>
          </a:p>
          <a:p>
            <a:pPr marL="742950" lvl="2" indent="-342900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Indicates some migration from B&amp;I to RTP</a:t>
            </a:r>
          </a:p>
          <a:p>
            <a:pPr marL="742950" lvl="2" indent="-342900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Evidence elsewhere of migration from B&amp;I to Peak Rebate plans</a:t>
            </a:r>
            <a:endParaRPr lang="en-US" sz="16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48999"/>
            <a:ext cx="8459536" cy="461665"/>
          </a:xfrm>
        </p:spPr>
        <p:txBody>
          <a:bodyPr/>
          <a:lstStyle/>
          <a:p>
            <a:r>
              <a:rPr lang="en-US" dirty="0" smtClean="0"/>
              <a:t>Products:  Real-Time Pricing (RTP) + Block &amp; Index (B&amp;I)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31588"/>
              </p:ext>
            </p:extLst>
          </p:nvPr>
        </p:nvGraphicFramePr>
        <p:xfrm>
          <a:off x="2372784" y="3216056"/>
          <a:ext cx="4480203" cy="1519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5589"/>
                <a:gridCol w="1705717"/>
                <a:gridCol w="1848897"/>
              </a:tblGrid>
              <a:tr h="38905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&amp; Industrial</a:t>
                      </a:r>
                      <a:r>
                        <a:rPr lang="en-US" baseline="0" dirty="0" smtClean="0"/>
                        <a:t> Enrollment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90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9,700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B&amp;I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23,928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6,976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4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Aug. 2014 Wholesale Prices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69247" y="828676"/>
            <a:ext cx="6080451" cy="5024176"/>
            <a:chOff x="2219487" y="828676"/>
            <a:chExt cx="6080451" cy="5024176"/>
          </a:xfrm>
        </p:grpSpPr>
        <p:pic>
          <p:nvPicPr>
            <p:cNvPr id="5122" name="Picture 2" descr="C:\Users\pwattles\Desktop\Documents\3 Market Design and Development\Scarcity Pricing\rtspp aug 201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3" r="20194" b="5004"/>
            <a:stretch/>
          </p:blipFill>
          <p:spPr bwMode="auto">
            <a:xfrm>
              <a:off x="2219487" y="828676"/>
              <a:ext cx="6080451" cy="50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46103" y="1808701"/>
              <a:ext cx="492369" cy="43208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8375" y="2614244"/>
              <a:ext cx="492369" cy="43208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838472" y="2100105"/>
              <a:ext cx="3697790" cy="643091"/>
            </a:xfrm>
            <a:prstGeom prst="straightConnector1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863408" y="2169736"/>
              <a:ext cx="1517301" cy="5232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Two intervals above $450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2225" y="1364085"/>
            <a:ext cx="1828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is typical of summer months from 2012-2014</a:t>
            </a:r>
            <a:endParaRPr lang="en-US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$9,000 offer caps do not ensure high prices will be realized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Challenging to analyze price responsive load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156" y="677956"/>
            <a:ext cx="63371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 Time Settlement Point Prices, ERCOT North Load Zone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449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U.S.-Canadian Bulk Power Grids</vt:lpstr>
      <vt:lpstr>North American ISOs and RTOs</vt:lpstr>
      <vt:lpstr>Background:  Advanced Metering</vt:lpstr>
      <vt:lpstr>Background:  Retail Products</vt:lpstr>
      <vt:lpstr>Product type:  Time of Use (TOU)</vt:lpstr>
      <vt:lpstr>Product type:  Peak Time Rebate (PTR)</vt:lpstr>
      <vt:lpstr>Products:  Real-Time Pricing (RTP) + Block &amp; Index (B&amp;I)</vt:lpstr>
      <vt:lpstr>Aug. 2014 Wholesale Prices</vt:lpstr>
      <vt:lpstr>Additional thoughts</vt:lpstr>
      <vt:lpstr>Big Picture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 Wattles</cp:lastModifiedBy>
  <cp:revision>163</cp:revision>
  <cp:lastPrinted>2013-01-30T23:16:36Z</cp:lastPrinted>
  <dcterms:created xsi:type="dcterms:W3CDTF">2010-04-12T23:12:02Z</dcterms:created>
  <dcterms:modified xsi:type="dcterms:W3CDTF">2015-02-16T22:18:13Z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