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67" r:id="rId5"/>
  </p:sldMasterIdLst>
  <p:sldIdLst>
    <p:sldId id="287" r:id="rId6"/>
    <p:sldId id="281" r:id="rId7"/>
    <p:sldId id="285" r:id="rId8"/>
    <p:sldId id="282" r:id="rId9"/>
    <p:sldId id="283" r:id="rId10"/>
    <p:sldId id="286" r:id="rId11"/>
    <p:sldId id="288" r:id="rId12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595" autoAdjust="0"/>
  </p:normalViewPr>
  <p:slideViewPr>
    <p:cSldViewPr snapToGrid="0" snapToObjects="1" showGuides="1">
      <p:cViewPr varScale="1">
        <p:scale>
          <a:sx n="83" d="100"/>
          <a:sy n="83" d="100"/>
        </p:scale>
        <p:origin x="-432" y="-90"/>
      </p:cViewPr>
      <p:guideLst>
        <p:guide orient="horz" pos="2544"/>
        <p:guide orient="horz" pos="90"/>
        <p:guide orient="horz" pos="493"/>
        <p:guide pos="5057"/>
        <p:guide pos="696"/>
        <p:guide pos="28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6" d="100"/>
        <a:sy n="11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31610-3CDA-4053-9E78-2278BDE1581A}" type="datetimeFigureOut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2F89F-7DB9-4057-821C-D95B069AD3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138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B5F3F-484D-4769-84F8-89CD00954802}" type="datetimeFigureOut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9EDA0-AEA6-43D0-A938-7A35B0BD34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789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2258E-3CB9-4F1E-B86F-4F05C20AC96C}" type="datetimeFigureOut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A7068-11C8-4020-A340-73BA64380D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889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6A1DE-E77E-46D0-8215-F795D827A4AB}" type="datetimeFigureOut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E9FCB-C54D-4ADA-9F12-493D8F05A2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119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300F9-C65E-4571-8FC2-735C36BF7020}" type="datetimeFigureOut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C83E6-4885-48C2-B15B-1A032C667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177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CBC90-9828-42A3-892A-F6299CC2D2E7}" type="datetimeFigureOut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7BDBD-FF9C-4424-B22A-86EABFA562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93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8057F-DE4E-4EC5-ADC1-719CFB8B9DB2}" type="datetimeFigureOut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026EF-74D5-44F7-9F70-502D70A3D3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852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8C203-7679-4BCC-8513-8AD89D1D01C9}" type="datetimeFigureOut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A62EC-33A0-40E7-81C1-B899FFF159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666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4730D-E181-40E4-82D5-934153C56745}" type="datetimeFigureOut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989B4-0893-47F8-9187-BC595DB323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602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D5868-FBF5-4F18-9360-14F6D265F20C}" type="datetimeFigureOut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97023-9D89-4BAF-8831-7CB829B91C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713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3EA59-4324-4DFC-8019-0A1129451610}" type="datetimeFigureOut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24106-EA22-4D92-B74F-C1380AB1D928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692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F38C9-829E-4C98-ADF6-05A82EA33039}" type="datetimeFigureOut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E6069-05F1-4D0D-969C-BEC90E3F0A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36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BE0705-9C42-4E0C-A959-064328F6FC99}" type="datetimeFigureOut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34D5C50-EAB5-4562-9FF6-5FE30770E5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  <p:pic>
        <p:nvPicPr>
          <p:cNvPr id="1033" name="Picture 8" descr="ERCOT cmyk-01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93645" r:id="rId1"/>
    <p:sldLayoutId id="2147493646" r:id="rId2"/>
    <p:sldLayoutId id="2147493647" r:id="rId3"/>
    <p:sldLayoutId id="2147493648" r:id="rId4"/>
    <p:sldLayoutId id="2147493649" r:id="rId5"/>
    <p:sldLayoutId id="2147493650" r:id="rId6"/>
    <p:sldLayoutId id="2147493651" r:id="rId7"/>
    <p:sldLayoutId id="2147493656" r:id="rId8"/>
    <p:sldLayoutId id="2147493652" r:id="rId9"/>
    <p:sldLayoutId id="2147493653" r:id="rId10"/>
    <p:sldLayoutId id="2147493654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E45466-1DB6-4ABD-9526-7A382919762B}" type="datetimeFigureOut">
              <a:rPr lang="en-US"/>
              <a:pPr>
                <a:defRPr/>
              </a:pPr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FA8472-F0AE-44DC-8DC4-3CB81519A4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/>
          <a:srcRect t="9220"/>
          <a:stretch/>
        </p:blipFill>
        <p:spPr>
          <a:xfrm>
            <a:off x="214993" y="-168453"/>
            <a:ext cx="8714015" cy="6634475"/>
          </a:xfrm>
          <a:prstGeom prst="rect">
            <a:avLst/>
          </a:prstGeom>
          <a:effectLst>
            <a:reflection stA="58000" endPos="7000" dir="5400000" sy="-100000" algn="bl" rotWithShape="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655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3"/>
          <p:cNvGrpSpPr>
            <a:grpSpLocks/>
          </p:cNvGrpSpPr>
          <p:nvPr/>
        </p:nvGrpSpPr>
        <p:grpSpPr bwMode="auto">
          <a:xfrm>
            <a:off x="603250" y="1498600"/>
            <a:ext cx="7727950" cy="3585007"/>
            <a:chOff x="603250" y="546100"/>
            <a:chExt cx="7727950" cy="3584703"/>
          </a:xfrm>
        </p:grpSpPr>
        <p:pic>
          <p:nvPicPr>
            <p:cNvPr id="4099" name="Picture 8" descr="ERCOT cmyk-0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0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2000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 dirty="0" smtClean="0"/>
                <a:t>Credit Updates</a:t>
              </a:r>
              <a:endParaRPr lang="en-US" altLang="en-US" sz="1800" b="1" dirty="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dirty="0" smtClean="0"/>
                <a:t>Mark Ruane</a:t>
              </a:r>
              <a:endParaRPr lang="en-US" altLang="en-US" sz="2000" dirty="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/>
                <a:t>Credit Work Group</a:t>
              </a:r>
              <a:endParaRPr lang="en-US" altLang="en-US" sz="1800" dirty="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/>
                <a:t>ERCOT Public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/>
                <a:t>March 10, 2015</a:t>
              </a:r>
              <a:endParaRPr lang="en-US" altLang="en-US" sz="1800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502"/>
              <a:ext cx="6286500" cy="12699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Credit Updates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2337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600" dirty="0" smtClean="0"/>
              <a:t>Approved Change Requests</a:t>
            </a:r>
          </a:p>
          <a:p>
            <a:r>
              <a:rPr lang="en-US" sz="1600" dirty="0" smtClean="0"/>
              <a:t>April 2015 release</a:t>
            </a:r>
          </a:p>
          <a:p>
            <a:pPr lvl="1"/>
            <a:r>
              <a:rPr lang="en-US" sz="1200" dirty="0" smtClean="0"/>
              <a:t>SCR778 – Credit Exposure Calculations for NOIE Options Linked to RTM PTP Obligations</a:t>
            </a:r>
          </a:p>
          <a:p>
            <a:pPr lvl="1"/>
            <a:endParaRPr lang="en-US" sz="1200" dirty="0" smtClean="0"/>
          </a:p>
          <a:p>
            <a:r>
              <a:rPr lang="en-US" sz="1600" dirty="0" smtClean="0"/>
              <a:t>Targeted 2015 “R2.5” implementations (mid-June):</a:t>
            </a:r>
          </a:p>
          <a:p>
            <a:pPr lvl="1"/>
            <a:r>
              <a:rPr lang="en-US" sz="1200" dirty="0" smtClean="0"/>
              <a:t>NPRR 559 – Revisions to MCE Calculation</a:t>
            </a:r>
          </a:p>
          <a:p>
            <a:pPr lvl="1"/>
            <a:r>
              <a:rPr lang="en-US" sz="1200" dirty="0" smtClean="0"/>
              <a:t>NPRR </a:t>
            </a:r>
            <a:r>
              <a:rPr lang="en-US" sz="1200" dirty="0"/>
              <a:t>597 – Utilize Initial Estimated Liability (IEL) Only During Initial Market Activity</a:t>
            </a:r>
          </a:p>
          <a:p>
            <a:pPr lvl="1"/>
            <a:r>
              <a:rPr lang="en-US" sz="1200" dirty="0" smtClean="0"/>
              <a:t>NPRR 601 – Inclusion of Incremental Exposure in Mass Transitions to Counter-Parties that are Registered as QSEs and LSEs and Provide POLR Service</a:t>
            </a:r>
          </a:p>
          <a:p>
            <a:pPr lvl="1"/>
            <a:r>
              <a:rPr lang="en-US" sz="1200" dirty="0" smtClean="0"/>
              <a:t>NPRR 639 – Correction to Minimum Current Exposure</a:t>
            </a:r>
          </a:p>
          <a:p>
            <a:pPr lvl="1"/>
            <a:endParaRPr lang="en-US" sz="1200" dirty="0"/>
          </a:p>
          <a:p>
            <a:r>
              <a:rPr lang="en-US" sz="1600" dirty="0" smtClean="0"/>
              <a:t>Targeted 2015 R5 implementations</a:t>
            </a:r>
          </a:p>
          <a:p>
            <a:pPr lvl="1"/>
            <a:r>
              <a:rPr lang="en-US" sz="1200" dirty="0" smtClean="0"/>
              <a:t>NPRR </a:t>
            </a:r>
            <a:r>
              <a:rPr lang="en-US" sz="1200" dirty="0"/>
              <a:t>484 </a:t>
            </a:r>
            <a:r>
              <a:rPr lang="en-US" sz="1200" dirty="0" smtClean="0"/>
              <a:t>Phase 2</a:t>
            </a:r>
            <a:endParaRPr lang="en-US" sz="1200" dirty="0"/>
          </a:p>
          <a:p>
            <a:pPr lvl="1"/>
            <a:endParaRPr lang="en-US" sz="1200" dirty="0" smtClean="0"/>
          </a:p>
          <a:p>
            <a:r>
              <a:rPr lang="en-US" sz="1600" dirty="0" smtClean="0"/>
              <a:t>Targeted 2015 R6 implementation</a:t>
            </a:r>
          </a:p>
          <a:p>
            <a:pPr lvl="1"/>
            <a:r>
              <a:rPr lang="en-US" sz="1200" dirty="0" smtClean="0"/>
              <a:t>NPRR439 – Updates to Available Credit Limit for DAM</a:t>
            </a:r>
          </a:p>
          <a:p>
            <a:pPr lvl="1"/>
            <a:endParaRPr lang="en-US" sz="1200" dirty="0"/>
          </a:p>
          <a:p>
            <a:r>
              <a:rPr lang="en-US" sz="1600" dirty="0" smtClean="0"/>
              <a:t>Anticipated 2015 implementation TBD:</a:t>
            </a:r>
          </a:p>
          <a:p>
            <a:pPr lvl="1"/>
            <a:r>
              <a:rPr lang="en-US" sz="1200" dirty="0" smtClean="0"/>
              <a:t>NPRR 484  Phase 1B</a:t>
            </a:r>
          </a:p>
          <a:p>
            <a:pPr lvl="1"/>
            <a:r>
              <a:rPr lang="en-US" sz="1200" dirty="0" smtClean="0"/>
              <a:t>NPRR 519 </a:t>
            </a:r>
            <a:r>
              <a:rPr lang="en-US" sz="1200" dirty="0"/>
              <a:t>– Exemption of ERS-Only QSEs from Collateral and Capitalization Requirements</a:t>
            </a:r>
            <a:endParaRPr lang="en-US" sz="1200" dirty="0" smtClean="0"/>
          </a:p>
          <a:p>
            <a:pPr lvl="1"/>
            <a:r>
              <a:rPr lang="en-US" sz="1200" dirty="0" smtClean="0"/>
              <a:t>NPRR 620 – Collateral Requirements for Counter-Parties with No Load or Generation</a:t>
            </a:r>
          </a:p>
          <a:p>
            <a:endParaRPr lang="en-US" sz="1600" dirty="0"/>
          </a:p>
          <a:p>
            <a:r>
              <a:rPr lang="en-US" sz="1600" dirty="0" smtClean="0"/>
              <a:t>NPRR </a:t>
            </a:r>
            <a:r>
              <a:rPr lang="en-US" sz="1600" dirty="0"/>
              <a:t>612 – Reduction of Cure Period Subsequent to Event of Default</a:t>
            </a:r>
            <a:r>
              <a:rPr lang="en-US" sz="1600" b="1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200" dirty="0" smtClean="0"/>
              <a:t>ERCOT issued Market Notice requesting return of re-executed SFAs by March 2, 2015 to allow effective date of April 1, 2015.</a:t>
            </a:r>
          </a:p>
        </p:txBody>
      </p:sp>
    </p:spTree>
    <p:extLst>
      <p:ext uri="{BB962C8B-B14F-4D97-AF65-F5344CB8AC3E}">
        <p14:creationId xmlns:p14="http://schemas.microsoft.com/office/powerpoint/2010/main" val="191996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Credit Updates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1600" dirty="0" smtClean="0"/>
              <a:t>Outstanding Change Requests</a:t>
            </a:r>
          </a:p>
          <a:p>
            <a:pPr marL="0" lvl="1" indent="0">
              <a:buNone/>
            </a:pPr>
            <a:endParaRPr lang="en-US" sz="1600" dirty="0" smtClean="0"/>
          </a:p>
          <a:p>
            <a:r>
              <a:rPr lang="en-US" sz="1600" dirty="0" smtClean="0"/>
              <a:t>NPRR </a:t>
            </a:r>
            <a:r>
              <a:rPr lang="en-US" sz="1600" dirty="0"/>
              <a:t>638 – Revision to Certain Price Components of EAL </a:t>
            </a:r>
            <a:endParaRPr lang="en-US" sz="1600" dirty="0" smtClean="0"/>
          </a:p>
          <a:p>
            <a:pPr lvl="1"/>
            <a:r>
              <a:rPr lang="en-US" sz="1600" dirty="0" smtClean="0"/>
              <a:t>Tabled at WMS and PRS</a:t>
            </a:r>
          </a:p>
          <a:p>
            <a:pPr lvl="1"/>
            <a:endParaRPr lang="en-US" sz="1600" dirty="0"/>
          </a:p>
          <a:p>
            <a:r>
              <a:rPr lang="en-US" sz="1600" dirty="0" smtClean="0"/>
              <a:t>NPRR 670 – Clarification of Portfolio-Weighted Auction Clearing Price (PWACP)</a:t>
            </a:r>
          </a:p>
          <a:p>
            <a:pPr lvl="1"/>
            <a:r>
              <a:rPr lang="en-US" sz="1600" dirty="0"/>
              <a:t>March PRS for IA Review</a:t>
            </a:r>
          </a:p>
          <a:p>
            <a:pPr lvl="1"/>
            <a:endParaRPr lang="en-US" sz="1600" dirty="0"/>
          </a:p>
          <a:p>
            <a:r>
              <a:rPr lang="en-US" sz="1600" dirty="0"/>
              <a:t>NPRR 671 – Incorporation of DAM Credit Parameters into Protocols</a:t>
            </a:r>
          </a:p>
          <a:p>
            <a:pPr lvl="1"/>
            <a:r>
              <a:rPr lang="en-US" sz="1600" dirty="0"/>
              <a:t>March PRS for IA Review</a:t>
            </a:r>
          </a:p>
          <a:p>
            <a:pPr lvl="1"/>
            <a:endParaRPr lang="en-US" sz="1600" dirty="0"/>
          </a:p>
          <a:p>
            <a:r>
              <a:rPr lang="en-US" sz="1600" dirty="0"/>
              <a:t>NPRR 673 - Correction to Estimated Aggregate Liability (EAL) for a QSE that Represents Neither Load nor Generation</a:t>
            </a:r>
          </a:p>
          <a:p>
            <a:pPr lvl="1"/>
            <a:r>
              <a:rPr lang="en-US" sz="1600" dirty="0"/>
              <a:t>March PRS for IA Review</a:t>
            </a:r>
          </a:p>
          <a:p>
            <a:pPr lvl="1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78897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 smtClean="0"/>
              <a:t>Credit Updates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/>
              <a:t>Outstanding Change Requests (cont.)</a:t>
            </a:r>
          </a:p>
          <a:p>
            <a:pPr lvl="1"/>
            <a:endParaRPr lang="en-US" sz="1600" dirty="0"/>
          </a:p>
          <a:p>
            <a:r>
              <a:rPr lang="en-US" sz="1600" dirty="0" smtClean="0"/>
              <a:t>NPRR 683 – Revision to Available Credit Limit Calculation</a:t>
            </a:r>
          </a:p>
          <a:p>
            <a:pPr lvl="1"/>
            <a:r>
              <a:rPr lang="en-US" sz="1600" dirty="0"/>
              <a:t>March PRS for IA </a:t>
            </a:r>
            <a:r>
              <a:rPr lang="en-US" sz="1600" dirty="0" smtClean="0"/>
              <a:t>Review</a:t>
            </a:r>
          </a:p>
          <a:p>
            <a:pPr lvl="1"/>
            <a:endParaRPr lang="en-US" sz="1600" dirty="0"/>
          </a:p>
          <a:p>
            <a:r>
              <a:rPr lang="en-US" sz="1600" dirty="0" smtClean="0"/>
              <a:t>SCR 785 – Update RTL calculation to include Real-Time Reserve Price Adder-based components </a:t>
            </a:r>
          </a:p>
          <a:p>
            <a:pPr lvl="1"/>
            <a:r>
              <a:rPr lang="en-US" sz="1600" dirty="0"/>
              <a:t>WMS </a:t>
            </a:r>
            <a:r>
              <a:rPr lang="en-US" sz="1600" dirty="0" smtClean="0"/>
              <a:t>recommended that </a:t>
            </a:r>
            <a:r>
              <a:rPr lang="en-US" sz="1600" dirty="0"/>
              <a:t>PRS table </a:t>
            </a:r>
            <a:r>
              <a:rPr lang="en-US" sz="1600" dirty="0" smtClean="0"/>
              <a:t>SCR785, </a:t>
            </a:r>
            <a:r>
              <a:rPr lang="en-US" sz="1600" dirty="0"/>
              <a:t>including </a:t>
            </a:r>
            <a:r>
              <a:rPr lang="en-US" sz="1600" dirty="0" smtClean="0"/>
              <a:t>three billing </a:t>
            </a:r>
            <a:r>
              <a:rPr lang="en-US" sz="1600" dirty="0"/>
              <a:t>determinants defined in </a:t>
            </a:r>
            <a:r>
              <a:rPr lang="en-US" sz="1600" dirty="0" smtClean="0"/>
              <a:t>SCR785, </a:t>
            </a:r>
            <a:r>
              <a:rPr lang="en-US" sz="1600" dirty="0"/>
              <a:t>and </a:t>
            </a:r>
            <a:r>
              <a:rPr lang="en-US" sz="1600" dirty="0" smtClean="0"/>
              <a:t>an additional three </a:t>
            </a:r>
            <a:r>
              <a:rPr lang="en-US" sz="1600" dirty="0"/>
              <a:t>determinants </a:t>
            </a:r>
            <a:r>
              <a:rPr lang="en-US" sz="1600" dirty="0" smtClean="0"/>
              <a:t>included in </a:t>
            </a:r>
            <a:r>
              <a:rPr lang="en-US" sz="1600" dirty="0"/>
              <a:t>NPRR626 which are dependent on SCR785, until such time that this SCR and </a:t>
            </a:r>
            <a:r>
              <a:rPr lang="en-US" sz="1600" dirty="0" smtClean="0"/>
              <a:t>the related </a:t>
            </a:r>
            <a:r>
              <a:rPr lang="en-US" sz="1600" dirty="0"/>
              <a:t>NPRR626 credit components can be implemented with reduced cost by combining with other projects</a:t>
            </a:r>
            <a:r>
              <a:rPr lang="en-US" sz="1600" dirty="0" smtClean="0"/>
              <a:t>.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4427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/>
              <a:t>Credit Updates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Requests </a:t>
            </a:r>
            <a:r>
              <a:rPr lang="en-US" sz="2000" dirty="0"/>
              <a:t>or Assignments to CWG/MCWG</a:t>
            </a:r>
          </a:p>
          <a:p>
            <a:r>
              <a:rPr lang="en-US" sz="2000" dirty="0" smtClean="0"/>
              <a:t>Consolidation </a:t>
            </a:r>
            <a:r>
              <a:rPr lang="en-US" sz="2000" dirty="0"/>
              <a:t>of Other Binding Documents</a:t>
            </a:r>
          </a:p>
          <a:p>
            <a:pPr lvl="1"/>
            <a:r>
              <a:rPr lang="en-US" sz="2000" dirty="0" smtClean="0"/>
              <a:t>Creditworthiness Standards</a:t>
            </a:r>
          </a:p>
          <a:p>
            <a:pPr lvl="2"/>
            <a:r>
              <a:rPr lang="en-US" sz="1600" dirty="0" smtClean="0"/>
              <a:t>Draft NPRR in internal review</a:t>
            </a:r>
            <a:endParaRPr lang="en-US" sz="1600" dirty="0"/>
          </a:p>
          <a:p>
            <a:pPr lvl="1"/>
            <a:r>
              <a:rPr lang="en-US" sz="2000" dirty="0"/>
              <a:t>Credit </a:t>
            </a:r>
            <a:r>
              <a:rPr lang="en-US" sz="2000" dirty="0" smtClean="0"/>
              <a:t>Application</a:t>
            </a:r>
          </a:p>
          <a:p>
            <a:pPr lvl="2"/>
            <a:r>
              <a:rPr lang="en-US" sz="1600" dirty="0" smtClean="0"/>
              <a:t>ERCOT Credit and Legal will jointly draft NPRR</a:t>
            </a:r>
          </a:p>
          <a:p>
            <a:pPr lvl="1"/>
            <a:r>
              <a:rPr lang="en-US" sz="2000" dirty="0"/>
              <a:t>Procedures for Setting Nodal Day Ahead Market (DAM) Credit Requirement </a:t>
            </a:r>
            <a:r>
              <a:rPr lang="en-US" sz="2000" dirty="0" smtClean="0"/>
              <a:t>Parameters and Credit Formulas</a:t>
            </a:r>
          </a:p>
          <a:p>
            <a:pPr lvl="2"/>
            <a:r>
              <a:rPr lang="en-US" sz="1600" dirty="0" smtClean="0"/>
              <a:t>Addressed by NPRR 671</a:t>
            </a:r>
            <a:endParaRPr lang="en-US" sz="1600" dirty="0"/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Credit Items at April F&amp;A/Board</a:t>
            </a:r>
          </a:p>
          <a:p>
            <a:r>
              <a:rPr lang="en-US" sz="2000" dirty="0" smtClean="0"/>
              <a:t>Regular CWG/MCWG update</a:t>
            </a:r>
          </a:p>
          <a:p>
            <a:r>
              <a:rPr lang="en-US" sz="2000" dirty="0" smtClean="0"/>
              <a:t>DAM </a:t>
            </a:r>
            <a:r>
              <a:rPr lang="en-US" sz="2000" dirty="0"/>
              <a:t>Collateral Factors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64559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571500" y="12700"/>
            <a:ext cx="7627991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dirty="0"/>
              <a:t>Credit Updates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Other</a:t>
            </a:r>
            <a:endParaRPr lang="en-US" sz="2000" dirty="0"/>
          </a:p>
          <a:p>
            <a:r>
              <a:rPr lang="en-US" sz="2000" dirty="0"/>
              <a:t>Draft NPRR formalizing prepay account procedures</a:t>
            </a:r>
          </a:p>
          <a:p>
            <a:pPr lvl="1"/>
            <a:r>
              <a:rPr lang="en-US" sz="1600" dirty="0"/>
              <a:t>Impact Analysis underway.  Targeting April PRS</a:t>
            </a:r>
          </a:p>
          <a:p>
            <a:r>
              <a:rPr lang="en-US" sz="2000" dirty="0" smtClean="0"/>
              <a:t>Audited financials and Standard Form Agreement Attachment A required by April 30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for Counter-Parties with December 31, 2014 financial year ends.</a:t>
            </a: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14749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661711" y="2708275"/>
            <a:ext cx="3820577" cy="719241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  <a:defRPr/>
            </a:pPr>
            <a:r>
              <a:rPr lang="en-US" altLang="en-US" sz="2000" dirty="0" smtClean="0"/>
              <a:t>Questions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5213" y="6024563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50" b="1" dirty="0"/>
          </a:p>
          <a:p>
            <a:pPr>
              <a:defRPr/>
            </a:pPr>
            <a:r>
              <a:rPr lang="en-US" sz="1050" dirty="0"/>
              <a:t>ERCOT Public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2925"/>
          </a:xfrm>
        </p:spPr>
        <p:txBody>
          <a:bodyPr/>
          <a:lstStyle/>
          <a:p>
            <a:pPr algn="l"/>
            <a:r>
              <a:rPr lang="en-US" sz="2000" dirty="0"/>
              <a:t>Credit Updates</a:t>
            </a:r>
          </a:p>
        </p:txBody>
      </p:sp>
    </p:spTree>
    <p:extLst>
      <p:ext uri="{BB962C8B-B14F-4D97-AF65-F5344CB8AC3E}">
        <p14:creationId xmlns:p14="http://schemas.microsoft.com/office/powerpoint/2010/main" val="52794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DB35CFF-028E-42FA-B883-6D3B52DC7A0C}">
  <ds:schemaRefs>
    <ds:schemaRef ds:uri="http://schemas.microsoft.com/office/infopath/2007/PartnerControls"/>
    <ds:schemaRef ds:uri="c34af464-7aa1-4edd-9be4-83dffc1cb926"/>
    <ds:schemaRef ds:uri="http://purl.org/dc/elements/1.1/"/>
    <ds:schemaRef ds:uri="http://purl.org/dc/terms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4383</TotalTime>
  <Words>466</Words>
  <Application>Microsoft Office PowerPoint</Application>
  <PresentationFormat>On-screen Show (4:3)</PresentationFormat>
  <Paragraphs>85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Credit Updates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Ruane, Mark</cp:lastModifiedBy>
  <cp:revision>211</cp:revision>
  <cp:lastPrinted>2013-04-05T20:39:02Z</cp:lastPrinted>
  <dcterms:created xsi:type="dcterms:W3CDTF">2010-04-12T23:12:02Z</dcterms:created>
  <dcterms:modified xsi:type="dcterms:W3CDTF">2015-03-09T20:53:35Z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