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</p:sldMasterIdLst>
  <p:sldIdLst>
    <p:sldId id="260" r:id="rId6"/>
    <p:sldId id="265" r:id="rId7"/>
    <p:sldId id="263" r:id="rId8"/>
    <p:sldId id="262" r:id="rId9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4595" autoAdjust="0"/>
  </p:normalViewPr>
  <p:slideViewPr>
    <p:cSldViewPr snapToGrid="0" snapToObjects="1">
      <p:cViewPr>
        <p:scale>
          <a:sx n="100" d="100"/>
          <a:sy n="100" d="100"/>
        </p:scale>
        <p:origin x="-31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3/6/2015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3/6/2015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3/6/2015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17B3-6606-854F-A86E-1A5425819F84}" type="datetimeFigureOut">
              <a:rPr lang="en-US" smtClean="0"/>
              <a:t>3/6/2015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3/6/2015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3/6/2015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3/6/2015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3/6/2015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3/6/2015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3/6/2015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3/6/2015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3/6/2015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3/6/2015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3"/>
          <a:srcRect t="9220"/>
          <a:stretch/>
        </p:blipFill>
        <p:spPr>
          <a:xfrm>
            <a:off x="214993" y="-168453"/>
            <a:ext cx="8714015" cy="6634475"/>
          </a:xfrm>
          <a:prstGeom prst="rect">
            <a:avLst/>
          </a:prstGeom>
          <a:effectLst>
            <a:reflection stA="58000" endPos="7000" dir="5400000" sy="-100000" algn="bl" rotWithShape="0"/>
          </a:effectLst>
        </p:spPr>
      </p:pic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017B3-6606-854F-A86E-1A5425819F84}" type="datetimeFigureOut">
              <a:rPr lang="en-US" smtClean="0"/>
              <a:t>3/6/2015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/>
          <a:srcRect t="9220"/>
          <a:stretch/>
        </p:blipFill>
        <p:spPr>
          <a:xfrm>
            <a:off x="214993" y="-168453"/>
            <a:ext cx="8714015" cy="6634475"/>
          </a:xfrm>
          <a:prstGeom prst="rect">
            <a:avLst/>
          </a:prstGeom>
          <a:effectLst>
            <a:reflection stA="58000" endPos="7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1498064"/>
            <a:ext cx="7727950" cy="3861872"/>
            <a:chOff x="603250" y="546100"/>
            <a:chExt cx="7727950" cy="3861872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2277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Flight Testing Update</a:t>
              </a:r>
            </a:p>
            <a:p>
              <a:endParaRPr lang="en-US" b="1" dirty="0" smtClean="0"/>
            </a:p>
            <a:p>
              <a:r>
                <a:rPr lang="en-US" i="1" dirty="0" smtClean="0"/>
                <a:t>Paul Yockey</a:t>
              </a:r>
            </a:p>
            <a:p>
              <a:r>
                <a:rPr lang="en-US" dirty="0" smtClean="0"/>
                <a:t>Flight Administrator</a:t>
              </a:r>
            </a:p>
            <a:p>
              <a:r>
                <a:rPr lang="en-US" dirty="0" smtClean="0"/>
                <a:t> </a:t>
              </a:r>
            </a:p>
            <a:p>
              <a:r>
                <a:rPr lang="en-US" dirty="0" smtClean="0"/>
                <a:t>Texas Set Working Group</a:t>
              </a:r>
            </a:p>
            <a:p>
              <a:r>
                <a:rPr lang="en-US" dirty="0" smtClean="0"/>
                <a:t>03/09/15</a:t>
              </a:r>
              <a:endParaRPr lang="en-US" dirty="0" smtClean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419850" y="5790143"/>
            <a:ext cx="235786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/>
              <a:t>Texas Set Working Group</a:t>
            </a:r>
          </a:p>
          <a:p>
            <a:pPr algn="r"/>
            <a:r>
              <a:rPr lang="en-US" sz="1050" i="1" dirty="0" smtClean="0"/>
              <a:t>03/09/15</a:t>
            </a:r>
            <a:endParaRPr lang="en-US" sz="1050" dirty="0"/>
          </a:p>
        </p:txBody>
      </p:sp>
      <p:sp>
        <p:nvSpPr>
          <p:cNvPr id="15" name="TextBox 14"/>
          <p:cNvSpPr txBox="1"/>
          <p:nvPr/>
        </p:nvSpPr>
        <p:spPr>
          <a:xfrm>
            <a:off x="379663" y="179143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</a:rPr>
              <a:t>Flight 0215</a:t>
            </a:r>
            <a:endParaRPr lang="en-US" sz="24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4434951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>
                <a:solidFill>
                  <a:prstClr val="black"/>
                </a:solidFill>
              </a:rPr>
              <a:t>Flight 0215 Summary</a:t>
            </a:r>
            <a:endParaRPr lang="en-US" kern="0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50374" y="1036125"/>
            <a:ext cx="8573975" cy="3524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2860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Flight 0215 is </a:t>
            </a:r>
            <a:r>
              <a:rPr lang="en-US" sz="1800" b="0" dirty="0" smtClean="0">
                <a:solidFill>
                  <a:prstClr val="black"/>
                </a:solidFill>
              </a:rPr>
              <a:t>99.47% </a:t>
            </a:r>
            <a:r>
              <a:rPr lang="en-US" sz="1800" b="0" dirty="0">
                <a:solidFill>
                  <a:prstClr val="black"/>
                </a:solidFill>
              </a:rPr>
              <a:t>complete as of </a:t>
            </a:r>
            <a:r>
              <a:rPr lang="en-US" sz="1800" b="0" dirty="0" smtClean="0">
                <a:solidFill>
                  <a:prstClr val="black"/>
                </a:solidFill>
              </a:rPr>
              <a:t>03/06/15</a:t>
            </a:r>
            <a:r>
              <a:rPr lang="en-US" sz="1800" b="0" dirty="0">
                <a:solidFill>
                  <a:prstClr val="black"/>
                </a:solidFill>
              </a:rPr>
              <a:t>, </a:t>
            </a:r>
            <a:r>
              <a:rPr lang="en-US" sz="1800" b="0" dirty="0" smtClean="0">
                <a:solidFill>
                  <a:prstClr val="black"/>
                </a:solidFill>
              </a:rPr>
              <a:t>(1 </a:t>
            </a:r>
            <a:r>
              <a:rPr lang="en-US" sz="1800" b="0" dirty="0">
                <a:solidFill>
                  <a:prstClr val="black"/>
                </a:solidFill>
              </a:rPr>
              <a:t>bank </a:t>
            </a:r>
            <a:r>
              <a:rPr lang="en-US" sz="1800" b="0" dirty="0" smtClean="0">
                <a:solidFill>
                  <a:prstClr val="black"/>
                </a:solidFill>
              </a:rPr>
              <a:t>payment </a:t>
            </a:r>
            <a:r>
              <a:rPr lang="en-US" sz="1800" b="0" dirty="0">
                <a:solidFill>
                  <a:prstClr val="black"/>
                </a:solidFill>
              </a:rPr>
              <a:t>pending).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3 </a:t>
            </a:r>
            <a:r>
              <a:rPr lang="en-US" sz="1800" b="0" dirty="0">
                <a:solidFill>
                  <a:prstClr val="black"/>
                </a:solidFill>
              </a:rPr>
              <a:t>New </a:t>
            </a:r>
            <a:r>
              <a:rPr lang="en-US" sz="1800" b="0" dirty="0" smtClean="0">
                <a:solidFill>
                  <a:prstClr val="black"/>
                </a:solidFill>
              </a:rPr>
              <a:t>CRs are testing (Including 2 additional DUNS)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Existing CRs: </a:t>
            </a:r>
            <a:r>
              <a:rPr lang="en-US" sz="1800" b="0" dirty="0" smtClean="0">
                <a:solidFill>
                  <a:prstClr val="black"/>
                </a:solidFill>
              </a:rPr>
              <a:t>1 CRs is testing for Change of Service Provider, and </a:t>
            </a:r>
            <a:r>
              <a:rPr lang="en-US" sz="1800" b="0" dirty="0">
                <a:solidFill>
                  <a:prstClr val="black"/>
                </a:solidFill>
              </a:rPr>
              <a:t>1</a:t>
            </a:r>
            <a:r>
              <a:rPr lang="en-US" sz="1800" b="0" dirty="0" smtClean="0">
                <a:solidFill>
                  <a:prstClr val="black"/>
                </a:solidFill>
              </a:rPr>
              <a:t> CR is adding new territories (1 withdrew from testing).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641 tasks are scheduled including </a:t>
            </a:r>
            <a:r>
              <a:rPr lang="en-US" sz="1800" b="0" dirty="0">
                <a:solidFill>
                  <a:prstClr val="black"/>
                </a:solidFill>
              </a:rPr>
              <a:t>connectivity (approximately a 42% decrease in tasks and approximately a 70% decrease in actual test days using the newly implemented Flight testing script pack</a:t>
            </a:r>
            <a:r>
              <a:rPr lang="en-US" sz="1800" b="0" dirty="0" smtClean="0">
                <a:solidFill>
                  <a:prstClr val="black"/>
                </a:solidFill>
              </a:rPr>
              <a:t>)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Adhoc Period Testing: 1 Existing CR is testing for Change of Service </a:t>
            </a:r>
            <a:r>
              <a:rPr lang="en-US" sz="1800" b="0" dirty="0" smtClean="0">
                <a:solidFill>
                  <a:prstClr val="black"/>
                </a:solidFill>
              </a:rPr>
              <a:t>Provider, 1 Existing CR is testing for Bank Change, and 1 Existing CR adding a DUNS + 4 (Pending TDSP approval) </a:t>
            </a:r>
            <a:r>
              <a:rPr lang="en-US" sz="1800" b="0" dirty="0">
                <a:solidFill>
                  <a:prstClr val="black"/>
                </a:solidFill>
              </a:rPr>
              <a:t>as of </a:t>
            </a:r>
            <a:r>
              <a:rPr lang="en-US" sz="1800" b="0" dirty="0" smtClean="0">
                <a:solidFill>
                  <a:prstClr val="black"/>
                </a:solidFill>
              </a:rPr>
              <a:t>03/06/2015.</a:t>
            </a:r>
            <a:endParaRPr lang="en-US" sz="1800" b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74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419850" y="5790143"/>
            <a:ext cx="235786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 smtClean="0"/>
              <a:t>Texas Set Working Group</a:t>
            </a:r>
            <a:endParaRPr lang="en-US" sz="1050" b="1" dirty="0"/>
          </a:p>
          <a:p>
            <a:pPr algn="r"/>
            <a:r>
              <a:rPr lang="en-US" sz="1050" i="1" dirty="0" smtClean="0"/>
              <a:t>03/09/15</a:t>
            </a:r>
            <a:endParaRPr lang="en-US" sz="1050" dirty="0"/>
          </a:p>
        </p:txBody>
      </p:sp>
      <p:sp>
        <p:nvSpPr>
          <p:cNvPr id="15" name="TextBox 14"/>
          <p:cNvSpPr txBox="1"/>
          <p:nvPr/>
        </p:nvSpPr>
        <p:spPr>
          <a:xfrm>
            <a:off x="379663" y="179143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Flight 2015</a:t>
            </a:r>
            <a:endParaRPr lang="en-US" sz="2400" b="1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27680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/>
              <a:t>Schedule</a:t>
            </a:r>
            <a:endParaRPr lang="en-US" kern="0" dirty="0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50374" y="1036125"/>
            <a:ext cx="8573975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800" b="0" dirty="0" smtClean="0"/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/>
              <a:t>Flight 0215 signup </a:t>
            </a:r>
            <a:r>
              <a:rPr lang="en-US" sz="1800" b="0" dirty="0" smtClean="0"/>
              <a:t>began 01/07/15</a:t>
            </a:r>
            <a:endParaRPr lang="en-US" sz="1800" b="0" dirty="0"/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/>
              <a:t>Flight 0215 signup deadline </a:t>
            </a:r>
            <a:r>
              <a:rPr lang="en-US" sz="1800" b="0" dirty="0" smtClean="0"/>
              <a:t>was </a:t>
            </a:r>
            <a:r>
              <a:rPr lang="en-US" sz="1800" b="0" dirty="0"/>
              <a:t>01/14/15 (</a:t>
            </a:r>
            <a:r>
              <a:rPr lang="en-US" sz="1800" b="0" dirty="0" smtClean="0"/>
              <a:t>03/27/15 is the adhoc signup deadline </a:t>
            </a:r>
            <a:r>
              <a:rPr lang="en-US" sz="1800" b="0" dirty="0"/>
              <a:t>for Current MPs Only, subject to Flight Administrator and TDSPs’ Approval)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/>
              <a:t>Connectivity kick-off conference call </a:t>
            </a:r>
            <a:r>
              <a:rPr lang="en-US" sz="1800" b="0" dirty="0" smtClean="0"/>
              <a:t>was </a:t>
            </a:r>
            <a:r>
              <a:rPr lang="en-US" sz="1800" b="0" dirty="0"/>
              <a:t>01/20/15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/>
              <a:t>Flight kick-off conference call </a:t>
            </a:r>
            <a:r>
              <a:rPr lang="en-US" sz="1800" b="0" dirty="0" smtClean="0"/>
              <a:t>was </a:t>
            </a:r>
            <a:r>
              <a:rPr lang="en-US" sz="1800" b="0" dirty="0"/>
              <a:t>02/13/15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/>
              <a:t>Day 1 transactions </a:t>
            </a:r>
            <a:r>
              <a:rPr lang="en-US" sz="1800" b="0" dirty="0" smtClean="0"/>
              <a:t>began </a:t>
            </a:r>
            <a:r>
              <a:rPr lang="en-US" sz="1800" b="0" dirty="0"/>
              <a:t>02/16/15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/>
              <a:t>Flight 0215 concluded on 02/27/15 (Contingency/Adhoc Period until 04/17/15)</a:t>
            </a:r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165402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553200" y="5809193"/>
            <a:ext cx="222451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 smtClean="0">
                <a:solidFill>
                  <a:prstClr val="black"/>
                </a:solidFill>
              </a:rPr>
              <a:t>Texas Set Working Group</a:t>
            </a:r>
            <a:endParaRPr lang="en-US" sz="1050" b="1" dirty="0">
              <a:solidFill>
                <a:prstClr val="black"/>
              </a:solidFill>
            </a:endParaRPr>
          </a:p>
          <a:p>
            <a:pPr algn="r"/>
            <a:r>
              <a:rPr lang="en-US" sz="1050" i="1" dirty="0" smtClean="0">
                <a:solidFill>
                  <a:prstClr val="black"/>
                </a:solidFill>
              </a:rPr>
              <a:t>03/09/15</a:t>
            </a:r>
            <a:endParaRPr lang="en-US" sz="1050" i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27680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endParaRPr lang="en-US" kern="0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03743" y="2179125"/>
            <a:ext cx="8573975" cy="1723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2860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228600" indent="0" algn="ctr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6000" b="0" dirty="0" smtClean="0">
                <a:solidFill>
                  <a:prstClr val="black"/>
                </a:solidFill>
              </a:rPr>
              <a:t>Questions?</a:t>
            </a:r>
            <a:endParaRPr lang="en-US" sz="6000" b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98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purl.org/dc/elements/1.1/"/>
    <ds:schemaRef ds:uri="http://schemas.microsoft.com/office/2006/documentManagement/types"/>
    <ds:schemaRef ds:uri="c34af464-7aa1-4edd-9be4-83dffc1cb926"/>
    <ds:schemaRef ds:uri="http://purl.org/dc/dcmitype/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1455</TotalTime>
  <Words>226</Words>
  <Application>Microsoft Office PowerPoint</Application>
  <PresentationFormat>On-screen Show (4:3)</PresentationFormat>
  <Paragraphs>33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Yockey, Paul</cp:lastModifiedBy>
  <cp:revision>140</cp:revision>
  <cp:lastPrinted>2013-01-30T23:16:36Z</cp:lastPrinted>
  <dcterms:created xsi:type="dcterms:W3CDTF">2010-04-12T23:12:02Z</dcterms:created>
  <dcterms:modified xsi:type="dcterms:W3CDTF">2015-03-06T22:07:00Z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