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22"/>
  </p:notesMasterIdLst>
  <p:handoutMasterIdLst>
    <p:handoutMasterId r:id="rId23"/>
  </p:handoutMasterIdLst>
  <p:sldIdLst>
    <p:sldId id="260" r:id="rId6"/>
    <p:sldId id="263" r:id="rId7"/>
    <p:sldId id="272" r:id="rId8"/>
    <p:sldId id="264" r:id="rId9"/>
    <p:sldId id="265" r:id="rId10"/>
    <p:sldId id="274" r:id="rId11"/>
    <p:sldId id="266" r:id="rId12"/>
    <p:sldId id="275" r:id="rId13"/>
    <p:sldId id="267" r:id="rId14"/>
    <p:sldId id="276" r:id="rId15"/>
    <p:sldId id="277" r:id="rId16"/>
    <p:sldId id="278" r:id="rId17"/>
    <p:sldId id="279" r:id="rId18"/>
    <p:sldId id="280" r:id="rId19"/>
    <p:sldId id="270" r:id="rId20"/>
    <p:sldId id="271" r:id="rId2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 varScale="1">
        <p:scale>
          <a:sx n="92" d="100"/>
          <a:sy n="92" d="100"/>
        </p:scale>
        <p:origin x="-276" y="-15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dmaggio\Documents\AH%20Frequency%20by%20%23%20of%20Bids%20-%20Dave's%20Additional%20Table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dmaggio\Documents\AH%20Frequency%20by%20%23%20of%20Bids%20-%20Dave's%20Additional%20Tables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101179567560053"/>
          <c:y val="4.0432722396699122E-2"/>
          <c:w val="0.86266552707817656"/>
          <c:h val="0.5357703422925416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Table!$C$35</c:f>
              <c:strCache>
                <c:ptCount val="1"/>
                <c:pt idx="0">
                  <c:v>No. of CRR Account Holders within 90% of the limit</c:v>
                </c:pt>
              </c:strCache>
            </c:strRef>
          </c:tx>
          <c:invertIfNegative val="0"/>
          <c:cat>
            <c:strRef>
              <c:f>Table!$B$36:$B$51</c:f>
              <c:strCache>
                <c:ptCount val="16"/>
                <c:pt idx="0">
                  <c:v>1 - Seq. 1</c:v>
                </c:pt>
                <c:pt idx="1">
                  <c:v>1 - Seq. 2</c:v>
                </c:pt>
                <c:pt idx="2">
                  <c:v>1 - Seq. 3</c:v>
                </c:pt>
                <c:pt idx="3">
                  <c:v>1 - Seq. 4</c:v>
                </c:pt>
                <c:pt idx="4">
                  <c:v>2 - Seq. 1</c:v>
                </c:pt>
                <c:pt idx="5">
                  <c:v>2 - Seq. 2</c:v>
                </c:pt>
                <c:pt idx="6">
                  <c:v>2 - Seq. 3</c:v>
                </c:pt>
                <c:pt idx="7">
                  <c:v>2 - Seq. 4</c:v>
                </c:pt>
                <c:pt idx="8">
                  <c:v>3 - Seq. 1</c:v>
                </c:pt>
                <c:pt idx="9">
                  <c:v>3 - Seq. 2</c:v>
                </c:pt>
                <c:pt idx="10">
                  <c:v>3 - Seq. 3</c:v>
                </c:pt>
                <c:pt idx="11">
                  <c:v>3 - Seq. 4</c:v>
                </c:pt>
                <c:pt idx="12">
                  <c:v>4 - Seq. 1</c:v>
                </c:pt>
                <c:pt idx="13">
                  <c:v>4 - Seq. 2</c:v>
                </c:pt>
                <c:pt idx="14">
                  <c:v>4 - Seq. 3</c:v>
                </c:pt>
                <c:pt idx="15">
                  <c:v>4 - Seq. 4</c:v>
                </c:pt>
              </c:strCache>
            </c:strRef>
          </c:cat>
          <c:val>
            <c:numRef>
              <c:f>Table!$C$36:$C$51</c:f>
              <c:numCache>
                <c:formatCode>General</c:formatCode>
                <c:ptCount val="16"/>
                <c:pt idx="0">
                  <c:v>29</c:v>
                </c:pt>
                <c:pt idx="1">
                  <c:v>24</c:v>
                </c:pt>
                <c:pt idx="2">
                  <c:v>31</c:v>
                </c:pt>
                <c:pt idx="3">
                  <c:v>22</c:v>
                </c:pt>
                <c:pt idx="4">
                  <c:v>28</c:v>
                </c:pt>
                <c:pt idx="5">
                  <c:v>27</c:v>
                </c:pt>
                <c:pt idx="6">
                  <c:v>32</c:v>
                </c:pt>
                <c:pt idx="7">
                  <c:v>29</c:v>
                </c:pt>
                <c:pt idx="8">
                  <c:v>28</c:v>
                </c:pt>
                <c:pt idx="9">
                  <c:v>36</c:v>
                </c:pt>
                <c:pt idx="10">
                  <c:v>30</c:v>
                </c:pt>
                <c:pt idx="11">
                  <c:v>26</c:v>
                </c:pt>
                <c:pt idx="12">
                  <c:v>30</c:v>
                </c:pt>
                <c:pt idx="13">
                  <c:v>35</c:v>
                </c:pt>
                <c:pt idx="14">
                  <c:v>35</c:v>
                </c:pt>
                <c:pt idx="15">
                  <c:v>32</c:v>
                </c:pt>
              </c:numCache>
            </c:numRef>
          </c:val>
        </c:ser>
        <c:ser>
          <c:idx val="1"/>
          <c:order val="1"/>
          <c:tx>
            <c:strRef>
              <c:f>Table!$D$35</c:f>
              <c:strCache>
                <c:ptCount val="1"/>
                <c:pt idx="0">
                  <c:v>No. of CRR Account Holders within 75% of the limit</c:v>
                </c:pt>
              </c:strCache>
            </c:strRef>
          </c:tx>
          <c:invertIfNegative val="0"/>
          <c:cat>
            <c:strRef>
              <c:f>Table!$B$36:$B$51</c:f>
              <c:strCache>
                <c:ptCount val="16"/>
                <c:pt idx="0">
                  <c:v>1 - Seq. 1</c:v>
                </c:pt>
                <c:pt idx="1">
                  <c:v>1 - Seq. 2</c:v>
                </c:pt>
                <c:pt idx="2">
                  <c:v>1 - Seq. 3</c:v>
                </c:pt>
                <c:pt idx="3">
                  <c:v>1 - Seq. 4</c:v>
                </c:pt>
                <c:pt idx="4">
                  <c:v>2 - Seq. 1</c:v>
                </c:pt>
                <c:pt idx="5">
                  <c:v>2 - Seq. 2</c:v>
                </c:pt>
                <c:pt idx="6">
                  <c:v>2 - Seq. 3</c:v>
                </c:pt>
                <c:pt idx="7">
                  <c:v>2 - Seq. 4</c:v>
                </c:pt>
                <c:pt idx="8">
                  <c:v>3 - Seq. 1</c:v>
                </c:pt>
                <c:pt idx="9">
                  <c:v>3 - Seq. 2</c:v>
                </c:pt>
                <c:pt idx="10">
                  <c:v>3 - Seq. 3</c:v>
                </c:pt>
                <c:pt idx="11">
                  <c:v>3 - Seq. 4</c:v>
                </c:pt>
                <c:pt idx="12">
                  <c:v>4 - Seq. 1</c:v>
                </c:pt>
                <c:pt idx="13">
                  <c:v>4 - Seq. 2</c:v>
                </c:pt>
                <c:pt idx="14">
                  <c:v>4 - Seq. 3</c:v>
                </c:pt>
                <c:pt idx="15">
                  <c:v>4 - Seq. 4</c:v>
                </c:pt>
              </c:strCache>
            </c:strRef>
          </c:cat>
          <c:val>
            <c:numRef>
              <c:f>Table!$F$36:$F$51</c:f>
              <c:numCache>
                <c:formatCode>General</c:formatCode>
                <c:ptCount val="16"/>
                <c:pt idx="0">
                  <c:v>7</c:v>
                </c:pt>
                <c:pt idx="1">
                  <c:v>10</c:v>
                </c:pt>
                <c:pt idx="2">
                  <c:v>6</c:v>
                </c:pt>
                <c:pt idx="3">
                  <c:v>3</c:v>
                </c:pt>
                <c:pt idx="4">
                  <c:v>11</c:v>
                </c:pt>
                <c:pt idx="5">
                  <c:v>8</c:v>
                </c:pt>
                <c:pt idx="6">
                  <c:v>3</c:v>
                </c:pt>
                <c:pt idx="7">
                  <c:v>6</c:v>
                </c:pt>
                <c:pt idx="8">
                  <c:v>8</c:v>
                </c:pt>
                <c:pt idx="9">
                  <c:v>4</c:v>
                </c:pt>
                <c:pt idx="10">
                  <c:v>13</c:v>
                </c:pt>
                <c:pt idx="11">
                  <c:v>8</c:v>
                </c:pt>
                <c:pt idx="12">
                  <c:v>9</c:v>
                </c:pt>
                <c:pt idx="13">
                  <c:v>5</c:v>
                </c:pt>
                <c:pt idx="14">
                  <c:v>4</c:v>
                </c:pt>
                <c:pt idx="15">
                  <c:v>5</c:v>
                </c:pt>
              </c:numCache>
            </c:numRef>
          </c:val>
        </c:ser>
        <c:ser>
          <c:idx val="2"/>
          <c:order val="2"/>
          <c:tx>
            <c:strRef>
              <c:f>Table!$E$35</c:f>
              <c:strCache>
                <c:ptCount val="1"/>
                <c:pt idx="0">
                  <c:v>No. of CRR Account Holders submitting transactions</c:v>
                </c:pt>
              </c:strCache>
            </c:strRef>
          </c:tx>
          <c:invertIfNegative val="0"/>
          <c:cat>
            <c:strRef>
              <c:f>Table!$B$36:$B$51</c:f>
              <c:strCache>
                <c:ptCount val="16"/>
                <c:pt idx="0">
                  <c:v>1 - Seq. 1</c:v>
                </c:pt>
                <c:pt idx="1">
                  <c:v>1 - Seq. 2</c:v>
                </c:pt>
                <c:pt idx="2">
                  <c:v>1 - Seq. 3</c:v>
                </c:pt>
                <c:pt idx="3">
                  <c:v>1 - Seq. 4</c:v>
                </c:pt>
                <c:pt idx="4">
                  <c:v>2 - Seq. 1</c:v>
                </c:pt>
                <c:pt idx="5">
                  <c:v>2 - Seq. 2</c:v>
                </c:pt>
                <c:pt idx="6">
                  <c:v>2 - Seq. 3</c:v>
                </c:pt>
                <c:pt idx="7">
                  <c:v>2 - Seq. 4</c:v>
                </c:pt>
                <c:pt idx="8">
                  <c:v>3 - Seq. 1</c:v>
                </c:pt>
                <c:pt idx="9">
                  <c:v>3 - Seq. 2</c:v>
                </c:pt>
                <c:pt idx="10">
                  <c:v>3 - Seq. 3</c:v>
                </c:pt>
                <c:pt idx="11">
                  <c:v>3 - Seq. 4</c:v>
                </c:pt>
                <c:pt idx="12">
                  <c:v>4 - Seq. 1</c:v>
                </c:pt>
                <c:pt idx="13">
                  <c:v>4 - Seq. 2</c:v>
                </c:pt>
                <c:pt idx="14">
                  <c:v>4 - Seq. 3</c:v>
                </c:pt>
                <c:pt idx="15">
                  <c:v>4 - Seq. 4</c:v>
                </c:pt>
              </c:strCache>
            </c:strRef>
          </c:cat>
          <c:val>
            <c:numRef>
              <c:f>Table!$G$36:$G$51</c:f>
              <c:numCache>
                <c:formatCode>General</c:formatCode>
                <c:ptCount val="16"/>
                <c:pt idx="0">
                  <c:v>42</c:v>
                </c:pt>
                <c:pt idx="1">
                  <c:v>48</c:v>
                </c:pt>
                <c:pt idx="2">
                  <c:v>39</c:v>
                </c:pt>
                <c:pt idx="3">
                  <c:v>53</c:v>
                </c:pt>
                <c:pt idx="4">
                  <c:v>47</c:v>
                </c:pt>
                <c:pt idx="5">
                  <c:v>47</c:v>
                </c:pt>
                <c:pt idx="6">
                  <c:v>32</c:v>
                </c:pt>
                <c:pt idx="7">
                  <c:v>31</c:v>
                </c:pt>
                <c:pt idx="8">
                  <c:v>33</c:v>
                </c:pt>
                <c:pt idx="9">
                  <c:v>17</c:v>
                </c:pt>
                <c:pt idx="10">
                  <c:v>18</c:v>
                </c:pt>
                <c:pt idx="11">
                  <c:v>31</c:v>
                </c:pt>
                <c:pt idx="12">
                  <c:v>30</c:v>
                </c:pt>
                <c:pt idx="13">
                  <c:v>26</c:v>
                </c:pt>
                <c:pt idx="14">
                  <c:v>21</c:v>
                </c:pt>
                <c:pt idx="15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3425792"/>
        <c:axId val="115942912"/>
      </c:barChart>
      <c:catAx>
        <c:axId val="113425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Long-Term Auction Sequence</a:t>
                </a:r>
              </a:p>
            </c:rich>
          </c:tx>
          <c:layout/>
          <c:overlay val="0"/>
        </c:title>
        <c:numFmt formatCode="mmm\ \'yy" sourceLinked="1"/>
        <c:majorTickMark val="out"/>
        <c:minorTickMark val="none"/>
        <c:tickLblPos val="nextTo"/>
        <c:txPr>
          <a:bodyPr rot="-2700000"/>
          <a:lstStyle/>
          <a:p>
            <a:pPr>
              <a:defRPr/>
            </a:pPr>
            <a:endParaRPr lang="en-US"/>
          </a:p>
        </c:txPr>
        <c:crossAx val="115942912"/>
        <c:crosses val="autoZero"/>
        <c:auto val="1"/>
        <c:lblAlgn val="ctr"/>
        <c:lblOffset val="100"/>
        <c:noMultiLvlLbl val="0"/>
      </c:catAx>
      <c:valAx>
        <c:axId val="115942912"/>
        <c:scaling>
          <c:orientation val="minMax"/>
          <c:max val="12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No. </a:t>
                </a:r>
                <a:r>
                  <a:rPr lang="en-US" dirty="0" smtClean="0"/>
                  <a:t>of</a:t>
                </a:r>
                <a:r>
                  <a:rPr lang="en-US" baseline="0" dirty="0" smtClean="0"/>
                  <a:t> </a:t>
                </a:r>
                <a:r>
                  <a:rPr lang="en-US" dirty="0" smtClean="0"/>
                  <a:t>Account </a:t>
                </a:r>
                <a:r>
                  <a:rPr lang="en-US" dirty="0"/>
                  <a:t>Holders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3425792"/>
        <c:crosses val="autoZero"/>
        <c:crossBetween val="between"/>
        <c:majorUnit val="20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101179567560053"/>
          <c:y val="4.0432722396699122E-2"/>
          <c:w val="0.86266552707817656"/>
          <c:h val="0.5492572971151368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Table!$C$19</c:f>
              <c:strCache>
                <c:ptCount val="1"/>
                <c:pt idx="0">
                  <c:v>No. of CRR Account Holders within 90% of the limit</c:v>
                </c:pt>
              </c:strCache>
            </c:strRef>
          </c:tx>
          <c:invertIfNegative val="0"/>
          <c:cat>
            <c:numRef>
              <c:f>Table!$B$20:$B$33</c:f>
              <c:numCache>
                <c:formatCode>mmm\ \'yy</c:formatCode>
                <c:ptCount val="14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  <c:pt idx="5">
                  <c:v>41791</c:v>
                </c:pt>
                <c:pt idx="6">
                  <c:v>41821</c:v>
                </c:pt>
                <c:pt idx="7">
                  <c:v>41852</c:v>
                </c:pt>
                <c:pt idx="8">
                  <c:v>41883</c:v>
                </c:pt>
                <c:pt idx="9">
                  <c:v>41913</c:v>
                </c:pt>
                <c:pt idx="10">
                  <c:v>41944</c:v>
                </c:pt>
                <c:pt idx="11">
                  <c:v>41974</c:v>
                </c:pt>
                <c:pt idx="12">
                  <c:v>42005</c:v>
                </c:pt>
                <c:pt idx="13">
                  <c:v>42036</c:v>
                </c:pt>
              </c:numCache>
            </c:numRef>
          </c:cat>
          <c:val>
            <c:numRef>
              <c:f>Table!$C$20:$C$33</c:f>
              <c:numCache>
                <c:formatCode>General</c:formatCode>
                <c:ptCount val="14"/>
                <c:pt idx="0">
                  <c:v>10</c:v>
                </c:pt>
                <c:pt idx="1">
                  <c:v>5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5</c:v>
                </c:pt>
                <c:pt idx="6">
                  <c:v>5</c:v>
                </c:pt>
                <c:pt idx="7">
                  <c:v>6</c:v>
                </c:pt>
                <c:pt idx="8">
                  <c:v>7</c:v>
                </c:pt>
                <c:pt idx="9">
                  <c:v>4</c:v>
                </c:pt>
                <c:pt idx="10">
                  <c:v>5</c:v>
                </c:pt>
                <c:pt idx="11">
                  <c:v>4</c:v>
                </c:pt>
                <c:pt idx="12">
                  <c:v>7</c:v>
                </c:pt>
                <c:pt idx="13">
                  <c:v>6</c:v>
                </c:pt>
              </c:numCache>
            </c:numRef>
          </c:val>
        </c:ser>
        <c:ser>
          <c:idx val="1"/>
          <c:order val="1"/>
          <c:tx>
            <c:strRef>
              <c:f>Table!$D$19</c:f>
              <c:strCache>
                <c:ptCount val="1"/>
                <c:pt idx="0">
                  <c:v>No. of CRR Account Holders within 75% of the limit</c:v>
                </c:pt>
              </c:strCache>
            </c:strRef>
          </c:tx>
          <c:invertIfNegative val="0"/>
          <c:cat>
            <c:numRef>
              <c:f>Table!$B$20:$B$33</c:f>
              <c:numCache>
                <c:formatCode>mmm\ \'yy</c:formatCode>
                <c:ptCount val="14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  <c:pt idx="5">
                  <c:v>41791</c:v>
                </c:pt>
                <c:pt idx="6">
                  <c:v>41821</c:v>
                </c:pt>
                <c:pt idx="7">
                  <c:v>41852</c:v>
                </c:pt>
                <c:pt idx="8">
                  <c:v>41883</c:v>
                </c:pt>
                <c:pt idx="9">
                  <c:v>41913</c:v>
                </c:pt>
                <c:pt idx="10">
                  <c:v>41944</c:v>
                </c:pt>
                <c:pt idx="11">
                  <c:v>41974</c:v>
                </c:pt>
                <c:pt idx="12">
                  <c:v>42005</c:v>
                </c:pt>
                <c:pt idx="13">
                  <c:v>42036</c:v>
                </c:pt>
              </c:numCache>
            </c:numRef>
          </c:cat>
          <c:val>
            <c:numRef>
              <c:f>Table!$F$20:$F$33</c:f>
              <c:numCache>
                <c:formatCode>General</c:formatCode>
                <c:ptCount val="14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3</c:v>
                </c:pt>
                <c:pt idx="4">
                  <c:v>2</c:v>
                </c:pt>
                <c:pt idx="5">
                  <c:v>6</c:v>
                </c:pt>
                <c:pt idx="6">
                  <c:v>4</c:v>
                </c:pt>
                <c:pt idx="7">
                  <c:v>3</c:v>
                </c:pt>
                <c:pt idx="8">
                  <c:v>1</c:v>
                </c:pt>
                <c:pt idx="9">
                  <c:v>4</c:v>
                </c:pt>
                <c:pt idx="10">
                  <c:v>4</c:v>
                </c:pt>
                <c:pt idx="11">
                  <c:v>3</c:v>
                </c:pt>
                <c:pt idx="12">
                  <c:v>4</c:v>
                </c:pt>
                <c:pt idx="13">
                  <c:v>3</c:v>
                </c:pt>
              </c:numCache>
            </c:numRef>
          </c:val>
        </c:ser>
        <c:ser>
          <c:idx val="2"/>
          <c:order val="2"/>
          <c:tx>
            <c:strRef>
              <c:f>Table!$E$19</c:f>
              <c:strCache>
                <c:ptCount val="1"/>
                <c:pt idx="0">
                  <c:v>No. of CRR Account Holders submitting transactions</c:v>
                </c:pt>
              </c:strCache>
            </c:strRef>
          </c:tx>
          <c:invertIfNegative val="0"/>
          <c:cat>
            <c:numRef>
              <c:f>Table!$B$20:$B$33</c:f>
              <c:numCache>
                <c:formatCode>mmm\ \'yy</c:formatCode>
                <c:ptCount val="14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  <c:pt idx="5">
                  <c:v>41791</c:v>
                </c:pt>
                <c:pt idx="6">
                  <c:v>41821</c:v>
                </c:pt>
                <c:pt idx="7">
                  <c:v>41852</c:v>
                </c:pt>
                <c:pt idx="8">
                  <c:v>41883</c:v>
                </c:pt>
                <c:pt idx="9">
                  <c:v>41913</c:v>
                </c:pt>
                <c:pt idx="10">
                  <c:v>41944</c:v>
                </c:pt>
                <c:pt idx="11">
                  <c:v>41974</c:v>
                </c:pt>
                <c:pt idx="12">
                  <c:v>42005</c:v>
                </c:pt>
                <c:pt idx="13">
                  <c:v>42036</c:v>
                </c:pt>
              </c:numCache>
            </c:numRef>
          </c:cat>
          <c:val>
            <c:numRef>
              <c:f>Table!$G$20:$G$33</c:f>
              <c:numCache>
                <c:formatCode>General</c:formatCode>
                <c:ptCount val="14"/>
                <c:pt idx="0">
                  <c:v>91</c:v>
                </c:pt>
                <c:pt idx="1">
                  <c:v>99</c:v>
                </c:pt>
                <c:pt idx="2">
                  <c:v>98</c:v>
                </c:pt>
                <c:pt idx="3">
                  <c:v>93</c:v>
                </c:pt>
                <c:pt idx="4">
                  <c:v>100</c:v>
                </c:pt>
                <c:pt idx="5">
                  <c:v>90</c:v>
                </c:pt>
                <c:pt idx="6">
                  <c:v>91</c:v>
                </c:pt>
                <c:pt idx="7">
                  <c:v>92</c:v>
                </c:pt>
                <c:pt idx="8">
                  <c:v>98</c:v>
                </c:pt>
                <c:pt idx="9">
                  <c:v>99</c:v>
                </c:pt>
                <c:pt idx="10">
                  <c:v>94</c:v>
                </c:pt>
                <c:pt idx="11">
                  <c:v>99</c:v>
                </c:pt>
                <c:pt idx="12">
                  <c:v>99</c:v>
                </c:pt>
                <c:pt idx="13">
                  <c:v>105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5986432"/>
        <c:axId val="115988352"/>
      </c:barChart>
      <c:dateAx>
        <c:axId val="115986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Monthly Auction</a:t>
                </a:r>
              </a:p>
            </c:rich>
          </c:tx>
          <c:layout/>
          <c:overlay val="0"/>
        </c:title>
        <c:numFmt formatCode="mmm\ \'yy" sourceLinked="1"/>
        <c:majorTickMark val="out"/>
        <c:minorTickMark val="none"/>
        <c:tickLblPos val="nextTo"/>
        <c:txPr>
          <a:bodyPr rot="-2700000"/>
          <a:lstStyle/>
          <a:p>
            <a:pPr>
              <a:defRPr/>
            </a:pPr>
            <a:endParaRPr lang="en-US"/>
          </a:p>
        </c:txPr>
        <c:crossAx val="115988352"/>
        <c:crosses val="autoZero"/>
        <c:auto val="1"/>
        <c:lblOffset val="100"/>
        <c:baseTimeUnit val="months"/>
      </c:dateAx>
      <c:valAx>
        <c:axId val="1159883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No. </a:t>
                </a:r>
                <a:r>
                  <a:rPr lang="en-US" dirty="0" smtClean="0"/>
                  <a:t>of</a:t>
                </a:r>
                <a:r>
                  <a:rPr lang="en-US" baseline="0" dirty="0" smtClean="0"/>
                  <a:t> </a:t>
                </a:r>
                <a:r>
                  <a:rPr lang="en-US" dirty="0" smtClean="0"/>
                  <a:t>Account </a:t>
                </a:r>
                <a:r>
                  <a:rPr lang="en-US" dirty="0"/>
                  <a:t>Holders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598643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2/25/2015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2/25/2015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882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882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385092"/>
            <a:chOff x="603250" y="546100"/>
            <a:chExt cx="7727950" cy="438509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Change to CRR Account Holder Transaction Limits for CRR Auctions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David Maggio</a:t>
              </a:r>
            </a:p>
            <a:p>
              <a:r>
                <a:rPr lang="en-US" sz="2000" i="1" dirty="0" smtClean="0"/>
                <a:t>Manager, Congestion Revenue Rights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WMS</a:t>
              </a:r>
            </a:p>
            <a:p>
              <a:r>
                <a:rPr lang="en-US" dirty="0" smtClean="0"/>
                <a:t>March 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, 2015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Results - Scenario 1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69" y="807749"/>
            <a:ext cx="8718550" cy="546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5024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Results - Scenario 2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03" y="840365"/>
            <a:ext cx="8699500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5384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Results - Scenario 2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62" y="828531"/>
            <a:ext cx="8686800" cy="546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5384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Results - Scenario 3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41" y="861147"/>
            <a:ext cx="8682037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5384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Results - Scenario 3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27" y="800818"/>
            <a:ext cx="8686800" cy="546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5384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ERCOT staff is recommending new transaction limits of 4,000 and 10,000 for the Long-Term Auction Sequence and Monthly Auctions, respectively (Scenario 2)</a:t>
            </a:r>
          </a:p>
          <a:p>
            <a:r>
              <a:rPr lang="en-US" sz="2400" dirty="0" smtClean="0"/>
              <a:t>These </a:t>
            </a:r>
            <a:r>
              <a:rPr lang="en-US" sz="2400" dirty="0" smtClean="0"/>
              <a:t>limits would be effective starting with the </a:t>
            </a:r>
            <a:r>
              <a:rPr lang="en-US" sz="2400" dirty="0" smtClean="0"/>
              <a:t>next Long-Term Auction Sequence</a:t>
            </a:r>
            <a:endParaRPr lang="en-US" sz="2000" dirty="0" smtClean="0"/>
          </a:p>
          <a:p>
            <a:r>
              <a:rPr lang="en-US" sz="2400" dirty="0" smtClean="0"/>
              <a:t>This scenario recognizes the following:</a:t>
            </a:r>
          </a:p>
          <a:p>
            <a:pPr lvl="1"/>
            <a:r>
              <a:rPr lang="en-US" sz="2000" dirty="0"/>
              <a:t>T</a:t>
            </a:r>
            <a:r>
              <a:rPr lang="en-US" sz="2000" dirty="0" smtClean="0"/>
              <a:t>he desire to focus on additional capability for the Long-Term Auction Sequences</a:t>
            </a:r>
          </a:p>
          <a:p>
            <a:pPr lvl="1"/>
            <a:r>
              <a:rPr lang="en-US" sz="2000" dirty="0" smtClean="0"/>
              <a:t>The limitations in the study assumptions, including changes to behavior for existing Account Holders and changes to the number of participating Account Holders</a:t>
            </a:r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desire to limit the likelihood of having a transaction adjustment </a:t>
            </a:r>
            <a:r>
              <a:rPr lang="en-US" sz="2000" dirty="0" smtClean="0"/>
              <a:t>period</a:t>
            </a:r>
          </a:p>
          <a:p>
            <a:endParaRPr lang="en-US" sz="2400" dirty="0"/>
          </a:p>
          <a:p>
            <a:pPr lvl="1"/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826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ERCOT staff is looking for an endorsement from the WMS on changing the transaction limits</a:t>
            </a:r>
          </a:p>
          <a:p>
            <a:r>
              <a:rPr lang="en-US" sz="2400" dirty="0" smtClean="0"/>
              <a:t>A proposal would then be </a:t>
            </a:r>
            <a:r>
              <a:rPr lang="en-US" sz="2400" dirty="0" smtClean="0"/>
              <a:t>taken </a:t>
            </a:r>
            <a:r>
              <a:rPr lang="en-US" sz="2400" dirty="0" smtClean="0"/>
              <a:t>to the TAC  for their approval at </a:t>
            </a:r>
            <a:r>
              <a:rPr lang="en-US" sz="2400" dirty="0" smtClean="0"/>
              <a:t>the </a:t>
            </a:r>
            <a:r>
              <a:rPr lang="en-US" sz="2400" dirty="0" smtClean="0"/>
              <a:t>3/26/15 meeting</a:t>
            </a:r>
          </a:p>
          <a:p>
            <a:r>
              <a:rPr lang="en-US" sz="2400" dirty="0" smtClean="0"/>
              <a:t>These actions are dependent on successful testing of the CRR system changes being implemented for SCR 779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086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maximum number of total transactions for a CRR Auction will be increasing from 200,000 to 300,000 later this month</a:t>
            </a:r>
          </a:p>
          <a:p>
            <a:pPr lvl="1"/>
            <a:r>
              <a:rPr lang="en-US" sz="2000" dirty="0" smtClean="0"/>
              <a:t>SCR779 is scheduled for implementation between 3/23/15 and 3/27/15</a:t>
            </a:r>
          </a:p>
          <a:p>
            <a:r>
              <a:rPr lang="en-US" sz="2400" dirty="0" smtClean="0"/>
              <a:t>ERCOT staff has analyzed potential changes to the CRR Account Holder transaction limit that could be introduced during this same time period</a:t>
            </a:r>
          </a:p>
          <a:p>
            <a:r>
              <a:rPr lang="en-US" sz="2400" dirty="0" smtClean="0"/>
              <a:t>Any endorsement from the WMS would then be shared with the TAC during their March meeting for </a:t>
            </a:r>
            <a:r>
              <a:rPr lang="en-US" sz="2400" dirty="0" smtClean="0"/>
              <a:t>consideration </a:t>
            </a:r>
            <a:r>
              <a:rPr lang="en-US" sz="2400" dirty="0" smtClean="0"/>
              <a:t>and potential approval</a:t>
            </a:r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653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Utilization of the Transaction Limit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7611219"/>
              </p:ext>
            </p:extLst>
          </p:nvPr>
        </p:nvGraphicFramePr>
        <p:xfrm>
          <a:off x="292677" y="604048"/>
          <a:ext cx="8558645" cy="564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45454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Utilization of the Transaction Limit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0138583"/>
              </p:ext>
            </p:extLst>
          </p:nvPr>
        </p:nvGraphicFramePr>
        <p:xfrm>
          <a:off x="292677" y="604048"/>
          <a:ext cx="8558645" cy="5649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48263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Utilization of the System Limit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755105"/>
            <a:ext cx="8572500" cy="562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18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Utilization of the System Limit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" y="786280"/>
            <a:ext cx="8583613" cy="546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6545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Current transaction limits are 2,500 for the Long-Term Auction Sequences and 7,500 for the Monthly Auctions</a:t>
            </a:r>
          </a:p>
          <a:p>
            <a:r>
              <a:rPr lang="en-US" sz="2400" dirty="0" smtClean="0"/>
              <a:t>For adjusting new transactions being submitted for an auction:</a:t>
            </a:r>
          </a:p>
          <a:p>
            <a:pPr lvl="1"/>
            <a:r>
              <a:rPr lang="en-US" sz="2000" dirty="0" smtClean="0"/>
              <a:t>If the number of submitted transactions for a CRRAH was more than 90% of the current limit, the number of transactions was adjusted to reflect the new limit</a:t>
            </a:r>
          </a:p>
          <a:p>
            <a:pPr lvl="1"/>
            <a:r>
              <a:rPr lang="en-US" sz="2000" dirty="0" smtClean="0"/>
              <a:t>Sensitivity analysis was performed by replacing the 90% with 75%</a:t>
            </a:r>
          </a:p>
          <a:p>
            <a:r>
              <a:rPr lang="en-US" sz="2400" dirty="0" smtClean="0"/>
              <a:t>For historical baseload transaction counts, values are adjusted under the assumption that CRR Auction awards increase at the same rate at which the transaction limit is increasing</a:t>
            </a:r>
          </a:p>
          <a:p>
            <a:r>
              <a:rPr lang="en-US" sz="2400" dirty="0" smtClean="0"/>
              <a:t>Analysis does not consider the addition of new CRR Account Holders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Methodology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792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Based on historically behavior, CRR Account Holders seem to have more interest in additional transaction capability for the Long-Term Auction Sequences</a:t>
            </a:r>
          </a:p>
          <a:p>
            <a:r>
              <a:rPr lang="en-US" sz="2400" dirty="0" smtClean="0"/>
              <a:t>The following scenarios were considered for the study: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Current transaction limits are 2,500 and 7,500 for the Long-Term Auction Sequence and Monthly Auctions, respectively</a:t>
            </a:r>
          </a:p>
          <a:p>
            <a:pPr lvl="1"/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Methodology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890039"/>
              </p:ext>
            </p:extLst>
          </p:nvPr>
        </p:nvGraphicFramePr>
        <p:xfrm>
          <a:off x="1648691" y="2331721"/>
          <a:ext cx="6096000" cy="228288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77636"/>
                <a:gridCol w="2400300"/>
                <a:gridCol w="2518064"/>
              </a:tblGrid>
              <a:tr h="54760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Scenario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Long-Term Auction Sequence Limit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Monthly Auction Limit</a:t>
                      </a:r>
                      <a:endParaRPr lang="en-US" dirty="0"/>
                    </a:p>
                  </a:txBody>
                  <a:tcPr anchor="ctr"/>
                </a:tc>
              </a:tr>
              <a:tr h="54760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3,750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11,250</a:t>
                      </a:r>
                      <a:endParaRPr lang="en-US" dirty="0"/>
                    </a:p>
                  </a:txBody>
                  <a:tcPr anchor="ctr"/>
                </a:tc>
              </a:tr>
              <a:tr h="54760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10,000</a:t>
                      </a:r>
                      <a:endParaRPr lang="en-US" dirty="0"/>
                    </a:p>
                  </a:txBody>
                  <a:tcPr anchor="ctr"/>
                </a:tc>
              </a:tr>
              <a:tr h="54760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4,500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10,000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902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Results - Scenario 1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69" y="840365"/>
            <a:ext cx="8718550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5404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c34af464-7aa1-4edd-9be4-83dffc1cb926"/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1929</TotalTime>
  <Words>487</Words>
  <Application>Microsoft Office PowerPoint</Application>
  <PresentationFormat>On-screen Show (4:3)</PresentationFormat>
  <Paragraphs>69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Custom Design</vt:lpstr>
      <vt:lpstr>PowerPoint Presentation</vt:lpstr>
      <vt:lpstr>Introduction</vt:lpstr>
      <vt:lpstr>Current Utilization of the Transaction Limit</vt:lpstr>
      <vt:lpstr>Current Utilization of the Transaction Limit</vt:lpstr>
      <vt:lpstr>Current Utilization of the System Limit</vt:lpstr>
      <vt:lpstr>Current Utilization of the System Limit</vt:lpstr>
      <vt:lpstr>Study Methodology</vt:lpstr>
      <vt:lpstr>Study Methodology</vt:lpstr>
      <vt:lpstr>Study Results - Scenario 1</vt:lpstr>
      <vt:lpstr>Study Results - Scenario 1</vt:lpstr>
      <vt:lpstr>Study Results - Scenario 2</vt:lpstr>
      <vt:lpstr>Study Results - Scenario 2</vt:lpstr>
      <vt:lpstr>Study Results - Scenario 3</vt:lpstr>
      <vt:lpstr>Study Results - Scenario 3</vt:lpstr>
      <vt:lpstr>ERCOT Recommendations</vt:lpstr>
      <vt:lpstr>Next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dmaggio</cp:lastModifiedBy>
  <cp:revision>155</cp:revision>
  <cp:lastPrinted>2013-01-30T23:16:36Z</cp:lastPrinted>
  <dcterms:created xsi:type="dcterms:W3CDTF">2010-04-12T23:12:02Z</dcterms:created>
  <dcterms:modified xsi:type="dcterms:W3CDTF">2015-02-25T15:59:18Z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