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63" r:id="rId3"/>
    <p:sldId id="264" r:id="rId4"/>
    <p:sldId id="267" r:id="rId5"/>
    <p:sldId id="266" r:id="rId6"/>
    <p:sldId id="270" r:id="rId7"/>
    <p:sldId id="261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485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32744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2509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3461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92689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22940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836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2301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343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035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1645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72377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AF0FC4-EADD-4D6B-A9A4-D65E47FD781D}" type="datetimeFigureOut">
              <a:rPr lang="en-US" smtClean="0"/>
              <a:t>3/2/2015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FD2EBC-F77E-49D4-BCFC-C9C8DCB6BD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0967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rcot.com/content/gridinfo/resource/2015/adequacy/sara/SARA-PreliminarySummer2015.xls" TargetMode="External"/><Relationship Id="rId2" Type="http://schemas.openxmlformats.org/officeDocument/2006/relationships/hyperlink" Target="http://www.ercot.com/content/gridinfo/resource/2015/adequacy/sara/SARA-FinalSpring2015.xls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rcot.com/content/meetings/gatf/keydocs/2014/1210/XXXNPRR-01_Changes_to_PUN_Capacity_Reporting_Requirements_an.doc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SAWG Update to WMS</a:t>
            </a: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March </a:t>
            </a:r>
            <a:r>
              <a:rPr lang="en-US" dirty="0" smtClean="0"/>
              <a:t>4</a:t>
            </a:r>
            <a:r>
              <a:rPr lang="en-US" baseline="30000" dirty="0" smtClean="0"/>
              <a:t>th</a:t>
            </a:r>
            <a:r>
              <a:rPr lang="en-US" dirty="0" smtClean="0"/>
              <a:t>, 2015</a:t>
            </a:r>
          </a:p>
          <a:p>
            <a:endParaRPr lang="en-US" dirty="0" smtClean="0"/>
          </a:p>
          <a:p>
            <a:r>
              <a:rPr lang="en-US" dirty="0" smtClean="0"/>
              <a:t>Brandon Whittle</a:t>
            </a:r>
          </a:p>
        </p:txBody>
      </p:sp>
    </p:spTree>
    <p:extLst>
      <p:ext uri="{BB962C8B-B14F-4D97-AF65-F5344CB8AC3E}">
        <p14:creationId xmlns:p14="http://schemas.microsoft.com/office/powerpoint/2010/main" val="3836546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Report Releases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1512887"/>
          </a:xfrm>
        </p:spPr>
        <p:txBody>
          <a:bodyPr>
            <a:normAutofit fontScale="70000" lnSpcReduction="20000"/>
          </a:bodyPr>
          <a:lstStyle/>
          <a:p>
            <a:r>
              <a:rPr lang="en-US" dirty="0" smtClean="0"/>
              <a:t>Spring </a:t>
            </a:r>
            <a:r>
              <a:rPr lang="en-US" dirty="0"/>
              <a:t>Final </a:t>
            </a:r>
            <a:r>
              <a:rPr lang="en-US" dirty="0" smtClean="0"/>
              <a:t>SARA  </a:t>
            </a:r>
            <a:r>
              <a:rPr lang="en-US" dirty="0">
                <a:hlinkClick r:id="rId2"/>
              </a:rPr>
              <a:t>http://www.ercot.com/content/gridinfo/resource/2015/adequacy/sara/SARA-FinalSpring2015.xls</a:t>
            </a:r>
            <a:endParaRPr lang="en-US" dirty="0" smtClean="0"/>
          </a:p>
          <a:p>
            <a:r>
              <a:rPr lang="en-US" dirty="0" smtClean="0"/>
              <a:t>Summer </a:t>
            </a:r>
            <a:r>
              <a:rPr lang="en-US" dirty="0"/>
              <a:t>Preliminary SARA </a:t>
            </a:r>
            <a:r>
              <a:rPr lang="en-US" dirty="0" smtClean="0">
                <a:hlinkClick r:id="rId3"/>
              </a:rPr>
              <a:t>http</a:t>
            </a:r>
            <a:r>
              <a:rPr lang="en-US" dirty="0">
                <a:hlinkClick r:id="rId3"/>
              </a:rPr>
              <a:t>://www.ercot.com/content/gridinfo/resource/2015/adequacy/sara/SARA-PreliminarySummer2015.xls</a:t>
            </a:r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838200" y="3575050"/>
            <a:ext cx="10515600" cy="12731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Housekeeping</a:t>
            </a:r>
          </a:p>
          <a:p>
            <a:endParaRPr lang="en-US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838200" y="4464050"/>
            <a:ext cx="10515600" cy="15128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SAWG web page and calendar for 2014 are here!</a:t>
            </a:r>
          </a:p>
          <a:p>
            <a:r>
              <a:rPr lang="en-US" dirty="0" smtClean="0"/>
              <a:t>SAWG</a:t>
            </a:r>
            <a:r>
              <a:rPr lang="en-US" dirty="0" smtClean="0"/>
              <a:t> exploder is in the works.</a:t>
            </a: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36674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CDR Input </a:t>
            </a:r>
            <a:r>
              <a:rPr lang="en-US" dirty="0" smtClean="0"/>
              <a:t>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999442"/>
          </a:xfrm>
        </p:spPr>
        <p:txBody>
          <a:bodyPr>
            <a:normAutofit/>
          </a:bodyPr>
          <a:lstStyle/>
          <a:p>
            <a:r>
              <a:rPr lang="en-US" dirty="0" smtClean="0"/>
              <a:t>PUN </a:t>
            </a:r>
            <a:r>
              <a:rPr lang="en-US" dirty="0" smtClean="0"/>
              <a:t>Capacity Forecasting – </a:t>
            </a:r>
            <a:r>
              <a:rPr lang="en-US" dirty="0" smtClean="0">
                <a:hlinkClick r:id="rId2"/>
              </a:rPr>
              <a:t>ERCOT drafted an NPRR</a:t>
            </a:r>
            <a:r>
              <a:rPr lang="en-US" dirty="0" smtClean="0"/>
              <a:t>.  Concerns exist on whether capacity from PUNs would be appropriately counted. </a:t>
            </a:r>
            <a:r>
              <a:rPr lang="en-US" dirty="0" smtClean="0"/>
              <a:t>ERCOT is hoping to set up a public conference call in mid to late March with hopes for participation from those involved with PUNs.</a:t>
            </a: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56668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RT Co-op &amp; MIRTM General Plan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9393" y="1464816"/>
            <a:ext cx="11425561" cy="5033638"/>
          </a:xfrm>
        </p:spPr>
        <p:txBody>
          <a:bodyPr numCol="2">
            <a:normAutofit/>
          </a:bodyPr>
          <a:lstStyle/>
          <a:p>
            <a:pPr marL="514350" indent="-514350">
              <a:buAutoNum type="arabicParenR"/>
            </a:pPr>
            <a:r>
              <a:rPr lang="en-US" strike="sngStrike" dirty="0" smtClean="0"/>
              <a:t>ERCOT </a:t>
            </a:r>
            <a:r>
              <a:rPr lang="en-US" strike="sngStrike" dirty="0"/>
              <a:t>provide Concept Paper </a:t>
            </a:r>
            <a:endParaRPr lang="en-US" strike="sngStrike" dirty="0" smtClean="0"/>
          </a:p>
          <a:p>
            <a:pPr marL="514350" indent="-514350">
              <a:buAutoNum type="arabicParenR"/>
            </a:pPr>
            <a:r>
              <a:rPr lang="en-US" strike="sngStrike" dirty="0" smtClean="0"/>
              <a:t>Get </a:t>
            </a:r>
            <a:r>
              <a:rPr lang="en-US" strike="sngStrike" dirty="0"/>
              <a:t>written comments on concept paper </a:t>
            </a:r>
            <a:endParaRPr lang="en-US" strike="sngStrike" dirty="0" smtClean="0"/>
          </a:p>
          <a:p>
            <a:pPr marL="514350" indent="-514350">
              <a:buAutoNum type="arabicParenR"/>
            </a:pPr>
            <a:r>
              <a:rPr lang="en-US" dirty="0" smtClean="0"/>
              <a:t>ERCOT </a:t>
            </a:r>
            <a:r>
              <a:rPr lang="en-US" dirty="0"/>
              <a:t>and MPs discuss the Concept Paper and comments </a:t>
            </a:r>
            <a:r>
              <a:rPr lang="en-US" dirty="0" smtClean="0"/>
              <a:t>received and </a:t>
            </a:r>
            <a:r>
              <a:rPr lang="en-US" dirty="0"/>
              <a:t>make policy cuts at </a:t>
            </a:r>
            <a:r>
              <a:rPr lang="en-US" dirty="0" smtClean="0"/>
              <a:t>focused </a:t>
            </a:r>
            <a:r>
              <a:rPr lang="en-US" dirty="0"/>
              <a:t>SAWG </a:t>
            </a:r>
            <a:r>
              <a:rPr lang="en-US" dirty="0" smtClean="0"/>
              <a:t>meetings</a:t>
            </a:r>
          </a:p>
          <a:p>
            <a:pPr marL="514350" indent="-514350">
              <a:buAutoNum type="arabicParenR"/>
            </a:pPr>
            <a:r>
              <a:rPr lang="en-US" dirty="0" smtClean="0"/>
              <a:t>Get </a:t>
            </a:r>
            <a:r>
              <a:rPr lang="en-US" dirty="0"/>
              <a:t>help from WMS and/or TAC on sticky policy </a:t>
            </a:r>
            <a:r>
              <a:rPr lang="en-US" dirty="0" smtClean="0"/>
              <a:t>cuts</a:t>
            </a:r>
          </a:p>
          <a:p>
            <a:pPr marL="514350" indent="-514350">
              <a:buAutoNum type="arabicParenR"/>
            </a:pPr>
            <a:endParaRPr lang="en-US" dirty="0"/>
          </a:p>
          <a:p>
            <a:pPr marL="514350" indent="-514350">
              <a:buAutoNum type="arabicParenR"/>
            </a:pPr>
            <a:endParaRPr lang="en-US" dirty="0" smtClean="0"/>
          </a:p>
          <a:p>
            <a:pPr marL="514350" indent="-514350">
              <a:buAutoNum type="arabicParenR"/>
            </a:pPr>
            <a:r>
              <a:rPr lang="en-US" dirty="0" smtClean="0"/>
              <a:t>ERCOT </a:t>
            </a:r>
            <a:r>
              <a:rPr lang="en-US" dirty="0"/>
              <a:t>write draft </a:t>
            </a:r>
            <a:r>
              <a:rPr lang="en-US" dirty="0" smtClean="0"/>
              <a:t>NPRRs</a:t>
            </a:r>
          </a:p>
          <a:p>
            <a:pPr marL="573088" lvl="2" indent="-61913">
              <a:buNone/>
            </a:pPr>
            <a:r>
              <a:rPr lang="en-US" dirty="0" smtClean="0"/>
              <a:t>a. RT Co-optimization</a:t>
            </a:r>
          </a:p>
          <a:p>
            <a:pPr marL="573088" lvl="2" indent="-61913">
              <a:buNone/>
            </a:pPr>
            <a:r>
              <a:rPr lang="en-US" dirty="0" smtClean="0"/>
              <a:t>b</a:t>
            </a:r>
            <a:r>
              <a:rPr lang="en-US" dirty="0"/>
              <a:t>. Multi-Interval SCED</a:t>
            </a:r>
          </a:p>
          <a:p>
            <a:pPr marL="115888" indent="-61913">
              <a:buNone/>
            </a:pPr>
            <a:r>
              <a:rPr lang="en-US" dirty="0" smtClean="0"/>
              <a:t>6</a:t>
            </a:r>
            <a:r>
              <a:rPr lang="en-US" dirty="0" smtClean="0"/>
              <a:t>) Market Participants provide comments on draft NPRRs</a:t>
            </a:r>
          </a:p>
          <a:p>
            <a:pPr marL="115888" indent="-61913">
              <a:buNone/>
            </a:pPr>
            <a:r>
              <a:rPr lang="en-US" dirty="0" smtClean="0"/>
              <a:t>7</a:t>
            </a:r>
            <a:r>
              <a:rPr lang="en-US" dirty="0"/>
              <a:t>) ERCOT and MPs discuss framework of Cost Benefit Analysis</a:t>
            </a:r>
          </a:p>
          <a:p>
            <a:pPr marL="115888" indent="-61913">
              <a:buNone/>
            </a:pPr>
            <a:r>
              <a:rPr lang="en-US" dirty="0" smtClean="0"/>
              <a:t>8</a:t>
            </a:r>
            <a:r>
              <a:rPr lang="en-US" dirty="0"/>
              <a:t>) ERCOT provide numbered NPRRs with preliminary Impact Analysis</a:t>
            </a:r>
          </a:p>
          <a:p>
            <a:pPr marL="115888" indent="-61913">
              <a:buNone/>
            </a:pPr>
            <a:r>
              <a:rPr lang="en-US" dirty="0" smtClean="0"/>
              <a:t>9</a:t>
            </a:r>
            <a:r>
              <a:rPr lang="en-US" dirty="0"/>
              <a:t>) Complete CBA</a:t>
            </a:r>
          </a:p>
        </p:txBody>
      </p:sp>
    </p:spTree>
    <p:extLst>
      <p:ext uri="{BB962C8B-B14F-4D97-AF65-F5344CB8AC3E}">
        <p14:creationId xmlns:p14="http://schemas.microsoft.com/office/powerpoint/2010/main" val="7900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RT Co-Op &amp; Multi-Interval RTM</a:t>
            </a:r>
            <a:br>
              <a:rPr lang="en-US" dirty="0" smtClean="0"/>
            </a:br>
            <a:r>
              <a:rPr lang="en-US" dirty="0" smtClean="0"/>
              <a:t>NPRR Development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SAWG was productive in February, at this time we do not recommend creating another stakeholder body.</a:t>
            </a:r>
          </a:p>
          <a:p>
            <a:r>
              <a:rPr lang="en-US" dirty="0" smtClean="0"/>
              <a:t>ERCOT Expects to return at our March meeting with</a:t>
            </a:r>
          </a:p>
          <a:p>
            <a:pPr lvl="1"/>
            <a:r>
              <a:rPr lang="en-US" dirty="0" smtClean="0"/>
              <a:t>RTCOOP- an issues list capturing outstanding issues and our efforts to this point.   SAWG expects to work through these and escalate appropriate issues to WMS.</a:t>
            </a:r>
          </a:p>
          <a:p>
            <a:pPr lvl="1"/>
            <a:r>
              <a:rPr lang="en-US" dirty="0" smtClean="0"/>
              <a:t>MIRTM- An expectation of resource demand to do study on forecast effectiveness and expected efficiency around real-time commitment.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457200" lvl="1" indent="0"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2324463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RT Co-Op Issues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228600" lvl="1">
              <a:spcBef>
                <a:spcPts val="1000"/>
              </a:spcBef>
            </a:pPr>
            <a:r>
              <a:rPr lang="en-US" sz="2800" dirty="0"/>
              <a:t>Should AS prices cascade?</a:t>
            </a:r>
          </a:p>
          <a:p>
            <a:pPr marL="228600" lvl="1">
              <a:spcBef>
                <a:spcPts val="1000"/>
              </a:spcBef>
            </a:pPr>
            <a:r>
              <a:rPr lang="en-US" sz="2800" dirty="0"/>
              <a:t>Should AS be substitutable?</a:t>
            </a:r>
          </a:p>
          <a:p>
            <a:pPr marL="228600" lvl="1">
              <a:spcBef>
                <a:spcPts val="1000"/>
              </a:spcBef>
            </a:pPr>
            <a:r>
              <a:rPr lang="en-US" sz="2800" dirty="0"/>
              <a:t>Is there a reason to have non-zero offers in RTM for AS?</a:t>
            </a:r>
          </a:p>
          <a:p>
            <a:pPr marL="228600" lvl="1">
              <a:spcBef>
                <a:spcPts val="1000"/>
              </a:spcBef>
            </a:pPr>
            <a:r>
              <a:rPr lang="en-US" sz="2800" dirty="0"/>
              <a:t>Should we have ORDC in DAM?</a:t>
            </a:r>
          </a:p>
          <a:p>
            <a:pPr marL="228600" lvl="1">
              <a:spcBef>
                <a:spcPts val="1000"/>
              </a:spcBef>
            </a:pPr>
            <a:r>
              <a:rPr lang="en-US" sz="2800" dirty="0"/>
              <a:t>Do we require sufficiency of AS in DAM; i.e. can DAM choose Energy over AS?</a:t>
            </a:r>
          </a:p>
          <a:p>
            <a:pPr marL="457200" lvl="1" indent="0"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27226833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Next Meeting – March 25</a:t>
            </a:r>
            <a:r>
              <a:rPr lang="en-US" baseline="30000" dirty="0" smtClean="0"/>
              <a:t>th</a:t>
            </a:r>
            <a:r>
              <a:rPr lang="en-US" dirty="0" smtClean="0"/>
              <a:t>, 2015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Expected Agenda Items</a:t>
            </a:r>
          </a:p>
          <a:p>
            <a:r>
              <a:rPr lang="en-US" dirty="0" smtClean="0"/>
              <a:t>RT – Co-Op &amp; Multi Interval SCED </a:t>
            </a:r>
          </a:p>
          <a:p>
            <a:r>
              <a:rPr lang="en-US" dirty="0" smtClean="0"/>
              <a:t>PUN Capacity Methodology</a:t>
            </a:r>
          </a:p>
          <a:p>
            <a:r>
              <a:rPr lang="en-US" dirty="0" smtClean="0"/>
              <a:t>SARA Protocol Development?</a:t>
            </a:r>
          </a:p>
          <a:p>
            <a:r>
              <a:rPr lang="en-US" dirty="0" smtClean="0"/>
              <a:t>WMS Assignments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5722131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3427</TotalTime>
  <Words>336</Words>
  <Application>Microsoft Office PowerPoint</Application>
  <PresentationFormat>Widescreen</PresentationFormat>
  <Paragraphs>58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 Theme</vt:lpstr>
      <vt:lpstr>SAWG Update to WMS</vt:lpstr>
      <vt:lpstr>Report Releases</vt:lpstr>
      <vt:lpstr>CDR Input Review</vt:lpstr>
      <vt:lpstr>RT Co-op &amp; MIRTM General Plan</vt:lpstr>
      <vt:lpstr>RT Co-Op &amp; Multi-Interval RTM NPRR Development</vt:lpstr>
      <vt:lpstr>RT Co-Op Issues</vt:lpstr>
      <vt:lpstr>Next Meeting – March 25th, 2015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Brandon Whittle</dc:creator>
  <cp:lastModifiedBy>Brandon Whittle</cp:lastModifiedBy>
  <cp:revision>36</cp:revision>
  <dcterms:created xsi:type="dcterms:W3CDTF">2014-06-25T14:47:16Z</dcterms:created>
  <dcterms:modified xsi:type="dcterms:W3CDTF">2015-03-03T17:09:55Z</dcterms:modified>
</cp:coreProperties>
</file>

<file path=docProps/thumbnail.jpeg>
</file>