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96" r:id="rId4"/>
    <p:sldId id="273" r:id="rId5"/>
    <p:sldId id="288" r:id="rId6"/>
    <p:sldId id="293" r:id="rId7"/>
    <p:sldId id="294" r:id="rId8"/>
    <p:sldId id="295" r:id="rId9"/>
    <p:sldId id="29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 Wattles" initials="p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C2D63-DAD7-4182-B065-D9F54AFD22C1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1F5F-08E7-494F-98B2-B82939A86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2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8370-1CD0-4E39-AAE7-548C93A5D269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52456-6AAC-4597-86AE-27BF14CEEBDE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B40B-C413-4258-9D3C-D5CD8DF64A97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6647F-9B9D-4B93-9730-C353AD4B9409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2D550-18C6-4097-8DE2-E55DA69D6129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BB6-6BFB-4C87-950E-D014F7E93564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F4F82-61E1-44F6-AC29-EB0C102B76A9}" type="datetime1">
              <a:rPr lang="en-US" smtClean="0"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7819-C16E-40D4-85C0-11C4399B84B2}" type="datetime1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31F0-951F-428E-B16D-DB9A67B381F8}" type="datetime1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B456B-9313-4200-82D0-703C40648231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A8B9D-3DF7-41AE-A66D-A39ECB741A0E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28EB5-C113-49FC-AC48-F8984E8AECA9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Loads in SCED v2 Subgroup Update to DSWG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r>
              <a:rPr lang="en-US" dirty="0" smtClean="0"/>
              <a:t>3/9/2015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http://sr.photos2.fotosearch.com/bthumb/CSP/CSP817/k81711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740058"/>
            <a:ext cx="1813560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05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LMP-G</a:t>
            </a:r>
            <a:r>
              <a:rPr lang="en-US" dirty="0"/>
              <a:t> </a:t>
            </a:r>
            <a:r>
              <a:rPr lang="en-US" dirty="0" smtClean="0"/>
              <a:t>History in ERCOT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TAC endorsed “LMP-G” instead of “Full LMP”</a:t>
            </a:r>
          </a:p>
          <a:p>
            <a:pPr lvl="1"/>
            <a:r>
              <a:rPr lang="en-US" dirty="0" smtClean="0"/>
              <a:t>Principle of LMP-G: the </a:t>
            </a:r>
            <a:r>
              <a:rPr lang="en-US" u="sng" dirty="0" smtClean="0"/>
              <a:t>customer</a:t>
            </a:r>
            <a:r>
              <a:rPr lang="en-US" dirty="0" smtClean="0"/>
              <a:t> should not get the economic benefit of the curtailment more than once</a:t>
            </a:r>
          </a:p>
          <a:p>
            <a:r>
              <a:rPr lang="en-US" dirty="0" smtClean="0"/>
              <a:t>Loads in SCED Subgroup explored implementation of “LMP-Volumetric G”, but decided to not proceed</a:t>
            </a:r>
          </a:p>
          <a:p>
            <a:pPr lvl="1"/>
            <a:r>
              <a:rPr lang="en-US" dirty="0" smtClean="0"/>
              <a:t>Unable to estimate customer level curtailment for majority of potential DR customers in ERCOT</a:t>
            </a:r>
          </a:p>
          <a:p>
            <a:pPr lvl="1"/>
            <a:r>
              <a:rPr lang="en-US" dirty="0" smtClean="0"/>
              <a:t>Issues with billing customers for consumption that didn’t occur</a:t>
            </a:r>
          </a:p>
          <a:p>
            <a:r>
              <a:rPr lang="en-US" dirty="0" smtClean="0"/>
              <a:t>Loads in SCED Subgroup changed direction to explore implementation of “LMP-Proxy $G”</a:t>
            </a:r>
          </a:p>
          <a:p>
            <a:pPr lvl="1"/>
            <a:r>
              <a:rPr lang="en-US" dirty="0" smtClean="0"/>
              <a:t>Simplifies implementation of LMP-G principle</a:t>
            </a:r>
          </a:p>
          <a:p>
            <a:r>
              <a:rPr lang="en-US" dirty="0" smtClean="0"/>
              <a:t>Loads in SCED Subgroup agreed Proxy $G could be calculated using POLR rate structure</a:t>
            </a:r>
          </a:p>
          <a:p>
            <a:r>
              <a:rPr lang="en-US" dirty="0" smtClean="0"/>
              <a:t>Loads in SCED Subgroup is currently trying to define a process to qualify and maintain a DR QSE ALR eligible for LMP-Proxy $G treatment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8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LMP-G in ERCOT is difficult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ERCOT has a vibrant and highly competitive retail market</a:t>
            </a:r>
          </a:p>
          <a:p>
            <a:r>
              <a:rPr lang="en-US" dirty="0" smtClean="0"/>
              <a:t>REPs/LSEs offer customers rates which bundle DR capability with electric service</a:t>
            </a:r>
          </a:p>
          <a:p>
            <a:r>
              <a:rPr lang="en-US" dirty="0" smtClean="0"/>
              <a:t>DR QSEs offer customers products for DR capability only</a:t>
            </a:r>
          </a:p>
          <a:p>
            <a:r>
              <a:rPr lang="en-US" dirty="0"/>
              <a:t>The value of DR is intricately </a:t>
            </a:r>
            <a:r>
              <a:rPr lang="en-US" dirty="0" smtClean="0"/>
              <a:t>connected with </a:t>
            </a:r>
            <a:r>
              <a:rPr lang="en-US" dirty="0"/>
              <a:t>customer </a:t>
            </a:r>
            <a:r>
              <a:rPr lang="en-US" dirty="0" smtClean="0"/>
              <a:t>usage</a:t>
            </a:r>
          </a:p>
          <a:p>
            <a:r>
              <a:rPr lang="en-US" dirty="0"/>
              <a:t>LMP-G requires </a:t>
            </a:r>
            <a:r>
              <a:rPr lang="en-US" dirty="0" smtClean="0"/>
              <a:t>splitting apart DR capability and electricity consumption </a:t>
            </a:r>
            <a:r>
              <a:rPr lang="en-US" dirty="0"/>
              <a:t>to apply </a:t>
            </a:r>
            <a:r>
              <a:rPr lang="en-US" dirty="0" smtClean="0"/>
              <a:t>rules and billing </a:t>
            </a:r>
            <a:r>
              <a:rPr lang="en-US" dirty="0"/>
              <a:t>adjustments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82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905000" y="4464040"/>
            <a:ext cx="6400800" cy="11507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934200" y="972154"/>
            <a:ext cx="1371600" cy="9678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28600" y="2895600"/>
            <a:ext cx="1600200" cy="1828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867400" y="2312075"/>
            <a:ext cx="1981200" cy="1828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2801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1092875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Loads in SCED Resource/ALR Request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2760345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 we accurately estimate discreet customer-level curtailment?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733800" y="1516890"/>
            <a:ext cx="12192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1940005"/>
            <a:ext cx="0" cy="88710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01445" y="2535751"/>
            <a:ext cx="6858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Yes – VG is option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352799" y="3948886"/>
            <a:ext cx="1066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No; Yes - $G is an option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600200" y="1473875"/>
            <a:ext cx="9144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248400" y="1550075"/>
            <a:ext cx="9144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742414" y="205931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 QSE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4038600" y="97215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LSE/ REP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2891485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Offer to sell in SCED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976567" y="115517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Bid to buy in SCED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88290" y="4512945"/>
            <a:ext cx="2617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Does aggregation meet minimum customer count for baseline accuracy?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514600" y="1016675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Represented by LSE/REP or DR QSE?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352800" y="3683675"/>
            <a:ext cx="0" cy="8382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352800" y="5410200"/>
            <a:ext cx="0" cy="67687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352800" y="5559623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2019300" y="6010870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ALR fails qualification (Bilateral only through REP/LSE)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953000" y="4981874"/>
            <a:ext cx="70936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105400" y="467129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Yes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3342144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Offer to sell in SCED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66700" y="4140875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Settled as LMP-VG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162800" y="1092875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Settled as LRISv1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324600" y="2312075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Settled as LMP-$G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838200" y="3488710"/>
            <a:ext cx="0" cy="71509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1676400" y="3226475"/>
            <a:ext cx="7620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858000" y="2921675"/>
            <a:ext cx="0" cy="4651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905000" y="4445675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Does the Resource/ALR contain customers </a:t>
            </a:r>
            <a:r>
              <a:rPr lang="en-US" strike="sngStrike" dirty="0" smtClean="0"/>
              <a:t>with fixed price rates </a:t>
            </a:r>
            <a:r>
              <a:rPr lang="en-US" dirty="0" smtClean="0"/>
              <a:t>that are compatible with LMP-$G?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5029200" y="6350675"/>
            <a:ext cx="18288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858000" y="5386151"/>
            <a:ext cx="0" cy="964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6858000" y="4001750"/>
            <a:ext cx="0" cy="5963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858000" y="4214098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Yes</a:t>
            </a:r>
            <a:endParaRPr lang="en-US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6858000" y="561475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LMP-G Road Map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5896466" y="2112020"/>
            <a:ext cx="609600" cy="523220"/>
            <a:chOff x="8077200" y="2059314"/>
            <a:chExt cx="609600" cy="52322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8077200" y="2383557"/>
              <a:ext cx="152400" cy="198977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8229600" y="2059314"/>
              <a:ext cx="457200" cy="52322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077200" y="2383557"/>
              <a:ext cx="152400" cy="994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8229600" y="2059314"/>
              <a:ext cx="457200" cy="423731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Action Button: Help 20">
            <a:hlinkClick r:id="" action="ppaction://noaction" highlightClick="1"/>
          </p:cNvPr>
          <p:cNvSpPr/>
          <p:nvPr/>
        </p:nvSpPr>
        <p:spPr>
          <a:xfrm>
            <a:off x="228600" y="2895600"/>
            <a:ext cx="1600200" cy="1828800"/>
          </a:xfrm>
          <a:prstGeom prst="actionButtonHelp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Qualification of LMP-$G eligible DR QSE ALRs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Evaluate the population of customers to determine if they are eligible</a:t>
            </a:r>
            <a:r>
              <a:rPr lang="en-US" dirty="0"/>
              <a:t> </a:t>
            </a:r>
            <a:r>
              <a:rPr lang="en-US" dirty="0" smtClean="0"/>
              <a:t>for LMP-$G treatment</a:t>
            </a:r>
          </a:p>
          <a:p>
            <a:r>
              <a:rPr lang="en-US" dirty="0" smtClean="0"/>
              <a:t>If a customer is on a “DR retail rate” from their REP, they are already getting compensated for their DR capability</a:t>
            </a:r>
          </a:p>
          <a:p>
            <a:r>
              <a:rPr lang="en-US" dirty="0" smtClean="0"/>
              <a:t>Options to perform this evaluation: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Examine the rate of each customer in the ALR and determine if it is a pre-defined “DR retail rate” (i.e. RTP)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Assume residential customers are mostly hedged and accept inaccuracies for ones that aren’t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DR Provider of Record – identify DR benefit by customer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80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qualify LMP-$G eligible ALRs?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" indent="0">
              <a:buNone/>
            </a:pPr>
            <a:r>
              <a:rPr lang="en-US" dirty="0" smtClean="0"/>
              <a:t>Option 3) DR Provider of Record</a:t>
            </a:r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How would it work?</a:t>
            </a:r>
          </a:p>
          <a:p>
            <a:pPr marL="742950" lvl="2" indent="-342900"/>
            <a:r>
              <a:rPr lang="en-US" dirty="0" smtClean="0"/>
              <a:t>DR QSE submits enrollment request for ALR using TXSET or similar formalized electronic transaction</a:t>
            </a:r>
          </a:p>
          <a:p>
            <a:pPr marL="742950" lvl="2" indent="-342900"/>
            <a:r>
              <a:rPr lang="en-US" dirty="0"/>
              <a:t>ERCOT maintains a </a:t>
            </a:r>
            <a:r>
              <a:rPr lang="en-US" dirty="0" smtClean="0"/>
              <a:t>DR Provider of Record for every ESIID which could be a customer’s REP or a DR QSE</a:t>
            </a:r>
          </a:p>
          <a:p>
            <a:pPr marL="742950" lvl="2" indent="-342900"/>
            <a:r>
              <a:rPr lang="en-US" dirty="0" smtClean="0"/>
              <a:t>Transactions update with REP switches, movement to a DR rate, or enrollment with different DRPOR</a:t>
            </a:r>
          </a:p>
          <a:p>
            <a:pPr marL="1200150" lvl="3" indent="-342900"/>
            <a:r>
              <a:rPr lang="en-US" dirty="0" smtClean="0"/>
              <a:t>Customer rates would become part of switch transactions to determine if ESIID is LMP-$G eligible </a:t>
            </a:r>
          </a:p>
          <a:p>
            <a:pPr marL="857250" lvl="3" indent="0">
              <a:buNone/>
            </a:pPr>
            <a:r>
              <a:rPr lang="en-US" dirty="0" smtClean="0"/>
              <a:t>OR</a:t>
            </a:r>
          </a:p>
          <a:p>
            <a:pPr marL="1200150" lvl="3" indent="-342900"/>
            <a:r>
              <a:rPr lang="en-US" dirty="0" smtClean="0"/>
              <a:t>REPs populate a flag to indicate a DR rate</a:t>
            </a:r>
          </a:p>
          <a:p>
            <a:pPr marL="742950" lvl="2" indent="-342900"/>
            <a:r>
              <a:rPr lang="en-US" dirty="0" smtClean="0"/>
              <a:t>ERCOT disqualifies ALR sites if the ESIIDs are not affiliated with the submitting DRPOR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33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qualify LMP-$G eligible ALRs?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lvl="1" indent="0">
              <a:buNone/>
            </a:pPr>
            <a:r>
              <a:rPr lang="en-US" sz="3200" dirty="0" smtClean="0"/>
              <a:t>Option 3) DR Provider of Record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Pros</a:t>
            </a:r>
          </a:p>
          <a:p>
            <a:pPr marL="742950" lvl="2" indent="-342900"/>
            <a:r>
              <a:rPr lang="en-US" dirty="0" smtClean="0"/>
              <a:t>Precisely identifies customers that would receive DR double payment</a:t>
            </a:r>
          </a:p>
          <a:p>
            <a:pPr marL="742950" lvl="2" indent="-342900"/>
            <a:r>
              <a:rPr lang="en-US" dirty="0" smtClean="0"/>
              <a:t>Most accurate settlement for REP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Cons</a:t>
            </a:r>
            <a:endParaRPr lang="en-US" sz="3200" dirty="0"/>
          </a:p>
          <a:p>
            <a:pPr marL="742950" lvl="2" indent="-342900"/>
            <a:r>
              <a:rPr lang="en-US" dirty="0" smtClean="0"/>
              <a:t>Highly complex implementation (TXSET or similar)</a:t>
            </a:r>
            <a:endParaRPr lang="en-US" dirty="0"/>
          </a:p>
          <a:p>
            <a:pPr marL="1200150" lvl="3" indent="-342900"/>
            <a:r>
              <a:rPr lang="en-US" dirty="0" smtClean="0"/>
              <a:t>If TX SET, system expands to include new type of Market Participant</a:t>
            </a:r>
          </a:p>
          <a:p>
            <a:pPr marL="742950" lvl="2" indent="-342900"/>
            <a:r>
              <a:rPr lang="en-US" dirty="0" smtClean="0"/>
              <a:t>PUCT rules required</a:t>
            </a:r>
          </a:p>
          <a:p>
            <a:pPr marL="1200150" lvl="3" indent="-342900"/>
            <a:r>
              <a:rPr lang="en-US" dirty="0" smtClean="0"/>
              <a:t>DR blocking</a:t>
            </a:r>
          </a:p>
          <a:p>
            <a:pPr marL="1200150" lvl="3" indent="-342900"/>
            <a:r>
              <a:rPr lang="en-US" dirty="0" smtClean="0"/>
              <a:t>DR slamming</a:t>
            </a:r>
          </a:p>
          <a:p>
            <a:pPr marL="1200150" lvl="3" indent="-342900"/>
            <a:r>
              <a:rPr lang="en-US" dirty="0" smtClean="0"/>
              <a:t>Transaction priority</a:t>
            </a:r>
          </a:p>
          <a:p>
            <a:pPr marL="1200150" lvl="3" indent="-342900"/>
            <a:r>
              <a:rPr lang="en-US" dirty="0" smtClean="0"/>
              <a:t>Default electric service rates for customers with DR QSE?</a:t>
            </a:r>
          </a:p>
          <a:p>
            <a:pPr marL="742950" lvl="2" indent="-342900"/>
            <a:r>
              <a:rPr lang="en-US" dirty="0" smtClean="0"/>
              <a:t>Potential to block customers from retail switching to certain rates and inhibits REP product innovation</a:t>
            </a:r>
          </a:p>
          <a:p>
            <a:pPr marL="742950" lvl="2" indent="-342900"/>
            <a:r>
              <a:rPr lang="en-US" dirty="0" smtClean="0"/>
              <a:t>DR QSE wears risk of unknown ALR composition</a:t>
            </a:r>
          </a:p>
          <a:p>
            <a:pPr marL="742950" lvl="2" indent="-342900"/>
            <a:r>
              <a:rPr lang="en-US" dirty="0" smtClean="0"/>
              <a:t>Difficult to manage evolving rate structures of the retail market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5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LMP-G Design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00400"/>
            <a:ext cx="4038600" cy="2925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it allowable for some customers to get the benefit of curtailment twice? (i.e. LMP-G for most but not all)</a:t>
            </a:r>
          </a:p>
          <a:p>
            <a:r>
              <a:rPr lang="en-US" dirty="0" smtClean="0"/>
              <a:t>Inappropriate incentives?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124200"/>
            <a:ext cx="4038600" cy="3001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Identification of DR capability</a:t>
            </a:r>
          </a:p>
          <a:p>
            <a:r>
              <a:rPr lang="en-US" dirty="0" smtClean="0"/>
              <a:t>Rules to prevent duplication of DR benefits to a customer</a:t>
            </a:r>
          </a:p>
          <a:p>
            <a:r>
              <a:rPr lang="en-US" dirty="0" smtClean="0"/>
              <a:t>Transaction-based precision or leave it to REPs to enforce?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14400" y="1981200"/>
            <a:ext cx="708660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>
            <a:off x="4191000" y="2209800"/>
            <a:ext cx="495300" cy="685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15341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Accuracy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791200" y="1371600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Impacts to the retail market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1626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DSWG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allowable for some customers to get the benefit of curtailment twice? (i.e. LMP-G for most but not all)</a:t>
            </a:r>
          </a:p>
          <a:p>
            <a:r>
              <a:rPr lang="en-US" dirty="0" smtClean="0"/>
              <a:t>DR Provider of Record</a:t>
            </a:r>
          </a:p>
          <a:p>
            <a:r>
              <a:rPr lang="en-US" dirty="0" smtClean="0"/>
              <a:t>Is there support to proceed with a concept paper for LMP-G which outlines the DRPOR idea and other key decision points?</a:t>
            </a:r>
          </a:p>
          <a:p>
            <a:r>
              <a:rPr lang="en-US" smtClean="0"/>
              <a:t>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3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11975</TotalTime>
  <Words>754</Words>
  <Application>Microsoft Office PowerPoint</Application>
  <PresentationFormat>On-screen Show (4:3)</PresentationFormat>
  <Paragraphs>94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Loads in SCED v2 Subgroup Update to DSWG</vt:lpstr>
      <vt:lpstr>LMP-G History in ERCOT</vt:lpstr>
      <vt:lpstr>Why LMP-G in ERCOT is difficult</vt:lpstr>
      <vt:lpstr>PowerPoint Presentation</vt:lpstr>
      <vt:lpstr>Qualification of LMP-$G eligible DR QSE ALRs</vt:lpstr>
      <vt:lpstr>How to qualify LMP-$G eligible ALRs?</vt:lpstr>
      <vt:lpstr>How to qualify LMP-$G eligible ALRs?</vt:lpstr>
      <vt:lpstr>LMP-G Design Tradeoffs</vt:lpstr>
      <vt:lpstr>DSWG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 infrastructure to support bilateral contracting between 3rd Party DR Providers and Load-Serving Entities</dc:title>
  <dc:creator>Barnes, Bill</dc:creator>
  <cp:lastModifiedBy>SKrein</cp:lastModifiedBy>
  <cp:revision>310</cp:revision>
  <cp:lastPrinted>2014-05-16T17:00:16Z</cp:lastPrinted>
  <dcterms:created xsi:type="dcterms:W3CDTF">2006-08-16T00:00:00Z</dcterms:created>
  <dcterms:modified xsi:type="dcterms:W3CDTF">2015-03-03T20:35:35Z</dcterms:modified>
</cp:coreProperties>
</file>