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  <p:sldMasterId id="2147493467" r:id="rId5"/>
  </p:sldMasterIdLst>
  <p:sldIdLst>
    <p:sldId id="260" r:id="rId6"/>
    <p:sldId id="265" r:id="rId7"/>
    <p:sldId id="264" r:id="rId8"/>
    <p:sldId id="262" r:id="rId9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386"/>
    <a:srgbClr val="55BAB7"/>
    <a:srgbClr val="00385E"/>
    <a:srgbClr val="C4E3E1"/>
    <a:srgbClr val="C0D1E2"/>
    <a:srgbClr val="008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71" autoAdjust="0"/>
    <p:restoredTop sz="94595" autoAdjust="0"/>
  </p:normalViewPr>
  <p:slideViewPr>
    <p:cSldViewPr snapToGrid="0" snapToObjects="1">
      <p:cViewPr>
        <p:scale>
          <a:sx n="100" d="100"/>
          <a:sy n="100" d="100"/>
        </p:scale>
        <p:origin x="-318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DB3CC-F982-40F9-8DD6-BCC9AFBF44BD}" type="datetime1">
              <a:rPr lang="en-US" smtClean="0"/>
              <a:pPr/>
              <a:t>3/2/2015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E988-FB04-AB4E-BE5A-59F242AF7F7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3/2/2015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317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3/2/2015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9964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017B3-6606-854F-A86E-1A5425819F84}" type="datetimeFigureOut">
              <a:rPr lang="en-US" smtClean="0"/>
              <a:t>3/2/2015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1B48D-6708-5141-8A45-C2E8F9E833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631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3/2/2015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E7B99-7C3F-4BC3-B7B8-7E1F8C620B24}" type="datetime1">
              <a:rPr lang="en-US" smtClean="0"/>
              <a:pPr/>
              <a:t>3/2/2015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F2B4D-6B12-4EDF-87BB-2B55CECB661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3/2/2015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3/2/2015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3/2/2015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3/2/2015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3/2/2015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2560D-EC28-3B41-86E8-18F1CE0113B4}" type="datetimeFigureOut">
              <a:rPr lang="en-US" smtClean="0"/>
              <a:t>3/2/2015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2560D-EC28-3B41-86E8-18F1CE0113B4}" type="datetimeFigureOut">
              <a:rPr lang="en-US" smtClean="0"/>
              <a:t>3/2/2015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6355A-084C-D24E-9AD2-7E4FC41EA62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-168453"/>
            <a:ext cx="9144000" cy="721695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13"/>
          <a:srcRect t="9220"/>
          <a:stretch/>
        </p:blipFill>
        <p:spPr>
          <a:xfrm>
            <a:off x="214993" y="-168453"/>
            <a:ext cx="8714015" cy="6634475"/>
          </a:xfrm>
          <a:prstGeom prst="rect">
            <a:avLst/>
          </a:prstGeom>
          <a:effectLst>
            <a:reflection stA="58000" endPos="7000" dir="5400000" sy="-100000" algn="bl" rotWithShape="0"/>
          </a:effectLst>
        </p:spPr>
      </p:pic>
      <p:pic>
        <p:nvPicPr>
          <p:cNvPr id="9" name="Picture 8" descr="ERCOT cmyk-01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50" y="6024691"/>
            <a:ext cx="817615" cy="346452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247650" y="640808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58" r:id="rId3"/>
    <p:sldLayoutId id="2147493459" r:id="rId4"/>
    <p:sldLayoutId id="2147493460" r:id="rId5"/>
    <p:sldLayoutId id="2147493461" r:id="rId6"/>
    <p:sldLayoutId id="2147493462" r:id="rId7"/>
    <p:sldLayoutId id="2147493463" r:id="rId8"/>
    <p:sldLayoutId id="2147493464" r:id="rId9"/>
    <p:sldLayoutId id="2147493465" r:id="rId10"/>
    <p:sldLayoutId id="2147493466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017B3-6606-854F-A86E-1A5425819F84}" type="datetimeFigureOut">
              <a:rPr lang="en-US" smtClean="0"/>
              <a:t>3/2/2015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1B48D-6708-5141-8A45-C2E8F9E8331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-168453"/>
            <a:ext cx="9144000" cy="721695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3"/>
          <a:srcRect t="9220"/>
          <a:stretch/>
        </p:blipFill>
        <p:spPr>
          <a:xfrm>
            <a:off x="214993" y="-168453"/>
            <a:ext cx="8714015" cy="6634475"/>
          </a:xfrm>
          <a:prstGeom prst="rect">
            <a:avLst/>
          </a:prstGeom>
          <a:effectLst>
            <a:reflection stA="58000" endPos="7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663339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74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603250" y="1498064"/>
            <a:ext cx="7727950" cy="3861872"/>
            <a:chOff x="603250" y="546100"/>
            <a:chExt cx="7727950" cy="3861872"/>
          </a:xfrm>
        </p:grpSpPr>
        <p:pic>
          <p:nvPicPr>
            <p:cNvPr id="9" name="Picture 8" descr="ERCOT cmyk-0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3250" y="546100"/>
              <a:ext cx="2457704" cy="104140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787400" y="2130425"/>
              <a:ext cx="7543800" cy="22775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 smtClean="0"/>
                <a:t>Flight Testing Update</a:t>
              </a:r>
            </a:p>
            <a:p>
              <a:endParaRPr lang="en-US" b="1" dirty="0" smtClean="0"/>
            </a:p>
            <a:p>
              <a:r>
                <a:rPr lang="en-US" i="1" dirty="0" smtClean="0"/>
                <a:t>Paul Yockey</a:t>
              </a:r>
            </a:p>
            <a:p>
              <a:r>
                <a:rPr lang="en-US" dirty="0" smtClean="0"/>
                <a:t>Flight Administrator</a:t>
              </a:r>
            </a:p>
            <a:p>
              <a:r>
                <a:rPr lang="en-US" dirty="0" smtClean="0"/>
                <a:t> </a:t>
              </a:r>
            </a:p>
            <a:p>
              <a:r>
                <a:rPr lang="en-US" dirty="0" smtClean="0"/>
                <a:t>Retail Market Subcommittee</a:t>
              </a:r>
            </a:p>
            <a:p>
              <a:r>
                <a:rPr lang="en-US" dirty="0" smtClean="0"/>
                <a:t>03/03/15</a:t>
              </a:r>
              <a:endParaRPr lang="en-US" dirty="0" smtClean="0"/>
            </a:p>
          </p:txBody>
        </p:sp>
        <p:cxnSp>
          <p:nvCxnSpPr>
            <p:cNvPr id="13" name="Straight Connector 12"/>
            <p:cNvCxnSpPr/>
            <p:nvPr/>
          </p:nvCxnSpPr>
          <p:spPr>
            <a:xfrm flipV="1">
              <a:off x="787400" y="1852613"/>
              <a:ext cx="6286500" cy="12700"/>
            </a:xfrm>
            <a:prstGeom prst="line">
              <a:avLst/>
            </a:prstGeom>
            <a:ln>
              <a:solidFill>
                <a:srgbClr val="00385E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69797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6419850" y="5790143"/>
            <a:ext cx="235786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/>
              <a:t>Retail Market Subcommittee</a:t>
            </a:r>
          </a:p>
          <a:p>
            <a:pPr algn="r"/>
            <a:r>
              <a:rPr lang="en-US" sz="1050" i="1" dirty="0" smtClean="0"/>
              <a:t>03/03/15</a:t>
            </a:r>
            <a:endParaRPr lang="en-US" sz="1050" dirty="0"/>
          </a:p>
        </p:txBody>
      </p:sp>
      <p:sp>
        <p:nvSpPr>
          <p:cNvPr id="15" name="TextBox 14"/>
          <p:cNvSpPr txBox="1"/>
          <p:nvPr/>
        </p:nvSpPr>
        <p:spPr>
          <a:xfrm>
            <a:off x="379663" y="179143"/>
            <a:ext cx="762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prstClr val="black"/>
                </a:solidFill>
              </a:rPr>
              <a:t>Flight 0215</a:t>
            </a:r>
            <a:endParaRPr lang="en-US" sz="2400" b="1" dirty="0">
              <a:solidFill>
                <a:prstClr val="black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03749" y="714500"/>
            <a:ext cx="4434951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 smtClean="0">
                <a:solidFill>
                  <a:prstClr val="black"/>
                </a:solidFill>
              </a:rPr>
              <a:t>Flight 0215 Summary</a:t>
            </a:r>
            <a:endParaRPr lang="en-US" kern="0" dirty="0">
              <a:solidFill>
                <a:prstClr val="black"/>
              </a:solidFill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250374" y="1036125"/>
            <a:ext cx="8573975" cy="3247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228600" indent="0" algn="just">
              <a:spcBef>
                <a:spcPts val="0"/>
              </a:spcBef>
              <a:spcAft>
                <a:spcPts val="600"/>
              </a:spcAft>
              <a:buFontTx/>
              <a:buNone/>
              <a:defRPr/>
            </a:pPr>
            <a:endParaRPr lang="en-US" sz="1800" b="0" dirty="0">
              <a:solidFill>
                <a:prstClr val="black"/>
              </a:solidFill>
            </a:endParaRPr>
          </a:p>
          <a:p>
            <a:pPr marL="457200" indent="-228600" algn="just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800" b="0" dirty="0" smtClean="0">
                <a:solidFill>
                  <a:prstClr val="black"/>
                </a:solidFill>
              </a:rPr>
              <a:t>Flight 0215 is 98.52% complete as of 03/02/15, (2 bank payments pending).</a:t>
            </a:r>
            <a:endParaRPr lang="en-US" sz="1800" b="0" dirty="0" smtClean="0">
              <a:solidFill>
                <a:prstClr val="black"/>
              </a:solidFill>
            </a:endParaRPr>
          </a:p>
          <a:p>
            <a:pPr marL="457200" indent="-228600" algn="just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800" b="0" dirty="0" smtClean="0">
                <a:solidFill>
                  <a:prstClr val="black"/>
                </a:solidFill>
              </a:rPr>
              <a:t>3 </a:t>
            </a:r>
            <a:r>
              <a:rPr lang="en-US" sz="1800" b="0" dirty="0">
                <a:solidFill>
                  <a:prstClr val="black"/>
                </a:solidFill>
              </a:rPr>
              <a:t>New </a:t>
            </a:r>
            <a:r>
              <a:rPr lang="en-US" sz="1800" b="0" dirty="0" smtClean="0">
                <a:solidFill>
                  <a:prstClr val="black"/>
                </a:solidFill>
              </a:rPr>
              <a:t>CRs tested </a:t>
            </a:r>
            <a:r>
              <a:rPr lang="en-US" sz="1800" b="0" dirty="0" smtClean="0">
                <a:solidFill>
                  <a:prstClr val="black"/>
                </a:solidFill>
              </a:rPr>
              <a:t>(Including 2 additional DUNS)</a:t>
            </a:r>
            <a:endParaRPr lang="en-US" sz="1800" b="0" dirty="0">
              <a:solidFill>
                <a:prstClr val="black"/>
              </a:solidFill>
            </a:endParaRPr>
          </a:p>
          <a:p>
            <a:pPr marL="457200" indent="-228600" algn="just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800" b="0" dirty="0">
                <a:solidFill>
                  <a:prstClr val="black"/>
                </a:solidFill>
              </a:rPr>
              <a:t>Existing CRs: </a:t>
            </a:r>
            <a:r>
              <a:rPr lang="en-US" sz="1800" b="0" dirty="0" smtClean="0">
                <a:solidFill>
                  <a:prstClr val="black"/>
                </a:solidFill>
              </a:rPr>
              <a:t>1 </a:t>
            </a:r>
            <a:r>
              <a:rPr lang="en-US" sz="1800" b="0" dirty="0" smtClean="0">
                <a:solidFill>
                  <a:prstClr val="black"/>
                </a:solidFill>
              </a:rPr>
              <a:t>CR tested </a:t>
            </a:r>
            <a:r>
              <a:rPr lang="en-US" sz="1800" b="0" dirty="0" smtClean="0">
                <a:solidFill>
                  <a:prstClr val="black"/>
                </a:solidFill>
              </a:rPr>
              <a:t>for Change of Service Provider, and </a:t>
            </a:r>
            <a:r>
              <a:rPr lang="en-US" sz="1800" b="0" dirty="0">
                <a:solidFill>
                  <a:prstClr val="black"/>
                </a:solidFill>
              </a:rPr>
              <a:t>1</a:t>
            </a:r>
            <a:r>
              <a:rPr lang="en-US" sz="1800" b="0" dirty="0" smtClean="0">
                <a:solidFill>
                  <a:prstClr val="black"/>
                </a:solidFill>
              </a:rPr>
              <a:t> CR added </a:t>
            </a:r>
            <a:r>
              <a:rPr lang="en-US" sz="1800" b="0" dirty="0" smtClean="0">
                <a:solidFill>
                  <a:prstClr val="black"/>
                </a:solidFill>
              </a:rPr>
              <a:t>new </a:t>
            </a:r>
            <a:r>
              <a:rPr lang="en-US" sz="1800" b="0" dirty="0" smtClean="0">
                <a:solidFill>
                  <a:prstClr val="black"/>
                </a:solidFill>
              </a:rPr>
              <a:t>territories (1 CR withdrew from testing).</a:t>
            </a:r>
            <a:endParaRPr lang="en-US" sz="1800" b="0" dirty="0" smtClean="0">
              <a:solidFill>
                <a:prstClr val="black"/>
              </a:solidFill>
            </a:endParaRPr>
          </a:p>
          <a:p>
            <a:pPr marL="457200" indent="-228600" algn="just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800" b="0" dirty="0" smtClean="0">
                <a:solidFill>
                  <a:prstClr val="black"/>
                </a:solidFill>
              </a:rPr>
              <a:t>642 tasks </a:t>
            </a:r>
            <a:r>
              <a:rPr lang="en-US" sz="1800" b="0" dirty="0" smtClean="0">
                <a:solidFill>
                  <a:prstClr val="black"/>
                </a:solidFill>
              </a:rPr>
              <a:t>were</a:t>
            </a:r>
            <a:r>
              <a:rPr lang="en-US" sz="1800" b="0" dirty="0" smtClean="0">
                <a:solidFill>
                  <a:prstClr val="black"/>
                </a:solidFill>
              </a:rPr>
              <a:t> </a:t>
            </a:r>
            <a:r>
              <a:rPr lang="en-US" sz="1800" b="0" dirty="0" smtClean="0">
                <a:solidFill>
                  <a:prstClr val="black"/>
                </a:solidFill>
              </a:rPr>
              <a:t>scheduled including connectivity (approximately a 42% decrease in tasks and approximately a 70% decrease in actual test days using the newly implemented Flight testing script pack</a:t>
            </a:r>
            <a:r>
              <a:rPr lang="en-US" sz="1800" b="0" dirty="0" smtClean="0">
                <a:solidFill>
                  <a:prstClr val="black"/>
                </a:solidFill>
              </a:rPr>
              <a:t>)</a:t>
            </a:r>
          </a:p>
          <a:p>
            <a:pPr marL="457200" indent="-228600" algn="just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800" b="0" dirty="0" smtClean="0">
                <a:solidFill>
                  <a:prstClr val="black"/>
                </a:solidFill>
              </a:rPr>
              <a:t>Adhoc Period Testing: 1 Existing CR is testing for Change of Service Provider as of 03/02/2015.</a:t>
            </a:r>
            <a:endParaRPr lang="en-US" sz="1800" b="0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1272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6419850" y="5790143"/>
            <a:ext cx="235786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 smtClean="0"/>
              <a:t>Retail Market Subcommittee</a:t>
            </a:r>
            <a:endParaRPr lang="en-US" sz="1050" b="1" dirty="0"/>
          </a:p>
          <a:p>
            <a:pPr algn="r"/>
            <a:r>
              <a:rPr lang="en-US" sz="1050" i="1" dirty="0" smtClean="0"/>
              <a:t>03/03/15</a:t>
            </a:r>
            <a:endParaRPr lang="en-US" sz="1050" dirty="0"/>
          </a:p>
        </p:txBody>
      </p:sp>
      <p:sp>
        <p:nvSpPr>
          <p:cNvPr id="15" name="TextBox 14"/>
          <p:cNvSpPr txBox="1"/>
          <p:nvPr/>
        </p:nvSpPr>
        <p:spPr>
          <a:xfrm>
            <a:off x="379663" y="179143"/>
            <a:ext cx="762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Flight 0215</a:t>
            </a:r>
            <a:endParaRPr lang="en-US" sz="2400" b="1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03749" y="714500"/>
            <a:ext cx="2768075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r>
              <a:rPr lang="en-US" kern="0" dirty="0" smtClean="0"/>
              <a:t>Schedule</a:t>
            </a:r>
            <a:endParaRPr lang="en-US" kern="0" dirty="0"/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250374" y="1036125"/>
            <a:ext cx="8573975" cy="2769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457200" indent="-228600" algn="just">
              <a:spcBef>
                <a:spcPts val="0"/>
              </a:spcBef>
              <a:spcAft>
                <a:spcPts val="600"/>
              </a:spcAft>
              <a:defRPr/>
            </a:pPr>
            <a:endParaRPr lang="en-US" sz="1800" b="0" dirty="0" smtClean="0"/>
          </a:p>
          <a:p>
            <a:pPr marL="457200" indent="-228600" algn="just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800" b="0" dirty="0" smtClean="0"/>
              <a:t>Flight 0215 </a:t>
            </a:r>
            <a:r>
              <a:rPr lang="en-US" sz="1800" b="0" dirty="0"/>
              <a:t>signup </a:t>
            </a:r>
            <a:r>
              <a:rPr lang="en-US" sz="1800" b="0" dirty="0" smtClean="0"/>
              <a:t>began 01/07/15</a:t>
            </a:r>
            <a:endParaRPr lang="en-US" sz="1800" b="0" dirty="0"/>
          </a:p>
          <a:p>
            <a:pPr marL="457200" indent="-228600" algn="just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800" b="0" dirty="0"/>
              <a:t>Flight </a:t>
            </a:r>
            <a:r>
              <a:rPr lang="en-US" sz="1800" b="0" dirty="0" smtClean="0"/>
              <a:t>0215 signup </a:t>
            </a:r>
            <a:r>
              <a:rPr lang="en-US" sz="1800" b="0" dirty="0"/>
              <a:t>deadline </a:t>
            </a:r>
            <a:r>
              <a:rPr lang="en-US" sz="1800" b="0" dirty="0" smtClean="0"/>
              <a:t>was 01/14/15 (03/27/15 for Current </a:t>
            </a:r>
            <a:r>
              <a:rPr lang="en-US" sz="1800" b="0" dirty="0"/>
              <a:t>MPs Only, </a:t>
            </a:r>
            <a:r>
              <a:rPr lang="en-US" sz="1800" b="0" i="1" dirty="0"/>
              <a:t>subject to Flight Administrator and TDSPs’ Approval</a:t>
            </a:r>
            <a:r>
              <a:rPr lang="en-US" sz="1800" b="0" dirty="0"/>
              <a:t>)</a:t>
            </a:r>
          </a:p>
          <a:p>
            <a:pPr marL="457200" indent="-228600" algn="just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800" b="0" dirty="0"/>
              <a:t>Connectivity kick-off conference call </a:t>
            </a:r>
            <a:r>
              <a:rPr lang="en-US" sz="1800" b="0" dirty="0" smtClean="0"/>
              <a:t>was 01/20/15</a:t>
            </a:r>
            <a:endParaRPr lang="en-US" sz="1800" b="0" dirty="0"/>
          </a:p>
          <a:p>
            <a:pPr marL="457200" indent="-228600" algn="just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800" b="0" dirty="0"/>
              <a:t>Flight kick-off conference call </a:t>
            </a:r>
            <a:r>
              <a:rPr lang="en-US" sz="1800" b="0" dirty="0" smtClean="0"/>
              <a:t>was</a:t>
            </a:r>
            <a:r>
              <a:rPr lang="en-US" sz="1800" b="0" dirty="0" smtClean="0"/>
              <a:t> </a:t>
            </a:r>
            <a:r>
              <a:rPr lang="en-US" sz="1800" b="0" dirty="0" smtClean="0"/>
              <a:t>02/13/15</a:t>
            </a:r>
            <a:endParaRPr lang="en-US" sz="1800" b="0" dirty="0"/>
          </a:p>
          <a:p>
            <a:pPr marL="457200" indent="-228600" algn="just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800" b="0" dirty="0"/>
              <a:t>Day 1 transactions </a:t>
            </a:r>
            <a:r>
              <a:rPr lang="en-US" sz="1800" b="0" dirty="0" smtClean="0"/>
              <a:t>began </a:t>
            </a:r>
            <a:r>
              <a:rPr lang="en-US" sz="1800" b="0" dirty="0" smtClean="0"/>
              <a:t>02/16/15</a:t>
            </a:r>
            <a:endParaRPr lang="en-US" sz="1800" b="0" dirty="0"/>
          </a:p>
          <a:p>
            <a:pPr marL="457200" indent="-228600" algn="just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800" b="0" dirty="0"/>
              <a:t>Flight </a:t>
            </a:r>
            <a:r>
              <a:rPr lang="en-US" sz="1800" b="0" dirty="0" smtClean="0"/>
              <a:t>0215 concluded on 02/27/15 (</a:t>
            </a:r>
            <a:r>
              <a:rPr lang="en-US" sz="1800" b="0" dirty="0"/>
              <a:t>C</a:t>
            </a:r>
            <a:r>
              <a:rPr lang="en-US" sz="1800" b="0" dirty="0" smtClean="0"/>
              <a:t>ontingency/Adhoc </a:t>
            </a:r>
            <a:r>
              <a:rPr lang="en-US" sz="1800" b="0" dirty="0"/>
              <a:t>P</a:t>
            </a:r>
            <a:r>
              <a:rPr lang="en-US" sz="1800" b="0" dirty="0" smtClean="0"/>
              <a:t>eriod </a:t>
            </a:r>
            <a:r>
              <a:rPr lang="en-US" sz="1800" b="0" dirty="0"/>
              <a:t>until </a:t>
            </a:r>
            <a:r>
              <a:rPr lang="en-US" sz="1800" b="0" dirty="0" smtClean="0"/>
              <a:t>04/17/15)</a:t>
            </a:r>
            <a:endParaRPr lang="en-US" sz="1800" b="0" dirty="0"/>
          </a:p>
        </p:txBody>
      </p:sp>
    </p:spTree>
    <p:extLst>
      <p:ext uri="{BB962C8B-B14F-4D97-AF65-F5344CB8AC3E}">
        <p14:creationId xmlns:p14="http://schemas.microsoft.com/office/powerpoint/2010/main" val="3647193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6553200" y="5809193"/>
            <a:ext cx="2224519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b="1" dirty="0" smtClean="0">
                <a:solidFill>
                  <a:prstClr val="black"/>
                </a:solidFill>
              </a:rPr>
              <a:t>Retail Market Subcommittee</a:t>
            </a:r>
            <a:endParaRPr lang="en-US" sz="1050" b="1" dirty="0">
              <a:solidFill>
                <a:prstClr val="black"/>
              </a:solidFill>
            </a:endParaRPr>
          </a:p>
          <a:p>
            <a:pPr algn="r"/>
            <a:r>
              <a:rPr lang="en-US" sz="1050" i="1" dirty="0" smtClean="0">
                <a:solidFill>
                  <a:prstClr val="black"/>
                </a:solidFill>
              </a:rPr>
              <a:t>03/03/15</a:t>
            </a:r>
            <a:endParaRPr lang="en-US" sz="1050" i="1" dirty="0">
              <a:solidFill>
                <a:prstClr val="black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03749" y="714500"/>
            <a:ext cx="2768075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</a:pPr>
            <a:endParaRPr lang="en-US" kern="0" dirty="0">
              <a:solidFill>
                <a:prstClr val="black"/>
              </a:solidFill>
            </a:endParaRPr>
          </a:p>
        </p:txBody>
      </p:sp>
      <p:sp>
        <p:nvSpPr>
          <p:cNvPr id="5" name="Rectangle 5"/>
          <p:cNvSpPr txBox="1">
            <a:spLocks noChangeArrowheads="1"/>
          </p:cNvSpPr>
          <p:nvPr/>
        </p:nvSpPr>
        <p:spPr bwMode="auto">
          <a:xfrm>
            <a:off x="203743" y="2179125"/>
            <a:ext cx="8573975" cy="17235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228600" indent="0" algn="just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US" sz="1800" b="0" dirty="0" smtClean="0">
              <a:solidFill>
                <a:prstClr val="black"/>
              </a:solidFill>
            </a:endParaRPr>
          </a:p>
          <a:p>
            <a:pPr marL="457200" indent="-228600" algn="just">
              <a:spcBef>
                <a:spcPts val="0"/>
              </a:spcBef>
              <a:spcAft>
                <a:spcPts val="600"/>
              </a:spcAft>
              <a:defRPr/>
            </a:pPr>
            <a:endParaRPr lang="en-US" sz="1800" b="0" dirty="0" smtClean="0">
              <a:solidFill>
                <a:prstClr val="black"/>
              </a:solidFill>
            </a:endParaRPr>
          </a:p>
          <a:p>
            <a:pPr marL="228600" indent="0" algn="ctr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sz="6000" b="0" dirty="0" smtClean="0">
                <a:solidFill>
                  <a:prstClr val="black"/>
                </a:solidFill>
              </a:rPr>
              <a:t>Questions?</a:t>
            </a:r>
            <a:endParaRPr lang="en-US" sz="6000" b="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984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ERCOT">
      <a:dk1>
        <a:sysClr val="windowText" lastClr="000000"/>
      </a:dk1>
      <a:lt1>
        <a:sysClr val="window" lastClr="FFFFFF"/>
      </a:lt1>
      <a:dk2>
        <a:srgbClr val="00385E"/>
      </a:dk2>
      <a:lt2>
        <a:srgbClr val="EEECE1"/>
      </a:lt2>
      <a:accent1>
        <a:srgbClr val="008373"/>
      </a:accent1>
      <a:accent2>
        <a:srgbClr val="1B5026"/>
      </a:accent2>
      <a:accent3>
        <a:srgbClr val="0F1423"/>
      </a:accent3>
      <a:accent4>
        <a:srgbClr val="400E22"/>
      </a:accent4>
      <a:accent5>
        <a:srgbClr val="E5E5E2"/>
      </a:accent5>
      <a:accent6>
        <a:srgbClr val="86878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ERCOT">
      <a:dk1>
        <a:sysClr val="windowText" lastClr="000000"/>
      </a:dk1>
      <a:lt1>
        <a:sysClr val="window" lastClr="FFFFFF"/>
      </a:lt1>
      <a:dk2>
        <a:srgbClr val="00385E"/>
      </a:dk2>
      <a:lt2>
        <a:srgbClr val="EEECE1"/>
      </a:lt2>
      <a:accent1>
        <a:srgbClr val="008373"/>
      </a:accent1>
      <a:accent2>
        <a:srgbClr val="1B5026"/>
      </a:accent2>
      <a:accent3>
        <a:srgbClr val="0F1423"/>
      </a:accent3>
      <a:accent4>
        <a:srgbClr val="400E22"/>
      </a:accent4>
      <a:accent5>
        <a:srgbClr val="E5E5E2"/>
      </a:accent5>
      <a:accent6>
        <a:srgbClr val="86878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B6C32BA7893B4D8D08DA703C6B8599" ma:contentTypeVersion="0" ma:contentTypeDescription="Create a new document." ma:contentTypeScope="" ma:versionID="438847a72b75665982a8a359f97ca60b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429eac13a7923d6b47fc28e8f4096b10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C9659B9-8752-4DC3-8CFE-950F74D5E77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B6F2769-7194-4217-93D3-3AF3A4742282}">
  <ds:schemaRefs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c34af464-7aa1-4edd-9be4-83dffc1cb926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2083</TotalTime>
  <Words>191</Words>
  <Application>Microsoft Office PowerPoint</Application>
  <PresentationFormat>On-screen Show (4:3)</PresentationFormat>
  <Paragraphs>33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Yockey, Paul</cp:lastModifiedBy>
  <cp:revision>156</cp:revision>
  <cp:lastPrinted>2013-01-30T23:16:36Z</cp:lastPrinted>
  <dcterms:created xsi:type="dcterms:W3CDTF">2010-04-12T23:12:02Z</dcterms:created>
  <dcterms:modified xsi:type="dcterms:W3CDTF">2015-03-02T19:23:59Z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0x0101000EB6C32BA7893B4D8D08DA703C6B8599</vt:lpwstr>
  </property>
</Properties>
</file>