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3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93467" r:id="rId4"/>
    <p:sldMasterId id="2147493479" r:id="rId5"/>
    <p:sldMasterId id="2147493491" r:id="rId6"/>
    <p:sldMasterId id="2147493503" r:id="rId7"/>
  </p:sldMasterIdLst>
  <p:notesMasterIdLst>
    <p:notesMasterId r:id="rId13"/>
  </p:notesMasterIdLst>
  <p:handoutMasterIdLst>
    <p:handoutMasterId r:id="rId14"/>
  </p:handoutMasterIdLst>
  <p:sldIdLst>
    <p:sldId id="401" r:id="rId8"/>
    <p:sldId id="406" r:id="rId9"/>
    <p:sldId id="407" r:id="rId10"/>
    <p:sldId id="408" r:id="rId11"/>
    <p:sldId id="403" r:id="rId12"/>
  </p:sldIdLst>
  <p:sldSz cx="9144000" cy="6858000" type="screen4x3"/>
  <p:notesSz cx="9236075" cy="7010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386"/>
    <a:srgbClr val="55BAB7"/>
    <a:srgbClr val="00385E"/>
    <a:srgbClr val="C4E3E1"/>
    <a:srgbClr val="C0D1E2"/>
    <a:srgbClr val="008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785" autoAdjust="0"/>
    <p:restoredTop sz="94595" autoAdjust="0"/>
  </p:normalViewPr>
  <p:slideViewPr>
    <p:cSldViewPr snapToGrid="0" snapToObjects="1">
      <p:cViewPr varScale="1">
        <p:scale>
          <a:sx n="133" d="100"/>
          <a:sy n="133" d="100"/>
        </p:scale>
        <p:origin x="-762" y="-78"/>
      </p:cViewPr>
      <p:guideLst>
        <p:guide orient="horz" pos="403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 snapToGrid="0" snapToObjects="1" showGuides="1">
      <p:cViewPr varScale="1">
        <p:scale>
          <a:sx n="125" d="100"/>
          <a:sy n="125" d="100"/>
        </p:scale>
        <p:origin x="-1962" y="-102"/>
      </p:cViewPr>
      <p:guideLst>
        <p:guide orient="horz" pos="2208"/>
        <p:guide pos="290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03136" cy="3507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30849" y="0"/>
            <a:ext cx="4003136" cy="3507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9DE495-51AC-4723-A7B4-B1B58AAC8C5A}" type="datetimeFigureOut">
              <a:rPr lang="en-US" smtClean="0"/>
              <a:t>3/2/2015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658443"/>
            <a:ext cx="4003136" cy="350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30849" y="6658443"/>
            <a:ext cx="4003136" cy="350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0D1E90-E9C6-42A2-8EB7-24DAC221A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7879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03136" cy="3507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30849" y="0"/>
            <a:ext cx="4003136" cy="3507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DF52B9-7E6C-4146-83FC-76B5AB271E46}" type="datetimeFigureOut">
              <a:rPr lang="en-US" smtClean="0"/>
              <a:t>3/2/2015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65438" y="525463"/>
            <a:ext cx="3505200" cy="2628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4444" y="3330420"/>
            <a:ext cx="7387187" cy="31544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658443"/>
            <a:ext cx="4003136" cy="350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30849" y="6658443"/>
            <a:ext cx="4003136" cy="350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1B3D22-F502-4A52-A06E-717BD3D70E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138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62E46B9-32B7-40E7-9A82-BF397A6673AD}" type="slidenum">
              <a:rPr lang="en-US" smtClean="0">
                <a:solidFill>
                  <a:prstClr val="black"/>
                </a:solidFill>
              </a:rPr>
              <a:pPr eaLnBrk="1" hangingPunct="1"/>
              <a:t>1</a:t>
            </a:fld>
            <a:endParaRPr lang="en-US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71513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4C8E96-8577-4B68-8064-BDBA256C085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6611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ov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94425"/>
            <a:ext cx="2895600" cy="1998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ERCOT Public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66311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5CBE48-FA63-478E-8B3E-EC00F2B7C09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March 2015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8094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F2134A-645F-43EE-AFC5-4BFB5FBA1F4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March 2015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31953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3CB5A9-6AED-41D7-9973-C3E52D0DDF9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March 2015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67948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AEBB23-21DA-48A3-AC94-0BEAC5B162F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March 2015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15932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24544E-00D5-47D8-BAE9-43AD6AAC7B9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March 2015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37613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0"/>
            <a:ext cx="21717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0"/>
            <a:ext cx="63627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6E5927-58FF-4ECE-80AC-7C696E90D67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March 2015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15061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04800"/>
            <a:ext cx="1295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Line 14"/>
          <p:cNvSpPr>
            <a:spLocks noChangeShapeType="1"/>
          </p:cNvSpPr>
          <p:nvPr userDrawn="1"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343150" y="3581400"/>
            <a:ext cx="6343650" cy="1143000"/>
          </a:xfrm>
        </p:spPr>
        <p:txBody>
          <a:bodyPr/>
          <a:lstStyle>
            <a:lvl1pPr marL="0" indent="0">
              <a:buFontTx/>
              <a:buNone/>
              <a:defRPr b="0">
                <a:solidFill>
                  <a:schemeClr val="tx1"/>
                </a:solidFill>
                <a:latin typeface="Arial Black" pitchFamily="34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ctrTitle"/>
          </p:nvPr>
        </p:nvSpPr>
        <p:spPr>
          <a:xfrm>
            <a:off x="2333625" y="1905000"/>
            <a:ext cx="6477000" cy="1241425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2333625" y="5467350"/>
            <a:ext cx="6276975" cy="476250"/>
          </a:xfrm>
        </p:spPr>
        <p:txBody>
          <a:bodyPr/>
          <a:lstStyle>
            <a:lvl1pPr>
              <a:defRPr sz="1800" b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March 2015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2333625" y="5067300"/>
            <a:ext cx="6276975" cy="419100"/>
          </a:xfrm>
        </p:spPr>
        <p:txBody>
          <a:bodyPr/>
          <a:lstStyle>
            <a:lvl1pPr algn="l">
              <a:defRPr sz="1800" b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</p:spTree>
    <p:extLst>
      <p:ext uri="{BB962C8B-B14F-4D97-AF65-F5344CB8AC3E}">
        <p14:creationId xmlns:p14="http://schemas.microsoft.com/office/powerpoint/2010/main" val="7545698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C6FCB9-52E2-41AE-801F-E0915C34B91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March 2015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153507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CFEAE9-A0CB-47FA-A0D5-50D8B972F85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March 2015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1052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F4E67A-B593-4113-8DC6-EA120DC45A3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xfrm>
            <a:off x="1143000" y="6477000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March 2015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6782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Cov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6"/>
          <p:cNvSpPr txBox="1">
            <a:spLocks/>
          </p:cNvSpPr>
          <p:nvPr userDrawn="1"/>
        </p:nvSpPr>
        <p:spPr>
          <a:xfrm>
            <a:off x="6705600" y="606879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066355A-084C-D24E-9AD2-7E4FC41EA627}" type="slidenum">
              <a:rPr lang="en-US" smtClean="0">
                <a:solidFill>
                  <a:schemeClr val="tx1"/>
                </a:solidFill>
              </a:rPr>
              <a:pPr/>
              <a:t>‹#›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94425"/>
            <a:ext cx="2895600" cy="1998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ERCOT Public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33480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B95AC3-10FB-43FB-A2DE-3CEE6D282FC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March 2015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543516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5CBE48-FA63-478E-8B3E-EC00F2B7C09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March 2015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59612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F2134A-645F-43EE-AFC5-4BFB5FBA1F4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March 2015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524707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3CB5A9-6AED-41D7-9973-C3E52D0DDF9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March 2015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165983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AEBB23-21DA-48A3-AC94-0BEAC5B162F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March 2015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57330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24544E-00D5-47D8-BAE9-43AD6AAC7B9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March 2015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047750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0"/>
            <a:ext cx="21717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0"/>
            <a:ext cx="63627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6E5927-58FF-4ECE-80AC-7C696E90D67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March 2015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467462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04800"/>
            <a:ext cx="1295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Line 14"/>
          <p:cNvSpPr>
            <a:spLocks noChangeShapeType="1"/>
          </p:cNvSpPr>
          <p:nvPr userDrawn="1"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343150" y="3581400"/>
            <a:ext cx="6343650" cy="1143000"/>
          </a:xfrm>
        </p:spPr>
        <p:txBody>
          <a:bodyPr/>
          <a:lstStyle>
            <a:lvl1pPr marL="0" indent="0">
              <a:buFontTx/>
              <a:buNone/>
              <a:defRPr b="0">
                <a:solidFill>
                  <a:schemeClr val="tx1"/>
                </a:solidFill>
                <a:latin typeface="Arial Black" pitchFamily="34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ctrTitle"/>
          </p:nvPr>
        </p:nvSpPr>
        <p:spPr>
          <a:xfrm>
            <a:off x="2333625" y="1905000"/>
            <a:ext cx="6477000" cy="1241425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2333625" y="5467350"/>
            <a:ext cx="6276975" cy="476250"/>
          </a:xfrm>
        </p:spPr>
        <p:txBody>
          <a:bodyPr/>
          <a:lstStyle>
            <a:lvl1pPr>
              <a:defRPr sz="1800" b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March 2015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2333625" y="5067300"/>
            <a:ext cx="6276975" cy="419100"/>
          </a:xfrm>
        </p:spPr>
        <p:txBody>
          <a:bodyPr/>
          <a:lstStyle>
            <a:lvl1pPr algn="l">
              <a:defRPr sz="1800" b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</p:spTree>
    <p:extLst>
      <p:ext uri="{BB962C8B-B14F-4D97-AF65-F5344CB8AC3E}">
        <p14:creationId xmlns:p14="http://schemas.microsoft.com/office/powerpoint/2010/main" val="205129829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C6FCB9-52E2-41AE-801F-E0915C34B91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March 2015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201753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CFEAE9-A0CB-47FA-A0D5-50D8B972F85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March 2015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6607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>
            <a:off x="247650" y="640808"/>
            <a:ext cx="8648700" cy="0"/>
          </a:xfrm>
          <a:prstGeom prst="line">
            <a:avLst/>
          </a:prstGeom>
          <a:ln w="15875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6"/>
          <p:cNvSpPr txBox="1">
            <a:spLocks/>
          </p:cNvSpPr>
          <p:nvPr userDrawn="1"/>
        </p:nvSpPr>
        <p:spPr>
          <a:xfrm>
            <a:off x="6705600" y="6202150"/>
            <a:ext cx="2133600" cy="1825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066355A-084C-D24E-9AD2-7E4FC41EA627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379663" y="179143"/>
            <a:ext cx="8458200" cy="4616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24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94425"/>
            <a:ext cx="2895600" cy="1998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ERCOT Public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98252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F4E67A-B593-4113-8DC6-EA120DC45A3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xfrm>
            <a:off x="1143000" y="6477000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March 2015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233351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B95AC3-10FB-43FB-A2DE-3CEE6D282FC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March 2015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098775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5CBE48-FA63-478E-8B3E-EC00F2B7C09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March 2015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420299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F2134A-645F-43EE-AFC5-4BFB5FBA1F4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March 2015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832434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3CB5A9-6AED-41D7-9973-C3E52D0DDF9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March 2015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10030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AEBB23-21DA-48A3-AC94-0BEAC5B162F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March 2015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111981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24544E-00D5-47D8-BAE9-43AD6AAC7B9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March 2015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839400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0"/>
            <a:ext cx="21717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0"/>
            <a:ext cx="63627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6E5927-58FF-4ECE-80AC-7C696E90D67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March 2015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7472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9664" y="828675"/>
            <a:ext cx="8229600" cy="51165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247650" y="640808"/>
            <a:ext cx="8648700" cy="0"/>
          </a:xfrm>
          <a:prstGeom prst="line">
            <a:avLst/>
          </a:prstGeom>
          <a:ln w="15875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6"/>
          <p:cNvSpPr txBox="1">
            <a:spLocks/>
          </p:cNvSpPr>
          <p:nvPr userDrawn="1"/>
        </p:nvSpPr>
        <p:spPr>
          <a:xfrm>
            <a:off x="6705600" y="606879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066355A-084C-D24E-9AD2-7E4FC41EA627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Title Placeholder 1"/>
          <p:cNvSpPr>
            <a:spLocks noGrp="1"/>
          </p:cNvSpPr>
          <p:nvPr>
            <p:ph type="title"/>
          </p:nvPr>
        </p:nvSpPr>
        <p:spPr>
          <a:xfrm>
            <a:off x="379664" y="179143"/>
            <a:ext cx="8459536" cy="4616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24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94425"/>
            <a:ext cx="2895600" cy="1998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ERCOT Public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57003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04800"/>
            <a:ext cx="1295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Line 14"/>
          <p:cNvSpPr>
            <a:spLocks noChangeShapeType="1"/>
          </p:cNvSpPr>
          <p:nvPr userDrawn="1"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343150" y="3581400"/>
            <a:ext cx="6343650" cy="1143000"/>
          </a:xfrm>
        </p:spPr>
        <p:txBody>
          <a:bodyPr/>
          <a:lstStyle>
            <a:lvl1pPr marL="0" indent="0">
              <a:buFontTx/>
              <a:buNone/>
              <a:defRPr b="0">
                <a:solidFill>
                  <a:schemeClr val="tx1"/>
                </a:solidFill>
                <a:latin typeface="Arial Black" pitchFamily="34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ctrTitle"/>
          </p:nvPr>
        </p:nvSpPr>
        <p:spPr>
          <a:xfrm>
            <a:off x="2333625" y="1905000"/>
            <a:ext cx="6477000" cy="1241425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2333625" y="5467350"/>
            <a:ext cx="6276975" cy="476250"/>
          </a:xfrm>
        </p:spPr>
        <p:txBody>
          <a:bodyPr/>
          <a:lstStyle>
            <a:lvl1pPr>
              <a:defRPr sz="1800" b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March 2015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2333625" y="5067300"/>
            <a:ext cx="6276975" cy="419100"/>
          </a:xfrm>
        </p:spPr>
        <p:txBody>
          <a:bodyPr/>
          <a:lstStyle>
            <a:lvl1pPr algn="l">
              <a:defRPr sz="1800" b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</p:spTree>
    <p:extLst>
      <p:ext uri="{BB962C8B-B14F-4D97-AF65-F5344CB8AC3E}">
        <p14:creationId xmlns:p14="http://schemas.microsoft.com/office/powerpoint/2010/main" val="4021263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C6FCB9-52E2-41AE-801F-E0915C34B91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March 2015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8870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CFEAE9-A0CB-47FA-A0D5-50D8B972F85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March 2015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144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F4E67A-B593-4113-8DC6-EA120DC45A3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xfrm>
            <a:off x="1143000" y="6477000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March 2015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9326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B95AC3-10FB-43FB-A2DE-3CEE6D282FC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March 2015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3801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-168453"/>
            <a:ext cx="9144000" cy="7216953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Picture 11"/>
          <p:cNvPicPr>
            <a:picLocks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46868"/>
          <a:stretch/>
        </p:blipFill>
        <p:spPr>
          <a:xfrm>
            <a:off x="214884" y="0"/>
            <a:ext cx="8714232" cy="6858000"/>
          </a:xfrm>
          <a:prstGeom prst="rect">
            <a:avLst/>
          </a:prstGeom>
          <a:effectLst>
            <a:reflection stA="58000" endPos="1000" dir="5400000" sy="-100000" algn="bl" rotWithShape="0"/>
          </a:effectLst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5975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March 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975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ERCOT Public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975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E1B48D-6708-5141-8A45-C2E8F9E833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339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74" r:id="rId1"/>
    <p:sldLayoutId id="2147493475" r:id="rId2"/>
    <p:sldLayoutId id="2147493476" r:id="rId3"/>
    <p:sldLayoutId id="2147493477" r:id="rId4"/>
  </p:sldLayoutIdLst>
  <p:timing>
    <p:tnLst>
      <p:par>
        <p:cTn id="1" dur="indefinite" restart="never" nodeType="tmRoot"/>
      </p:par>
    </p:tnLst>
  </p:timing>
  <p:hf sldNum="0"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A358B131-1F6E-415A-B53B-329E77A48CAE}" type="slidenum">
              <a:rPr lang="en-US">
                <a:solidFill>
                  <a:srgbClr val="000000"/>
                </a:solidFill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028" name="Rectangle 7"/>
          <p:cNvSpPr>
            <a:spLocks noChangeArrowheads="1"/>
          </p:cNvSpPr>
          <p:nvPr/>
        </p:nvSpPr>
        <p:spPr bwMode="auto">
          <a:xfrm>
            <a:off x="0" y="6235700"/>
            <a:ext cx="9144000" cy="622300"/>
          </a:xfrm>
          <a:prstGeom prst="rect">
            <a:avLst/>
          </a:prstGeom>
          <a:solidFill>
            <a:srgbClr val="ECEC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cs typeface="Arial" charset="0"/>
            </a:endParaRPr>
          </a:p>
        </p:txBody>
      </p:sp>
      <p:pic>
        <p:nvPicPr>
          <p:cNvPr id="1029" name="Picture 8" descr="logo_C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" y="6289675"/>
            <a:ext cx="854075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0"/>
            <a:ext cx="8686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248400" y="645795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1032" name="Line 11"/>
          <p:cNvSpPr>
            <a:spLocks noChangeShapeType="1"/>
          </p:cNvSpPr>
          <p:nvPr/>
        </p:nvSpPr>
        <p:spPr bwMode="auto">
          <a:xfrm>
            <a:off x="1069975" y="6457950"/>
            <a:ext cx="0" cy="219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43000" y="64579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>
                <a:solidFill>
                  <a:srgbClr val="000000"/>
                </a:solidFill>
              </a:rPr>
              <a:t>March 2015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34" name="Line 12"/>
          <p:cNvSpPr>
            <a:spLocks noChangeShapeType="1"/>
          </p:cNvSpPr>
          <p:nvPr/>
        </p:nvSpPr>
        <p:spPr bwMode="auto">
          <a:xfrm>
            <a:off x="0" y="673100"/>
            <a:ext cx="91440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035" name="Rectangle 13"/>
          <p:cNvSpPr>
            <a:spLocks noChangeArrowheads="1"/>
          </p:cNvSpPr>
          <p:nvPr/>
        </p:nvSpPr>
        <p:spPr bwMode="auto">
          <a:xfrm>
            <a:off x="3429000" y="6477000"/>
            <a:ext cx="2514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fld id="{A9AB3048-F455-4A6C-AB20-509BC68DBB60}" type="slidenum">
              <a:rPr lang="en-US" sz="1200">
                <a:solidFill>
                  <a:srgbClr val="000000"/>
                </a:solidFill>
                <a:cs typeface="Arial" charset="0"/>
              </a:rPr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200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8816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80" r:id="rId1"/>
    <p:sldLayoutId id="2147493481" r:id="rId2"/>
    <p:sldLayoutId id="2147493482" r:id="rId3"/>
    <p:sldLayoutId id="2147493483" r:id="rId4"/>
    <p:sldLayoutId id="2147493484" r:id="rId5"/>
    <p:sldLayoutId id="2147493485" r:id="rId6"/>
    <p:sldLayoutId id="2147493486" r:id="rId7"/>
    <p:sldLayoutId id="2147493487" r:id="rId8"/>
    <p:sldLayoutId id="2147493488" r:id="rId9"/>
    <p:sldLayoutId id="2147493489" r:id="rId10"/>
    <p:sldLayoutId id="2147493490" r:id="rId1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A358B131-1F6E-415A-B53B-329E77A48CAE}" type="slidenum">
              <a:rPr lang="en-US">
                <a:solidFill>
                  <a:srgbClr val="000000"/>
                </a:solidFill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028" name="Rectangle 7"/>
          <p:cNvSpPr>
            <a:spLocks noChangeArrowheads="1"/>
          </p:cNvSpPr>
          <p:nvPr/>
        </p:nvSpPr>
        <p:spPr bwMode="auto">
          <a:xfrm>
            <a:off x="0" y="6235700"/>
            <a:ext cx="9144000" cy="622300"/>
          </a:xfrm>
          <a:prstGeom prst="rect">
            <a:avLst/>
          </a:prstGeom>
          <a:solidFill>
            <a:srgbClr val="ECEC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cs typeface="Arial" charset="0"/>
            </a:endParaRPr>
          </a:p>
        </p:txBody>
      </p:sp>
      <p:pic>
        <p:nvPicPr>
          <p:cNvPr id="1029" name="Picture 8" descr="logo_C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" y="6289675"/>
            <a:ext cx="854075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0"/>
            <a:ext cx="8686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248400" y="645795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1032" name="Line 11"/>
          <p:cNvSpPr>
            <a:spLocks noChangeShapeType="1"/>
          </p:cNvSpPr>
          <p:nvPr/>
        </p:nvSpPr>
        <p:spPr bwMode="auto">
          <a:xfrm>
            <a:off x="1069975" y="6457950"/>
            <a:ext cx="0" cy="219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43000" y="64579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>
                <a:solidFill>
                  <a:srgbClr val="000000"/>
                </a:solidFill>
              </a:rPr>
              <a:t>March 2015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34" name="Line 12"/>
          <p:cNvSpPr>
            <a:spLocks noChangeShapeType="1"/>
          </p:cNvSpPr>
          <p:nvPr/>
        </p:nvSpPr>
        <p:spPr bwMode="auto">
          <a:xfrm>
            <a:off x="0" y="673100"/>
            <a:ext cx="91440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035" name="Rectangle 13"/>
          <p:cNvSpPr>
            <a:spLocks noChangeArrowheads="1"/>
          </p:cNvSpPr>
          <p:nvPr/>
        </p:nvSpPr>
        <p:spPr bwMode="auto">
          <a:xfrm>
            <a:off x="3429000" y="6477000"/>
            <a:ext cx="2514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fld id="{A9AB3048-F455-4A6C-AB20-509BC68DBB60}" type="slidenum">
              <a:rPr lang="en-US" sz="1200">
                <a:solidFill>
                  <a:srgbClr val="000000"/>
                </a:solidFill>
                <a:cs typeface="Arial" charset="0"/>
              </a:rPr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200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4150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92" r:id="rId1"/>
    <p:sldLayoutId id="2147493493" r:id="rId2"/>
    <p:sldLayoutId id="2147493494" r:id="rId3"/>
    <p:sldLayoutId id="2147493495" r:id="rId4"/>
    <p:sldLayoutId id="2147493496" r:id="rId5"/>
    <p:sldLayoutId id="2147493497" r:id="rId6"/>
    <p:sldLayoutId id="2147493498" r:id="rId7"/>
    <p:sldLayoutId id="2147493499" r:id="rId8"/>
    <p:sldLayoutId id="2147493500" r:id="rId9"/>
    <p:sldLayoutId id="2147493501" r:id="rId10"/>
    <p:sldLayoutId id="2147493502" r:id="rId1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A358B131-1F6E-415A-B53B-329E77A48CAE}" type="slidenum">
              <a:rPr lang="en-US">
                <a:solidFill>
                  <a:srgbClr val="000000"/>
                </a:solidFill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028" name="Rectangle 7"/>
          <p:cNvSpPr>
            <a:spLocks noChangeArrowheads="1"/>
          </p:cNvSpPr>
          <p:nvPr/>
        </p:nvSpPr>
        <p:spPr bwMode="auto">
          <a:xfrm>
            <a:off x="0" y="6235700"/>
            <a:ext cx="9144000" cy="622300"/>
          </a:xfrm>
          <a:prstGeom prst="rect">
            <a:avLst/>
          </a:prstGeom>
          <a:solidFill>
            <a:srgbClr val="ECEC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cs typeface="Arial" charset="0"/>
            </a:endParaRPr>
          </a:p>
        </p:txBody>
      </p:sp>
      <p:pic>
        <p:nvPicPr>
          <p:cNvPr id="1029" name="Picture 8" descr="logo_C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" y="6289675"/>
            <a:ext cx="854075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0"/>
            <a:ext cx="8686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248400" y="645795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1032" name="Line 11"/>
          <p:cNvSpPr>
            <a:spLocks noChangeShapeType="1"/>
          </p:cNvSpPr>
          <p:nvPr/>
        </p:nvSpPr>
        <p:spPr bwMode="auto">
          <a:xfrm>
            <a:off x="1069975" y="6457950"/>
            <a:ext cx="0" cy="219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43000" y="64579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>
                <a:solidFill>
                  <a:srgbClr val="000000"/>
                </a:solidFill>
              </a:rPr>
              <a:t>March 2015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34" name="Line 12"/>
          <p:cNvSpPr>
            <a:spLocks noChangeShapeType="1"/>
          </p:cNvSpPr>
          <p:nvPr/>
        </p:nvSpPr>
        <p:spPr bwMode="auto">
          <a:xfrm>
            <a:off x="0" y="673100"/>
            <a:ext cx="91440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035" name="Rectangle 13"/>
          <p:cNvSpPr>
            <a:spLocks noChangeArrowheads="1"/>
          </p:cNvSpPr>
          <p:nvPr/>
        </p:nvSpPr>
        <p:spPr bwMode="auto">
          <a:xfrm>
            <a:off x="3429000" y="6477000"/>
            <a:ext cx="2514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fld id="{A9AB3048-F455-4A6C-AB20-509BC68DBB60}" type="slidenum">
              <a:rPr lang="en-US" sz="1200">
                <a:solidFill>
                  <a:srgbClr val="000000"/>
                </a:solidFill>
                <a:cs typeface="Arial" charset="0"/>
              </a:rPr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200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1573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504" r:id="rId1"/>
    <p:sldLayoutId id="2147493505" r:id="rId2"/>
    <p:sldLayoutId id="2147493506" r:id="rId3"/>
    <p:sldLayoutId id="2147493507" r:id="rId4"/>
    <p:sldLayoutId id="2147493508" r:id="rId5"/>
    <p:sldLayoutId id="2147493509" r:id="rId6"/>
    <p:sldLayoutId id="2147493510" r:id="rId7"/>
    <p:sldLayoutId id="2147493511" r:id="rId8"/>
    <p:sldLayoutId id="2147493512" r:id="rId9"/>
    <p:sldLayoutId id="2147493513" r:id="rId10"/>
    <p:sldLayoutId id="2147493514" r:id="rId1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8"/>
          <p:cNvSpPr>
            <a:spLocks noGrp="1" noChangeArrowheads="1"/>
          </p:cNvSpPr>
          <p:nvPr>
            <p:ph type="ctrTitle"/>
          </p:nvPr>
        </p:nvSpPr>
        <p:spPr>
          <a:xfrm>
            <a:off x="2333625" y="1905000"/>
            <a:ext cx="6019800" cy="1238250"/>
          </a:xfrm>
        </p:spPr>
        <p:txBody>
          <a:bodyPr/>
          <a:lstStyle/>
          <a:p>
            <a:pPr eaLnBrk="1" hangingPunct="1"/>
            <a:r>
              <a:rPr lang="en-US" dirty="0" smtClean="0"/>
              <a:t>Information Technology Report</a:t>
            </a:r>
          </a:p>
        </p:txBody>
      </p:sp>
      <p:sp>
        <p:nvSpPr>
          <p:cNvPr id="5123" name="Rectangle 20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Dave Pagliai</a:t>
            </a:r>
          </a:p>
          <a:p>
            <a:pPr eaLnBrk="1" hangingPunct="1"/>
            <a:r>
              <a:rPr lang="en-US" dirty="0" smtClean="0"/>
              <a:t>Manager, IT Support Services</a:t>
            </a:r>
          </a:p>
        </p:txBody>
      </p:sp>
      <p:sp>
        <p:nvSpPr>
          <p:cNvPr id="5124" name="Date Placeholder 5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000000"/>
                </a:solidFill>
              </a:rPr>
              <a:t>March 2015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125" name="Footer Placeholder 6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</p:spTree>
    <p:extLst>
      <p:ext uri="{BB962C8B-B14F-4D97-AF65-F5344CB8AC3E}">
        <p14:creationId xmlns:p14="http://schemas.microsoft.com/office/powerpoint/2010/main" val="2297041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/>
              <a:t>ERCOT Public</a:t>
            </a:r>
          </a:p>
        </p:txBody>
      </p:sp>
      <p:sp>
        <p:nvSpPr>
          <p:cNvPr id="6147" name="Date Placeholder 5"/>
          <p:cNvSpPr>
            <a:spLocks noGrp="1"/>
          </p:cNvSpPr>
          <p:nvPr>
            <p:ph type="dt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mtClean="0"/>
              <a:t>March 2015</a:t>
            </a:r>
            <a:endParaRPr lang="en-US" dirty="0"/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Incident Report Highlights</a:t>
            </a: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7714" y="758372"/>
            <a:ext cx="8686800" cy="5410200"/>
          </a:xfrm>
          <a:ln>
            <a:miter lim="800000"/>
            <a:headEnd/>
            <a:tailEnd/>
          </a:ln>
        </p:spPr>
        <p:txBody>
          <a:bodyPr/>
          <a:lstStyle/>
          <a:p>
            <a:pPr marL="0" indent="0">
              <a:spcBef>
                <a:spcPts val="400"/>
              </a:spcBef>
              <a:spcAft>
                <a:spcPts val="0"/>
              </a:spcAft>
              <a:buFontTx/>
              <a:buNone/>
              <a:defRPr/>
            </a:pPr>
            <a:r>
              <a:rPr lang="en-US" sz="1600" dirty="0" smtClean="0"/>
              <a:t>Service Availability – January</a:t>
            </a:r>
          </a:p>
          <a:p>
            <a:pPr lvl="1">
              <a:buClr>
                <a:srgbClr val="00B050"/>
              </a:buClr>
              <a:buFont typeface="Wingdings" pitchFamily="2" charset="2"/>
              <a:buChar char="ü"/>
              <a:defRPr/>
            </a:pPr>
            <a:r>
              <a:rPr lang="en-US" sz="1600" dirty="0" smtClean="0"/>
              <a:t>Retail Market </a:t>
            </a:r>
            <a:r>
              <a:rPr lang="en-US" sz="1600" dirty="0"/>
              <a:t>IT </a:t>
            </a:r>
            <a:r>
              <a:rPr lang="en-US" sz="1600" dirty="0" smtClean="0"/>
              <a:t>systems met all SLA targets</a:t>
            </a:r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Incidents &amp; Maintenance – January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600" dirty="0" smtClean="0"/>
              <a:t>01/18/15 – Retail Market planned maintenance outage (Site Failover)</a:t>
            </a:r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r>
              <a:rPr lang="en-US" sz="1600" dirty="0"/>
              <a:t>Incidents &amp; Maintenance – </a:t>
            </a:r>
            <a:r>
              <a:rPr lang="en-US" sz="1600" dirty="0" smtClean="0"/>
              <a:t>February</a:t>
            </a:r>
            <a:endParaRPr lang="en-US" sz="16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600" dirty="0" smtClean="0"/>
              <a:t>02/08/15 </a:t>
            </a:r>
            <a:r>
              <a:rPr lang="en-US" sz="1600" dirty="0"/>
              <a:t>– Retail Market planned maintenance </a:t>
            </a:r>
            <a:r>
              <a:rPr lang="en-US" sz="1600" dirty="0" smtClean="0"/>
              <a:t>outage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600" dirty="0" smtClean="0"/>
              <a:t>02/04,11,14/15 </a:t>
            </a:r>
            <a:r>
              <a:rPr lang="en-US" sz="1600" dirty="0"/>
              <a:t>– </a:t>
            </a:r>
            <a:r>
              <a:rPr lang="en-US" sz="1600" dirty="0" smtClean="0"/>
              <a:t>Premature transitioning of </a:t>
            </a:r>
            <a:r>
              <a:rPr lang="en-US" sz="1600" dirty="0" err="1" smtClean="0"/>
              <a:t>MarkeTrak</a:t>
            </a:r>
            <a:r>
              <a:rPr lang="en-US" sz="1600" dirty="0" smtClean="0"/>
              <a:t> issues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600" dirty="0" smtClean="0"/>
              <a:t>02/17/15 </a:t>
            </a:r>
            <a:r>
              <a:rPr lang="en-US" sz="1600" dirty="0"/>
              <a:t>– </a:t>
            </a:r>
            <a:r>
              <a:rPr lang="en-US" sz="1600" dirty="0" smtClean="0"/>
              <a:t>Duplicate Retail transactions</a:t>
            </a: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March 2015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600" dirty="0" smtClean="0"/>
              <a:t>03/01/15 </a:t>
            </a:r>
            <a:r>
              <a:rPr lang="en-US" sz="1600" dirty="0"/>
              <a:t>– Retail Release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/>
              <a:t>Supplemental AMS Interval Data Report Issue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600" dirty="0"/>
              <a:t>No impacts to report in </a:t>
            </a:r>
            <a:r>
              <a:rPr lang="en-US" sz="1600" dirty="0" smtClean="0"/>
              <a:t>January or February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600" dirty="0" smtClean="0"/>
              <a:t>A long term solution has been developed and will be included in an upcoming software release</a:t>
            </a:r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lvl="2"/>
            <a:endParaRPr lang="en-US" sz="1400" dirty="0" smtClean="0"/>
          </a:p>
          <a:p>
            <a:pPr lvl="2"/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415383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MarkeTrak</a:t>
            </a:r>
            <a:r>
              <a:rPr lang="en-US" dirty="0" smtClean="0"/>
              <a:t> Performance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ERCOT Public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2015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276" y="1021491"/>
            <a:ext cx="8461479" cy="4819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74439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6147" name="Date Placeholder 5"/>
          <p:cNvSpPr>
            <a:spLocks noGrp="1"/>
          </p:cNvSpPr>
          <p:nvPr>
            <p:ph type="dt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000000"/>
                </a:solidFill>
              </a:rPr>
              <a:t>March 2015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Retail Processing Duplicate Transactions</a:t>
            </a: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751115"/>
            <a:ext cx="8458200" cy="5410200"/>
          </a:xfrm>
          <a:ln>
            <a:miter lim="800000"/>
            <a:headEnd/>
            <a:tailEnd/>
          </a:ln>
        </p:spPr>
        <p:txBody>
          <a:bodyPr/>
          <a:lstStyle/>
          <a:p>
            <a:pPr lvl="0">
              <a:buFont typeface="Wingdings" panose="05000000000000000000" pitchFamily="2" charset="2"/>
              <a:buChar char="§"/>
            </a:pP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On February 17, 2015, from 10:00 – 14:00, ERCOT experienced a Retail Processing system issue that resulted in duplicate transactions being forwarded to Market Participants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600" dirty="0" smtClean="0"/>
              <a:t>Find </a:t>
            </a:r>
            <a:r>
              <a:rPr lang="en-US" sz="1600" dirty="0"/>
              <a:t>ESIID </a:t>
            </a:r>
            <a:r>
              <a:rPr lang="en-US" sz="1600" dirty="0" smtClean="0"/>
              <a:t>functionality </a:t>
            </a:r>
            <a:r>
              <a:rPr lang="en-US" sz="1600" dirty="0"/>
              <a:t>was intermittent during this </a:t>
            </a:r>
            <a:r>
              <a:rPr lang="en-US" sz="1600" dirty="0" smtClean="0"/>
              <a:t>timeframe</a:t>
            </a:r>
            <a:endParaRPr lang="en-US" sz="16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600" dirty="0" smtClean="0"/>
              <a:t>ERCOT held Market calls on February 18 and 20 to discuss the issue and remediation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600" dirty="0"/>
              <a:t>11,513 duplicate transactions and 1,136 duplicate server orders were created during this timeframe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600" dirty="0" smtClean="0"/>
              <a:t>Root Cause: While troubleshooting </a:t>
            </a:r>
            <a:r>
              <a:rPr lang="en-US" sz="1600" dirty="0" smtClean="0"/>
              <a:t>another issue</a:t>
            </a:r>
            <a:r>
              <a:rPr lang="en-US" sz="1600" dirty="0"/>
              <a:t>, </a:t>
            </a:r>
            <a:r>
              <a:rPr lang="en-US" sz="1600" dirty="0" smtClean="0"/>
              <a:t>a second instance of a Retail processing application was started, resulting in the duplicate processing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600" dirty="0" smtClean="0"/>
              <a:t>ERCOT has taken steps to prevent the reoccurrence of this issue through process and application changes</a:t>
            </a:r>
            <a:endParaRPr lang="en-US" sz="1600" dirty="0"/>
          </a:p>
          <a:p>
            <a:pPr lvl="1">
              <a:buFont typeface="Wingdings" panose="05000000000000000000" pitchFamily="2" charset="2"/>
              <a:buChar char="§"/>
            </a:pPr>
            <a:endParaRPr lang="en-US" sz="1600" dirty="0" smtClean="0"/>
          </a:p>
          <a:p>
            <a:pPr marL="0" lvl="0" indent="0">
              <a:buNone/>
            </a:pPr>
            <a:endParaRPr lang="en-US" sz="1600" dirty="0" smtClean="0"/>
          </a:p>
          <a:p>
            <a:pPr marL="0" lv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</p:txBody>
      </p:sp>
    </p:spTree>
    <p:extLst>
      <p:ext uri="{BB962C8B-B14F-4D97-AF65-F5344CB8AC3E}">
        <p14:creationId xmlns:p14="http://schemas.microsoft.com/office/powerpoint/2010/main" val="688763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6147" name="Date Placeholder 5"/>
          <p:cNvSpPr>
            <a:spLocks noGrp="1"/>
          </p:cNvSpPr>
          <p:nvPr>
            <p:ph type="dt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000000"/>
                </a:solidFill>
              </a:rPr>
              <a:t>March 2015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Premature Transitioning of </a:t>
            </a:r>
            <a:r>
              <a:rPr lang="en-US" dirty="0" err="1" smtClean="0"/>
              <a:t>MarkeTrak</a:t>
            </a:r>
            <a:r>
              <a:rPr lang="en-US" dirty="0" smtClean="0"/>
              <a:t> Issues</a:t>
            </a: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4000" y="772885"/>
            <a:ext cx="8458200" cy="5410200"/>
          </a:xfrm>
          <a:ln>
            <a:miter lim="800000"/>
            <a:headEnd/>
            <a:tailEnd/>
          </a:ln>
        </p:spPr>
        <p:txBody>
          <a:bodyPr/>
          <a:lstStyle/>
          <a:p>
            <a:pPr lvl="0">
              <a:buFont typeface="Wingdings" panose="05000000000000000000" pitchFamily="2" charset="2"/>
              <a:buChar char="§"/>
            </a:pP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ERCOT’s </a:t>
            </a:r>
            <a:r>
              <a:rPr lang="en-US" sz="1600" dirty="0" err="1"/>
              <a:t>MarkeTrak</a:t>
            </a:r>
            <a:r>
              <a:rPr lang="en-US" sz="1600" dirty="0"/>
              <a:t> </a:t>
            </a:r>
            <a:r>
              <a:rPr lang="en-US" sz="1600" dirty="0" smtClean="0"/>
              <a:t>application prematurely transitioned issues </a:t>
            </a:r>
            <a:r>
              <a:rPr lang="en-US" sz="1600" dirty="0"/>
              <a:t>of all </a:t>
            </a:r>
            <a:r>
              <a:rPr lang="en-US" sz="1600" dirty="0" smtClean="0"/>
              <a:t>subtypes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600" dirty="0" smtClean="0"/>
              <a:t>This occurred </a:t>
            </a:r>
            <a:r>
              <a:rPr lang="en-US" sz="1600" dirty="0"/>
              <a:t>on February </a:t>
            </a:r>
            <a:r>
              <a:rPr lang="en-US" sz="1600" dirty="0" smtClean="0"/>
              <a:t>4 , 11, and 24, 2015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600" dirty="0" smtClean="0"/>
              <a:t>Investigation determined that a database parameter was getting changed by the </a:t>
            </a:r>
            <a:r>
              <a:rPr lang="en-US" sz="1600" dirty="0" err="1" smtClean="0"/>
              <a:t>MarkeTrak</a:t>
            </a:r>
            <a:r>
              <a:rPr lang="en-US" sz="1600" dirty="0" smtClean="0"/>
              <a:t> application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600" dirty="0" smtClean="0"/>
              <a:t>On February 12, ERCOT implemented monitoring for this </a:t>
            </a:r>
            <a:r>
              <a:rPr lang="en-US" sz="1600" dirty="0" smtClean="0"/>
              <a:t>condition (database parameter change), </a:t>
            </a:r>
            <a:r>
              <a:rPr lang="en-US" sz="1600" dirty="0" smtClean="0"/>
              <a:t>so early detection and correction could be achieved.  This monitoring aided in </a:t>
            </a:r>
            <a:r>
              <a:rPr lang="en-US" sz="1600" dirty="0" smtClean="0"/>
              <a:t>timely identification </a:t>
            </a:r>
            <a:r>
              <a:rPr lang="en-US" sz="1600" dirty="0" smtClean="0"/>
              <a:t>of the issue when it reoccurred on February 24.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600" dirty="0" smtClean="0"/>
              <a:t>On February 24, ERCOT implemented </a:t>
            </a:r>
            <a:r>
              <a:rPr lang="en-US" sz="1600" dirty="0"/>
              <a:t>a system change in an attempt to prevent </a:t>
            </a:r>
            <a:r>
              <a:rPr lang="en-US" sz="1600" dirty="0" smtClean="0"/>
              <a:t>the impact of the database parameter change, should it reoccur</a:t>
            </a:r>
            <a:endParaRPr lang="en-US" sz="1600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600" dirty="0" smtClean="0"/>
              <a:t>A report was created and added to the </a:t>
            </a:r>
            <a:r>
              <a:rPr lang="en-US" sz="1600" dirty="0" err="1" smtClean="0"/>
              <a:t>MarkeTrak</a:t>
            </a:r>
            <a:r>
              <a:rPr lang="en-US" sz="1600" dirty="0" smtClean="0"/>
              <a:t> User Interface to help identify impacted issues (</a:t>
            </a:r>
            <a:r>
              <a:rPr lang="en-US" sz="1600" i="1" dirty="0" smtClean="0"/>
              <a:t>Premature </a:t>
            </a:r>
            <a:r>
              <a:rPr lang="en-US" sz="1600" i="1" dirty="0"/>
              <a:t>Transition of </a:t>
            </a:r>
            <a:r>
              <a:rPr lang="en-US" sz="1600" i="1" dirty="0" err="1"/>
              <a:t>MarkeTrak</a:t>
            </a:r>
            <a:r>
              <a:rPr lang="en-US" sz="1600" i="1" dirty="0"/>
              <a:t> Issues</a:t>
            </a:r>
            <a:r>
              <a:rPr lang="en-US" sz="1600" dirty="0" smtClean="0"/>
              <a:t>).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600" dirty="0" smtClean="0"/>
              <a:t>Root cause investigation is still </a:t>
            </a:r>
            <a:r>
              <a:rPr lang="en-US" sz="1600" dirty="0" smtClean="0"/>
              <a:t>underway with the vendor to determine what conditions cause the database parameter to change, </a:t>
            </a:r>
            <a:r>
              <a:rPr lang="en-US" sz="1600" dirty="0" smtClean="0"/>
              <a:t>including attempting to duplicate </a:t>
            </a:r>
            <a:r>
              <a:rPr lang="en-US" sz="1600" dirty="0" smtClean="0"/>
              <a:t>those </a:t>
            </a:r>
            <a:r>
              <a:rPr lang="en-US" sz="1600" dirty="0" smtClean="0"/>
              <a:t>conditions in </a:t>
            </a:r>
            <a:r>
              <a:rPr lang="en-US" sz="1600" dirty="0" smtClean="0"/>
              <a:t>a test </a:t>
            </a:r>
            <a:r>
              <a:rPr lang="en-US" sz="1600" dirty="0" smtClean="0"/>
              <a:t>environment</a:t>
            </a:r>
            <a:endParaRPr lang="en-US" sz="1600" dirty="0"/>
          </a:p>
          <a:p>
            <a:pPr marL="0" lvl="0" indent="0">
              <a:buNone/>
            </a:pPr>
            <a:endParaRPr lang="en-US" sz="1600" dirty="0" smtClean="0"/>
          </a:p>
          <a:p>
            <a:pPr marL="0" lv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lvl="2"/>
            <a:endParaRPr lang="en-US" sz="1400" dirty="0" smtClean="0"/>
          </a:p>
          <a:p>
            <a:pPr lvl="2"/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906949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ERCOT">
      <a:dk1>
        <a:sysClr val="windowText" lastClr="000000"/>
      </a:dk1>
      <a:lt1>
        <a:sysClr val="window" lastClr="FFFFFF"/>
      </a:lt1>
      <a:dk2>
        <a:srgbClr val="00385E"/>
      </a:dk2>
      <a:lt2>
        <a:srgbClr val="EEECE1"/>
      </a:lt2>
      <a:accent1>
        <a:srgbClr val="008373"/>
      </a:accent1>
      <a:accent2>
        <a:srgbClr val="1B5026"/>
      </a:accent2>
      <a:accent3>
        <a:srgbClr val="0F1423"/>
      </a:accent3>
      <a:accent4>
        <a:srgbClr val="400E22"/>
      </a:accent4>
      <a:accent5>
        <a:srgbClr val="E5E5E2"/>
      </a:accent5>
      <a:accent6>
        <a:srgbClr val="86878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Public</Information_x0020_Classification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BECF69A8095C47A5FDC36D937BFC94" ma:contentTypeVersion="0" ma:contentTypeDescription="Create a new document." ma:contentTypeScope="" ma:versionID="51e0dcd167c135bf5b35199a55219b83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B6F2769-7194-4217-93D3-3AF3A4742282}">
  <ds:schemaRefs>
    <ds:schemaRef ds:uri="http://purl.org/dc/elements/1.1/"/>
    <ds:schemaRef ds:uri="http://www.w3.org/XML/1998/namespace"/>
    <ds:schemaRef ds:uri="c34af464-7aa1-4edd-9be4-83dffc1cb926"/>
    <ds:schemaRef ds:uri="http://schemas.microsoft.com/office/2006/metadata/properties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C766D08B-9BD9-4F52-9876-573EE2900B2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7221</TotalTime>
  <Words>390</Words>
  <Application>Microsoft Office PowerPoint</Application>
  <PresentationFormat>On-screen Show (4:3)</PresentationFormat>
  <Paragraphs>83</Paragraphs>
  <Slides>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Custom Design</vt:lpstr>
      <vt:lpstr>1_Custom Design</vt:lpstr>
      <vt:lpstr>2_Custom Design</vt:lpstr>
      <vt:lpstr>3_Custom Design</vt:lpstr>
      <vt:lpstr>Information Technology Report</vt:lpstr>
      <vt:lpstr>Incident Report Highlights</vt:lpstr>
      <vt:lpstr>MarkeTrak Performance</vt:lpstr>
      <vt:lpstr>Retail Processing Duplicate Transactions</vt:lpstr>
      <vt:lpstr>Premature Transitioning of MarkeTrak Issues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FileNewTemplate</dc:title>
  <dc:creator>Diana</dc:creator>
  <cp:lastModifiedBy>Pagliai, Dave</cp:lastModifiedBy>
  <cp:revision>342</cp:revision>
  <cp:lastPrinted>2015-03-02T23:22:39Z</cp:lastPrinted>
  <dcterms:created xsi:type="dcterms:W3CDTF">2010-04-12T23:12:02Z</dcterms:created>
  <dcterms:modified xsi:type="dcterms:W3CDTF">2015-03-02T23:39:38Z</dcterms:modified>
  <cp:contentStatus>Draft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0x01010021BECF69A8095C47A5FDC36D937BFC94</vt:lpwstr>
  </property>
</Properties>
</file>