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79" r:id="rId5"/>
    <p:sldMasterId id="2147493491" r:id="rId6"/>
    <p:sldMasterId id="2147493503" r:id="rId7"/>
  </p:sldMasterIdLst>
  <p:notesMasterIdLst>
    <p:notesMasterId r:id="rId11"/>
  </p:notesMasterIdLst>
  <p:handoutMasterIdLst>
    <p:handoutMasterId r:id="rId12"/>
  </p:handoutMasterIdLst>
  <p:sldIdLst>
    <p:sldId id="401" r:id="rId8"/>
    <p:sldId id="403" r:id="rId9"/>
    <p:sldId id="404" r:id="rId10"/>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5" autoAdjust="0"/>
    <p:restoredTop sz="94595" autoAdjust="0"/>
  </p:normalViewPr>
  <p:slideViewPr>
    <p:cSldViewPr snapToGrid="0" snapToObjects="1">
      <p:cViewPr varScale="1">
        <p:scale>
          <a:sx n="133" d="100"/>
          <a:sy n="133" d="100"/>
        </p:scale>
        <p:origin x="-762" y="-78"/>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25" d="100"/>
          <a:sy n="125" d="100"/>
        </p:scale>
        <p:origin x="-1962"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3/2/2015</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3/2/2015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E46B9-32B7-40E7-9A82-BF397A6673AD}" type="slidenum">
              <a:rPr lang="en-US" smtClean="0">
                <a:solidFill>
                  <a:prstClr val="black"/>
                </a:solidFill>
              </a:rPr>
              <a:pPr eaLnBrk="1" hangingPunct="1"/>
              <a:t>1</a:t>
            </a:fld>
            <a:endParaRPr lang="en-US" smtClean="0">
              <a:solidFill>
                <a:prstClr val="black"/>
              </a:solidFill>
            </a:endParaRPr>
          </a:p>
        </p:txBody>
      </p:sp>
    </p:spTree>
    <p:extLst>
      <p:ext uri="{BB962C8B-B14F-4D97-AF65-F5344CB8AC3E}">
        <p14:creationId xmlns:p14="http://schemas.microsoft.com/office/powerpoint/2010/main" val="3977151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47809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9131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7567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71159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04376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2515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March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75456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961535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409105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6867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70543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45596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725247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731659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525733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590477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2594674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March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205129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352017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6466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38098252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67233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140987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944202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938324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7310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751119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417839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84747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29757003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March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402126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2288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30414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41393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Tree>
    <p:extLst>
      <p:ext uri="{BB962C8B-B14F-4D97-AF65-F5344CB8AC3E}">
        <p14:creationId xmlns:p14="http://schemas.microsoft.com/office/powerpoint/2010/main" val="127638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2015</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March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319881602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March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774150221"/>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March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161573961"/>
      </p:ext>
    </p:extLst>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1" r:id="rId8"/>
    <p:sldLayoutId id="2147493512" r:id="rId9"/>
    <p:sldLayoutId id="2147493513" r:id="rId10"/>
    <p:sldLayoutId id="2147493514"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ctrTitle"/>
          </p:nvPr>
        </p:nvSpPr>
        <p:spPr>
          <a:xfrm>
            <a:off x="2333625" y="1905000"/>
            <a:ext cx="6019800" cy="1238250"/>
          </a:xfrm>
        </p:spPr>
        <p:txBody>
          <a:bodyPr/>
          <a:lstStyle/>
          <a:p>
            <a:pPr eaLnBrk="1" hangingPunct="1"/>
            <a:r>
              <a:rPr lang="en-US" dirty="0" smtClean="0"/>
              <a:t>ERCOT Browser Compatibility Assessment Project</a:t>
            </a:r>
          </a:p>
        </p:txBody>
      </p:sp>
      <p:sp>
        <p:nvSpPr>
          <p:cNvPr id="5123" name="Rectangle 20"/>
          <p:cNvSpPr>
            <a:spLocks noGrp="1" noChangeArrowheads="1"/>
          </p:cNvSpPr>
          <p:nvPr>
            <p:ph type="subTitle" idx="1"/>
          </p:nvPr>
        </p:nvSpPr>
        <p:spPr/>
        <p:txBody>
          <a:bodyPr/>
          <a:lstStyle/>
          <a:p>
            <a:pPr eaLnBrk="1" hangingPunct="1"/>
            <a:r>
              <a:rPr lang="en-US" dirty="0" smtClean="0"/>
              <a:t>Dave Pagliai</a:t>
            </a:r>
          </a:p>
          <a:p>
            <a:pPr eaLnBrk="1" hangingPunct="1"/>
            <a:r>
              <a:rPr lang="en-US" dirty="0" smtClean="0"/>
              <a:t>Manager, IT Support Services</a:t>
            </a:r>
          </a:p>
        </p:txBody>
      </p:sp>
      <p:sp>
        <p:nvSpPr>
          <p:cNvPr id="512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March 2015</a:t>
            </a:r>
            <a:endParaRPr lang="en-US" dirty="0">
              <a:solidFill>
                <a:srgbClr val="000000"/>
              </a:solidFill>
            </a:endParaRPr>
          </a:p>
        </p:txBody>
      </p:sp>
      <p:sp>
        <p:nvSpPr>
          <p:cNvPr id="512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Tree>
    <p:extLst>
      <p:ext uri="{BB962C8B-B14F-4D97-AF65-F5344CB8AC3E}">
        <p14:creationId xmlns:p14="http://schemas.microsoft.com/office/powerpoint/2010/main" val="229704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March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Browser Compatibility Assessment Project</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a:spcBef>
                <a:spcPct val="0"/>
              </a:spcBef>
              <a:buClr>
                <a:srgbClr val="009999"/>
              </a:buClr>
              <a:buFontTx/>
              <a:buNone/>
              <a:defRPr/>
            </a:pPr>
            <a:r>
              <a:rPr lang="en-US" altLang="en-US" sz="1600" dirty="0"/>
              <a:t>Project Description</a:t>
            </a:r>
            <a:r>
              <a:rPr lang="en-US" altLang="en-US" sz="1600" b="0" dirty="0"/>
              <a:t>:	</a:t>
            </a:r>
          </a:p>
          <a:p>
            <a:pPr lvl="1">
              <a:spcBef>
                <a:spcPct val="0"/>
              </a:spcBef>
              <a:buFont typeface="Wingdings" panose="05000000000000000000" pitchFamily="2" charset="2"/>
              <a:buChar char="§"/>
              <a:defRPr/>
            </a:pPr>
            <a:r>
              <a:rPr lang="en-US" altLang="en-US" sz="1600" b="0" dirty="0"/>
              <a:t>Publish a </a:t>
            </a:r>
            <a:r>
              <a:rPr lang="en-US" altLang="en-US" sz="1600" b="0" dirty="0" smtClean="0"/>
              <a:t>browser </a:t>
            </a:r>
            <a:r>
              <a:rPr lang="en-US" altLang="en-US" sz="1600" b="0" dirty="0"/>
              <a:t>compatibility matrix for market facing </a:t>
            </a:r>
            <a:r>
              <a:rPr lang="en-US" altLang="en-US" sz="1600" b="0" dirty="0" smtClean="0"/>
              <a:t>browser applications </a:t>
            </a:r>
            <a:r>
              <a:rPr lang="en-US" altLang="en-US" sz="1600" b="0" dirty="0"/>
              <a:t>for the following combinations: </a:t>
            </a:r>
            <a:r>
              <a:rPr lang="en-US" altLang="en-US" sz="1600" b="0" u="sng" dirty="0"/>
              <a:t>Windows 7 (IE 9, IE 10, IE 11</a:t>
            </a:r>
            <a:r>
              <a:rPr lang="en-US" altLang="en-US" sz="1600" b="0" dirty="0"/>
              <a:t>); </a:t>
            </a:r>
            <a:r>
              <a:rPr lang="en-US" altLang="en-US" sz="1600" b="0" u="sng" dirty="0"/>
              <a:t>Windows 8 </a:t>
            </a:r>
            <a:r>
              <a:rPr lang="en-US" altLang="en-US" sz="1600" b="0" u="sng" dirty="0" smtClean="0"/>
              <a:t>(IE </a:t>
            </a:r>
            <a:r>
              <a:rPr lang="en-US" altLang="en-US" sz="1600" b="0" u="sng" dirty="0"/>
              <a:t>10 and IE 11</a:t>
            </a:r>
            <a:r>
              <a:rPr lang="en-US" altLang="en-US" sz="1600" b="0" dirty="0"/>
              <a:t>). Test in native and compatibility mode. (Maintain compatibility with IE 8). Subsequent phases of project will depend on compatibility </a:t>
            </a:r>
            <a:r>
              <a:rPr lang="en-US" altLang="en-US" sz="1600" b="0" dirty="0" smtClean="0"/>
              <a:t>matrix</a:t>
            </a:r>
            <a:r>
              <a:rPr lang="en-US" altLang="en-US" sz="1600" dirty="0"/>
              <a:t>.</a:t>
            </a:r>
            <a:endParaRPr lang="en-US" sz="1600" dirty="0" smtClean="0"/>
          </a:p>
          <a:p>
            <a:pPr lvl="1">
              <a:spcBef>
                <a:spcPct val="0"/>
              </a:spcBef>
              <a:buFont typeface="Wingdings" panose="05000000000000000000" pitchFamily="2" charset="2"/>
              <a:buChar char="§"/>
              <a:defRPr/>
            </a:pPr>
            <a:r>
              <a:rPr lang="en-US" altLang="en-US" sz="1600" dirty="0"/>
              <a:t>At the end of the </a:t>
            </a:r>
            <a:r>
              <a:rPr lang="en-US" altLang="en-US" sz="1600" dirty="0" smtClean="0"/>
              <a:t>project, </a:t>
            </a:r>
            <a:r>
              <a:rPr lang="en-US" altLang="en-US" sz="1600" dirty="0"/>
              <a:t>ERCOT will publish a compatibility matrix to the Market</a:t>
            </a:r>
            <a:r>
              <a:rPr lang="en-US" altLang="en-US" sz="1600" dirty="0" smtClean="0"/>
              <a:t>.</a:t>
            </a:r>
            <a:endParaRPr lang="en-US" altLang="en-US" sz="1600" dirty="0"/>
          </a:p>
          <a:p>
            <a:pPr lvl="1">
              <a:spcBef>
                <a:spcPct val="0"/>
              </a:spcBef>
              <a:buFont typeface="Wingdings" panose="05000000000000000000" pitchFamily="2" charset="2"/>
              <a:buChar char="§"/>
              <a:defRPr/>
            </a:pPr>
            <a:r>
              <a:rPr lang="en-US" altLang="en-US" sz="1600" dirty="0" smtClean="0"/>
              <a:t>As part of the project, ERCOT will publish a </a:t>
            </a:r>
            <a:r>
              <a:rPr lang="en-US" altLang="en-US" sz="1600" dirty="0"/>
              <a:t>survey to understand market browser roadmap</a:t>
            </a:r>
            <a:r>
              <a:rPr lang="en-US" altLang="en-US" sz="1600" dirty="0" smtClean="0"/>
              <a:t>.</a:t>
            </a:r>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906949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March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Browser Compatibility Assessment Project</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marL="0" lvl="0" indent="0">
              <a:buNone/>
            </a:pPr>
            <a:r>
              <a:rPr lang="en-US" sz="1600" dirty="0" smtClean="0"/>
              <a:t>Summary</a:t>
            </a:r>
          </a:p>
          <a:p>
            <a:pPr lvl="1">
              <a:buFont typeface="Wingdings" panose="05000000000000000000" pitchFamily="2" charset="2"/>
              <a:buChar char="§"/>
            </a:pPr>
            <a:r>
              <a:rPr lang="en-US" sz="1600" dirty="0" smtClean="0"/>
              <a:t>ERCOT </a:t>
            </a:r>
            <a:r>
              <a:rPr lang="en-US" sz="1600" dirty="0"/>
              <a:t>intends to support IE 8 into 2016.  The market will be given adequate time to migrate to a newer browser before ERCOT discontinues IE8 support.</a:t>
            </a:r>
          </a:p>
          <a:p>
            <a:pPr lvl="1">
              <a:buFont typeface="Wingdings" panose="05000000000000000000" pitchFamily="2" charset="2"/>
              <a:buChar char="§"/>
            </a:pPr>
            <a:r>
              <a:rPr lang="en-US" sz="1600" dirty="0" smtClean="0"/>
              <a:t>ERCOT is </a:t>
            </a:r>
            <a:r>
              <a:rPr lang="en-US" sz="1600" dirty="0"/>
              <a:t>testing IE </a:t>
            </a:r>
            <a:r>
              <a:rPr lang="en-US" sz="1600" dirty="0" smtClean="0"/>
              <a:t>9, 10, </a:t>
            </a:r>
            <a:r>
              <a:rPr lang="en-US" sz="1600" dirty="0"/>
              <a:t>and 11 in both native and compatibility mode to determine what needs to be fixed in the ERCOT applications.  That work will continue through Q1.</a:t>
            </a:r>
          </a:p>
          <a:p>
            <a:pPr lvl="1">
              <a:buFont typeface="Wingdings" panose="05000000000000000000" pitchFamily="2" charset="2"/>
              <a:buChar char="§"/>
            </a:pPr>
            <a:r>
              <a:rPr lang="en-US" sz="1600" dirty="0"/>
              <a:t>The mitigation projects and change requests resulting from the testing will be submitted through the normal ERCOT project process in Q2, to be prioritized and delivered through the normal ERCOT release process.  The release schedule for those projects will determine when the applications are fully supported on the newer browsers.</a:t>
            </a:r>
          </a:p>
          <a:p>
            <a:pPr lvl="1">
              <a:buFont typeface="Wingdings" panose="05000000000000000000" pitchFamily="2" charset="2"/>
              <a:buChar char="§"/>
            </a:pPr>
            <a:r>
              <a:rPr lang="en-US" sz="1600" dirty="0"/>
              <a:t>There are no current plans to expand the number of browsers supported by the ERCOT applications beyond IE </a:t>
            </a:r>
            <a:r>
              <a:rPr lang="en-US" sz="1600" dirty="0" smtClean="0"/>
              <a:t>9, 10, </a:t>
            </a:r>
            <a:r>
              <a:rPr lang="en-US" sz="1600" dirty="0"/>
              <a:t>and 11.</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3028448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6D08B-9BD9-4F52-9876-573EE2900B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www.w3.org/XML/1998/namespace"/>
    <ds:schemaRef ds:uri="c34af464-7aa1-4edd-9be4-83dffc1cb926"/>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7673</TotalTime>
  <Words>46</Words>
  <Application>Microsoft Office PowerPoint</Application>
  <PresentationFormat>On-screen Show (4:3)</PresentationFormat>
  <Paragraphs>37</Paragraphs>
  <Slides>3</Slides>
  <Notes>1</Notes>
  <HiddenSlides>0</HiddenSlides>
  <MMClips>0</MMClips>
  <ScaleCrop>false</ScaleCrop>
  <HeadingPairs>
    <vt:vector size="4" baseType="variant">
      <vt:variant>
        <vt:lpstr>Theme</vt:lpstr>
      </vt:variant>
      <vt:variant>
        <vt:i4>4</vt:i4>
      </vt:variant>
      <vt:variant>
        <vt:lpstr>Slide Titles</vt:lpstr>
      </vt:variant>
      <vt:variant>
        <vt:i4>3</vt:i4>
      </vt:variant>
    </vt:vector>
  </HeadingPairs>
  <TitlesOfParts>
    <vt:vector size="7" baseType="lpstr">
      <vt:lpstr>Custom Design</vt:lpstr>
      <vt:lpstr>1_Custom Design</vt:lpstr>
      <vt:lpstr>2_Custom Design</vt:lpstr>
      <vt:lpstr>3_Custom Design</vt:lpstr>
      <vt:lpstr>ERCOT Browser Compatibility Assessment Project</vt:lpstr>
      <vt:lpstr>Browser Compatibility Assessment Project</vt:lpstr>
      <vt:lpstr>Browser Compatibility Assessment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Pagliai, Dave</cp:lastModifiedBy>
  <cp:revision>340</cp:revision>
  <cp:lastPrinted>2014-05-01T15:23:10Z</cp:lastPrinted>
  <dcterms:created xsi:type="dcterms:W3CDTF">2010-04-12T23:12:02Z</dcterms:created>
  <dcterms:modified xsi:type="dcterms:W3CDTF">2015-03-02T21:58:17Z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