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7" r:id="rId5"/>
    <p:sldId id="266" r:id="rId6"/>
    <p:sldId id="27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27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25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6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9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3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3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4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3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F0FC4-EADD-4D6B-A9A4-D65E47FD781D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9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gridinfo/resource/2015/adequacy/sara/SARA-PreliminarySummer2015.xls" TargetMode="External"/><Relationship Id="rId2" Type="http://schemas.openxmlformats.org/officeDocument/2006/relationships/hyperlink" Target="http://www.ercot.com/content/gridinfo/resource/2015/adequacy/sara/SARA-FinalSpring2015.x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meetings/gatf/keydocs/2014/1210/XXXNPRR-01_Changes_to_PUN_Capacity_Reporting_Requirements_an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SAWG Update to WMS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</a:t>
            </a:r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</a:p>
          <a:p>
            <a:endParaRPr lang="en-US" dirty="0" smtClean="0"/>
          </a:p>
          <a:p>
            <a:r>
              <a:rPr lang="en-US" dirty="0" smtClean="0"/>
              <a:t>Brandon Whittle</a:t>
            </a:r>
          </a:p>
        </p:txBody>
      </p:sp>
    </p:spTree>
    <p:extLst>
      <p:ext uri="{BB962C8B-B14F-4D97-AF65-F5344CB8AC3E}">
        <p14:creationId xmlns:p14="http://schemas.microsoft.com/office/powerpoint/2010/main" val="383654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288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Spring </a:t>
            </a:r>
            <a:r>
              <a:rPr lang="en-US" dirty="0"/>
              <a:t>Final </a:t>
            </a:r>
            <a:r>
              <a:rPr lang="en-US" dirty="0" smtClean="0"/>
              <a:t>SARA  </a:t>
            </a:r>
            <a:r>
              <a:rPr lang="en-US" dirty="0">
                <a:hlinkClick r:id="rId2"/>
              </a:rPr>
              <a:t>http://www.ercot.com/content/gridinfo/resource/2015/adequacy/sara/SARA-FinalSpring2015.xls</a:t>
            </a:r>
            <a:endParaRPr lang="en-US" dirty="0" smtClean="0"/>
          </a:p>
          <a:p>
            <a:r>
              <a:rPr lang="en-US" dirty="0" smtClean="0"/>
              <a:t>Summer </a:t>
            </a:r>
            <a:r>
              <a:rPr lang="en-US" dirty="0"/>
              <a:t>Preliminary SARA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://www.ercot.com/content/gridinfo/resource/2015/adequacy/sara/SARA-PreliminarySummer2015.xls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575050"/>
            <a:ext cx="10515600" cy="1273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Housekeeping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464050"/>
            <a:ext cx="10515600" cy="151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SAWG web page and calendar for 2014 are here!</a:t>
            </a:r>
          </a:p>
          <a:p>
            <a:r>
              <a:rPr lang="en-US" dirty="0" smtClean="0"/>
              <a:t>SAWG</a:t>
            </a:r>
            <a:r>
              <a:rPr lang="en-US" dirty="0" smtClean="0"/>
              <a:t> exploder is in the works.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6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CDR Input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9442"/>
          </a:xfrm>
        </p:spPr>
        <p:txBody>
          <a:bodyPr>
            <a:normAutofit/>
          </a:bodyPr>
          <a:lstStyle/>
          <a:p>
            <a:r>
              <a:rPr lang="en-US" dirty="0" smtClean="0"/>
              <a:t>PUN </a:t>
            </a:r>
            <a:r>
              <a:rPr lang="en-US" dirty="0" smtClean="0"/>
              <a:t>Capacity Forecasting – </a:t>
            </a:r>
            <a:r>
              <a:rPr lang="en-US" dirty="0" smtClean="0">
                <a:hlinkClick r:id="rId2"/>
              </a:rPr>
              <a:t>ERCOT drafted an NPRR</a:t>
            </a:r>
            <a:r>
              <a:rPr lang="en-US" dirty="0" smtClean="0"/>
              <a:t>.  Concerns exist on whether capacity from PUNs would be appropriately counted. </a:t>
            </a:r>
            <a:r>
              <a:rPr lang="en-US" dirty="0" smtClean="0"/>
              <a:t>ERCOT is hoping to set up a public conference call in mid to late March with hopes for participation from those involved with PUNs.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6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Co-op &amp; MIRTM General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3" y="1464816"/>
            <a:ext cx="11425561" cy="5033638"/>
          </a:xfrm>
        </p:spPr>
        <p:txBody>
          <a:bodyPr numCol="2">
            <a:normAutofit/>
          </a:bodyPr>
          <a:lstStyle/>
          <a:p>
            <a:pPr marL="514350" indent="-514350">
              <a:buAutoNum type="arabicParenR"/>
            </a:pPr>
            <a:r>
              <a:rPr lang="en-US" strike="sngStrike" dirty="0" smtClean="0"/>
              <a:t>ERCOT </a:t>
            </a:r>
            <a:r>
              <a:rPr lang="en-US" strike="sngStrike" dirty="0"/>
              <a:t>provide Concept Paper </a:t>
            </a:r>
            <a:endParaRPr lang="en-US" strike="sngStrike" dirty="0" smtClean="0"/>
          </a:p>
          <a:p>
            <a:pPr marL="514350" indent="-514350">
              <a:buAutoNum type="arabicParenR"/>
            </a:pPr>
            <a:r>
              <a:rPr lang="en-US" strike="sngStrike" dirty="0" smtClean="0"/>
              <a:t>Get </a:t>
            </a:r>
            <a:r>
              <a:rPr lang="en-US" strike="sngStrike" dirty="0"/>
              <a:t>written comments on concept paper </a:t>
            </a:r>
            <a:endParaRPr lang="en-US" strike="sngStrike" dirty="0" smtClean="0"/>
          </a:p>
          <a:p>
            <a:pPr marL="514350" indent="-514350">
              <a:buAutoNum type="arabicParenR"/>
            </a:pPr>
            <a:r>
              <a:rPr lang="en-US" dirty="0" smtClean="0"/>
              <a:t>ERCOT </a:t>
            </a:r>
            <a:r>
              <a:rPr lang="en-US" dirty="0"/>
              <a:t>and MPs discuss the Concept Paper and comments </a:t>
            </a:r>
            <a:r>
              <a:rPr lang="en-US" dirty="0" smtClean="0"/>
              <a:t>received and </a:t>
            </a:r>
            <a:r>
              <a:rPr lang="en-US" dirty="0"/>
              <a:t>make policy cuts at </a:t>
            </a:r>
            <a:r>
              <a:rPr lang="en-US" dirty="0" smtClean="0"/>
              <a:t>focused </a:t>
            </a:r>
            <a:r>
              <a:rPr lang="en-US" dirty="0"/>
              <a:t>SAWG </a:t>
            </a:r>
            <a:r>
              <a:rPr lang="en-US" dirty="0" smtClean="0"/>
              <a:t>meetings</a:t>
            </a:r>
          </a:p>
          <a:p>
            <a:pPr marL="514350" indent="-514350">
              <a:buAutoNum type="arabicParenR"/>
            </a:pPr>
            <a:r>
              <a:rPr lang="en-US" dirty="0" smtClean="0"/>
              <a:t>Get </a:t>
            </a:r>
            <a:r>
              <a:rPr lang="en-US" dirty="0"/>
              <a:t>help from WMS and/or TAC on sticky policy </a:t>
            </a:r>
            <a:r>
              <a:rPr lang="en-US" dirty="0" smtClean="0"/>
              <a:t>cuts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ERCOT </a:t>
            </a:r>
            <a:r>
              <a:rPr lang="en-US" dirty="0"/>
              <a:t>write draft </a:t>
            </a:r>
            <a:r>
              <a:rPr lang="en-US" dirty="0" smtClean="0"/>
              <a:t>NPRRs</a:t>
            </a:r>
          </a:p>
          <a:p>
            <a:pPr marL="573088" lvl="2" indent="-61913">
              <a:buNone/>
            </a:pPr>
            <a:r>
              <a:rPr lang="en-US" dirty="0" smtClean="0"/>
              <a:t>a. RT Co-optimization</a:t>
            </a:r>
          </a:p>
          <a:p>
            <a:pPr marL="573088" lvl="2" indent="-61913">
              <a:buNone/>
            </a:pPr>
            <a:r>
              <a:rPr lang="en-US" dirty="0" smtClean="0"/>
              <a:t>b</a:t>
            </a:r>
            <a:r>
              <a:rPr lang="en-US" dirty="0"/>
              <a:t>. Multi-Interval SCED</a:t>
            </a:r>
          </a:p>
          <a:p>
            <a:pPr marL="115888" indent="-61913">
              <a:buNone/>
            </a:pPr>
            <a:r>
              <a:rPr lang="en-US" dirty="0" smtClean="0"/>
              <a:t>6</a:t>
            </a:r>
            <a:r>
              <a:rPr lang="en-US" dirty="0" smtClean="0"/>
              <a:t>) Market Participants provide comments on draft NPRRs</a:t>
            </a:r>
          </a:p>
          <a:p>
            <a:pPr marL="115888" indent="-61913">
              <a:buNone/>
            </a:pPr>
            <a:r>
              <a:rPr lang="en-US" dirty="0" smtClean="0"/>
              <a:t>7</a:t>
            </a:r>
            <a:r>
              <a:rPr lang="en-US" dirty="0"/>
              <a:t>) ERCOT and MPs discuss framework of Cost Benefit Analysis</a:t>
            </a:r>
          </a:p>
          <a:p>
            <a:pPr marL="115888" indent="-61913">
              <a:buNone/>
            </a:pPr>
            <a:r>
              <a:rPr lang="en-US" dirty="0" smtClean="0"/>
              <a:t>8</a:t>
            </a:r>
            <a:r>
              <a:rPr lang="en-US" dirty="0"/>
              <a:t>) ERCOT provide numbered NPRRs with preliminary Impact Analysis</a:t>
            </a:r>
          </a:p>
          <a:p>
            <a:pPr marL="115888" indent="-61913">
              <a:buNone/>
            </a:pPr>
            <a:r>
              <a:rPr lang="en-US" dirty="0" smtClean="0"/>
              <a:t>9</a:t>
            </a:r>
            <a:r>
              <a:rPr lang="en-US" dirty="0"/>
              <a:t>) Complete CBA</a:t>
            </a:r>
          </a:p>
        </p:txBody>
      </p:sp>
    </p:spTree>
    <p:extLst>
      <p:ext uri="{BB962C8B-B14F-4D97-AF65-F5344CB8AC3E}">
        <p14:creationId xmlns:p14="http://schemas.microsoft.com/office/powerpoint/2010/main" val="790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Co-Op &amp; Multi-Interval RTM</a:t>
            </a:r>
            <a:br>
              <a:rPr lang="en-US" dirty="0" smtClean="0"/>
            </a:br>
            <a:r>
              <a:rPr lang="en-US" dirty="0" smtClean="0"/>
              <a:t>NPRR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SAWG was productive in February, at this time we do not recommend creating another stakeholder body.</a:t>
            </a:r>
          </a:p>
          <a:p>
            <a:r>
              <a:rPr lang="en-US" dirty="0" smtClean="0"/>
              <a:t>ERCOT Expects to return at our March meeting with</a:t>
            </a:r>
          </a:p>
          <a:p>
            <a:pPr lvl="1"/>
            <a:r>
              <a:rPr lang="en-US" dirty="0" smtClean="0"/>
              <a:t>RTCOOP- an issues list capturing outstanding issues and our efforts to this point.   SAWG expects to work through these and escalate appropriate issues to WMS.</a:t>
            </a:r>
          </a:p>
          <a:p>
            <a:pPr lvl="1"/>
            <a:r>
              <a:rPr lang="en-US" dirty="0" smtClean="0"/>
              <a:t>MIRTM- An expectation of resource demand to do study on forecast effectiveness and expected efficiency around real-time commitment.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2446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RT Co-Op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sz="2800" dirty="0"/>
              <a:t>Should AS prices cascade?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Should AS be substitutable?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Is there a reason to have non-zero offers in RTM for AS?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Should we have ORDC in DAM?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Do we require sufficiency of AS in DAM; i.e. can DAM choose Energy over AS?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2268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Meeting – March 25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Expected Agenda Items</a:t>
            </a:r>
          </a:p>
          <a:p>
            <a:r>
              <a:rPr lang="en-US" dirty="0" smtClean="0"/>
              <a:t>RT – Co-Op &amp; Multi Interval SCED </a:t>
            </a:r>
          </a:p>
          <a:p>
            <a:r>
              <a:rPr lang="en-US" dirty="0" smtClean="0"/>
              <a:t>PUN Capacity Methodology</a:t>
            </a:r>
          </a:p>
          <a:p>
            <a:r>
              <a:rPr lang="en-US" dirty="0" smtClean="0"/>
              <a:t>SARA Protocol Development?</a:t>
            </a:r>
          </a:p>
          <a:p>
            <a:r>
              <a:rPr lang="en-US" dirty="0" smtClean="0"/>
              <a:t>WMS Assignments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2213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3427</TotalTime>
  <Words>336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SAWG Update to WMS</vt:lpstr>
      <vt:lpstr>Report Releases</vt:lpstr>
      <vt:lpstr>CDR Input Review</vt:lpstr>
      <vt:lpstr>RT Co-op &amp; MIRTM General Plan</vt:lpstr>
      <vt:lpstr>RT Co-Op &amp; Multi-Interval RTM NPRR Development</vt:lpstr>
      <vt:lpstr>RT Co-Op Issues</vt:lpstr>
      <vt:lpstr>Next Meeting – March 25th, 2015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Whittle</dc:creator>
  <cp:lastModifiedBy>Brandon Whittle</cp:lastModifiedBy>
  <cp:revision>36</cp:revision>
  <dcterms:created xsi:type="dcterms:W3CDTF">2014-06-25T14:47:16Z</dcterms:created>
  <dcterms:modified xsi:type="dcterms:W3CDTF">2015-03-03T17:09:55Z</dcterms:modified>
</cp:coreProperties>
</file>