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  <p:sldMasterId id="2147493494" r:id="rId6"/>
  </p:sldMasterIdLst>
  <p:notesMasterIdLst>
    <p:notesMasterId r:id="rId13"/>
  </p:notesMasterIdLst>
  <p:handoutMasterIdLst>
    <p:handoutMasterId r:id="rId14"/>
  </p:handoutMasterIdLst>
  <p:sldIdLst>
    <p:sldId id="260" r:id="rId7"/>
    <p:sldId id="283" r:id="rId8"/>
    <p:sldId id="278" r:id="rId9"/>
    <p:sldId id="279" r:id="rId10"/>
    <p:sldId id="285" r:id="rId11"/>
    <p:sldId id="281" r:id="rId1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75145" autoAdjust="0"/>
  </p:normalViewPr>
  <p:slideViewPr>
    <p:cSldViewPr snapToGrid="0" snapToObjects="1">
      <p:cViewPr>
        <p:scale>
          <a:sx n="100" d="100"/>
          <a:sy n="100" d="100"/>
        </p:scale>
        <p:origin x="-1962" y="-168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034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607CA14-926D-480A-8E56-368E70F3C234}" type="datetimeFigureOut">
              <a:rPr lang="en-US"/>
              <a:pPr>
                <a:defRPr/>
              </a:pPr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7DD2CEA-46D8-4286-8411-1FB077BF8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92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789D5F-5C8A-40B9-A420-AEC7A1291B1A}" type="datetimeFigureOut">
              <a:rPr lang="en-US"/>
              <a:pPr>
                <a:defRPr/>
              </a:pPr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88139C-3228-46CA-833B-5181E7840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51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1CEB34-D0F4-49BF-BFD2-AAD20B186E87}" type="slidenum">
              <a:rPr lang="en-US" alt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88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8139C-3228-46CA-833B-5181E78408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81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Font typeface="+mj-lt"/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8139C-3228-46CA-833B-5181E78408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92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8139C-3228-46CA-833B-5181E78408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07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8139C-3228-46CA-833B-5181E78408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26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88139C-3228-46CA-833B-5181E78408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99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28D0172-49B4-4594-B779-F488FE05A288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7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 defTabSz="457200">
              <a:defRPr sz="18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March 10, 2009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 defTabSz="457200">
              <a:defRPr sz="18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COPS</a:t>
            </a:r>
          </a:p>
        </p:txBody>
      </p:sp>
    </p:spTree>
    <p:extLst>
      <p:ext uri="{BB962C8B-B14F-4D97-AF65-F5344CB8AC3E}">
        <p14:creationId xmlns:p14="http://schemas.microsoft.com/office/powerpoint/2010/main" val="171125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1F74A6F-2985-437A-A579-85E971A14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82907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693FC545-5734-4014-8452-80989F0C5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777383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E289940-C7C8-4E59-9935-AD7DB64FF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2203607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7C3E5111-D0D9-4671-86FC-0F1667C5C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2139953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E7FADC88-E5CE-4DB9-8B2C-0AFA7B8ED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2275731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E918C757-D638-4F3E-8DE2-272BB572A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1220755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4741825-7EF9-4869-ABD1-B7A21D7EE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3896827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2003209-B9C0-49CF-B710-EF7AA825A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40343166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3B3EBC6-7749-4C8E-BAAF-842341989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362143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590E471-397C-4EDD-93C3-0E0C5C221CD7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00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800F0CA8-AD75-431D-908F-8AD9181CB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3689967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6DD7149-8398-4794-BDAD-5C3D921C6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</p:spTree>
    <p:extLst>
      <p:ext uri="{BB962C8B-B14F-4D97-AF65-F5344CB8AC3E}">
        <p14:creationId xmlns:p14="http://schemas.microsoft.com/office/powerpoint/2010/main" val="222267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E7F1DF-5135-406F-A567-7AC1D523357C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0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5D8FAA7-74F8-44A2-B58C-9793730B91F1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6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202363"/>
            <a:ext cx="2133600" cy="1825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3079D1D-9ECE-4CE8-A3F9-294EC9588B17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95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2E66E3C-C899-4A26-96A7-65BCEB1DDA1A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30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1751137-A108-4055-9C26-5588B831F99A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9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4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A36F1CF-4D81-4D8A-AD95-2A91230F5407}" type="slidenum">
              <a:rPr lang="en-US" smtClean="0">
                <a:solidFill>
                  <a:schemeClr val="tx1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</p:spPr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9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3" name="Picture 12"/>
          <p:cNvPicPr>
            <a:picLocks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1030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528" r:id="rId1"/>
    <p:sldLayoutId id="2147493529" r:id="rId2"/>
    <p:sldLayoutId id="2147493530" r:id="rId3"/>
    <p:sldLayoutId id="2147493531" r:id="rId4"/>
    <p:sldLayoutId id="2147493532" r:id="rId5"/>
    <p:sldLayoutId id="2147493533" r:id="rId6"/>
    <p:sldLayoutId id="2147493534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Hello I'm a slide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3BA2F3-1CCE-4942-B570-2A33E3EA27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535" r:id="rId1"/>
    <p:sldLayoutId id="2147493536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3401723-4681-4188-AF63-9115646A2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3077" name="Picture 8" descr="logo_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914400">
              <a:defRPr sz="12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1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914400">
              <a:defRPr sz="12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February 10, 2009</a:t>
            </a:r>
          </a:p>
        </p:txBody>
      </p:sp>
      <p:sp>
        <p:nvSpPr>
          <p:cNvPr id="3083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hangingPunct="1">
              <a:defRPr/>
            </a:pPr>
            <a:fld id="{B4D33090-08ED-4C50-942B-BDF19BA06F02}" type="slidenum">
              <a:rPr lang="en-US" altLang="en-US" sz="1200" smtClean="0">
                <a:solidFill>
                  <a:srgbClr val="000000"/>
                </a:solidFill>
              </a:rPr>
              <a:pPr algn="ctr" defTabSz="914400" eaLnBrk="1" hangingPunct="1">
                <a:defRPr/>
              </a:pPr>
              <a:t>‹#›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537" r:id="rId1"/>
    <p:sldLayoutId id="2147493538" r:id="rId2"/>
    <p:sldLayoutId id="2147493539" r:id="rId3"/>
    <p:sldLayoutId id="2147493540" r:id="rId4"/>
    <p:sldLayoutId id="2147493541" r:id="rId5"/>
    <p:sldLayoutId id="2147493542" r:id="rId6"/>
    <p:sldLayoutId id="2147493543" r:id="rId7"/>
    <p:sldLayoutId id="2147493544" r:id="rId8"/>
    <p:sldLayoutId id="2147493545" r:id="rId9"/>
    <p:sldLayoutId id="2147493546" r:id="rId10"/>
    <p:sldLayoutId id="2147493547" r:id="rId11"/>
    <p:sldLayoutId id="2147493548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3"/>
          <p:cNvGrpSpPr>
            <a:grpSpLocks/>
          </p:cNvGrpSpPr>
          <p:nvPr/>
        </p:nvGrpSpPr>
        <p:grpSpPr bwMode="auto">
          <a:xfrm>
            <a:off x="603250" y="1498600"/>
            <a:ext cx="7727950" cy="4107923"/>
            <a:chOff x="603250" y="546100"/>
            <a:chExt cx="7727950" cy="4108364"/>
          </a:xfrm>
        </p:grpSpPr>
        <p:pic>
          <p:nvPicPr>
            <p:cNvPr id="25603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4" name="TextBox 9"/>
            <p:cNvSpPr txBox="1">
              <a:spLocks noChangeArrowheads="1"/>
            </p:cNvSpPr>
            <p:nvPr/>
          </p:nvSpPr>
          <p:spPr bwMode="auto">
            <a:xfrm>
              <a:off x="787400" y="2130425"/>
              <a:ext cx="7543800" cy="25240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 smtClean="0"/>
                <a:t>ORDC Phase 2 Analysis Summary</a:t>
              </a:r>
              <a:endParaRPr lang="en-US" altLang="en-US" sz="2800" b="1" dirty="0"/>
            </a:p>
            <a:p>
              <a:pPr eaLnBrk="1" hangingPunct="1"/>
              <a:endParaRPr lang="en-US" altLang="en-US" b="1" dirty="0"/>
            </a:p>
            <a:p>
              <a:pPr eaLnBrk="1" hangingPunct="1"/>
              <a:r>
                <a:rPr lang="en-US" altLang="en-US" sz="2000" dirty="0" smtClean="0"/>
                <a:t>Wholesale Market Subcommittee</a:t>
              </a:r>
            </a:p>
            <a:p>
              <a:pPr eaLnBrk="1" hangingPunct="1"/>
              <a:r>
                <a:rPr lang="en-US" altLang="en-US" sz="2000" dirty="0" smtClean="0"/>
                <a:t>March 4, 2015</a:t>
              </a:r>
              <a:endParaRPr lang="en-US" altLang="en-US" dirty="0"/>
            </a:p>
            <a:p>
              <a:pPr eaLnBrk="1" hangingPunct="1"/>
              <a:endParaRPr lang="en-US" altLang="en-US" dirty="0" smtClean="0"/>
            </a:p>
            <a:p>
              <a:pPr eaLnBrk="1" hangingPunct="1"/>
              <a:endParaRPr lang="en-US" altLang="en-US" dirty="0"/>
            </a:p>
            <a:p>
              <a:pPr eaLnBrk="1" hangingPunct="1"/>
              <a:r>
                <a:rPr lang="en-US" altLang="en-US" dirty="0" smtClean="0"/>
                <a:t>David </a:t>
              </a:r>
              <a:r>
                <a:rPr lang="en-US" altLang="en-US" dirty="0"/>
                <a:t>Thompson</a:t>
              </a:r>
            </a:p>
            <a:p>
              <a:pPr eaLnBrk="1" hangingPunct="1"/>
              <a:endParaRPr lang="en-US" alt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753"/>
              <a:ext cx="6286500" cy="12701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Analysis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Objective is to look at potential impacts for ORDC Phase 2 using historic data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Analysis </a:t>
            </a:r>
            <a:r>
              <a:rPr lang="en-US" sz="2400" dirty="0"/>
              <a:t>was done to look at what additional capacity would be made available in Phase 2, or capacity that is upgraded from 30 minute payment to online </a:t>
            </a:r>
            <a:r>
              <a:rPr lang="en-US" sz="2400" dirty="0" smtClean="0"/>
              <a:t>payment and the effect it would have had on ORDC from June 1, 2014</a:t>
            </a:r>
          </a:p>
          <a:p>
            <a:pPr lvl="1"/>
            <a:r>
              <a:rPr lang="en-US" sz="2400" dirty="0" smtClean="0"/>
              <a:t>Combined </a:t>
            </a:r>
            <a:r>
              <a:rPr lang="en-US" sz="2400" dirty="0"/>
              <a:t>Cycle configuration </a:t>
            </a:r>
            <a:r>
              <a:rPr lang="en-US" sz="2400" dirty="0" smtClean="0"/>
              <a:t>change</a:t>
            </a:r>
          </a:p>
          <a:p>
            <a:pPr lvl="1"/>
            <a:r>
              <a:rPr lang="en-US" sz="2400" dirty="0" smtClean="0"/>
              <a:t>Combined </a:t>
            </a:r>
            <a:r>
              <a:rPr lang="en-US" sz="2400" dirty="0"/>
              <a:t>Cycle head room containing </a:t>
            </a:r>
            <a:r>
              <a:rPr lang="en-US" sz="2400" dirty="0" smtClean="0"/>
              <a:t>Non-Frequency </a:t>
            </a:r>
            <a:r>
              <a:rPr lang="en-US" sz="2400" smtClean="0"/>
              <a:t>Responsive Capacity (NFRC)</a:t>
            </a:r>
            <a:endParaRPr lang="en-US" sz="2400" dirty="0" smtClean="0"/>
          </a:p>
          <a:p>
            <a:pPr lvl="1"/>
            <a:r>
              <a:rPr lang="en-US" sz="2400" dirty="0" smtClean="0"/>
              <a:t>Cold </a:t>
            </a:r>
            <a:r>
              <a:rPr lang="en-US" sz="2400" dirty="0"/>
              <a:t>Start Time </a:t>
            </a:r>
            <a:r>
              <a:rPr lang="en-US" sz="2400" dirty="0" smtClean="0"/>
              <a:t>Peakers </a:t>
            </a:r>
            <a:r>
              <a:rPr lang="en-US" sz="2400" dirty="0"/>
              <a:t>&lt;30 min that are currently not available to SCED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335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Phase 2 ORDC Analysis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733425"/>
            <a:ext cx="8229600" cy="5116513"/>
          </a:xfrm>
        </p:spPr>
        <p:txBody>
          <a:bodyPr/>
          <a:lstStyle/>
          <a:p>
            <a:r>
              <a:rPr lang="en-US" sz="2000" dirty="0" smtClean="0"/>
              <a:t>CC Analysis</a:t>
            </a:r>
          </a:p>
          <a:p>
            <a:r>
              <a:rPr lang="en-US" sz="2000" dirty="0"/>
              <a:t>Assumptions	</a:t>
            </a:r>
            <a:endParaRPr lang="en-US" sz="2000" dirty="0" smtClean="0"/>
          </a:p>
          <a:p>
            <a:pPr lvl="1"/>
            <a:r>
              <a:rPr lang="en-US" sz="2000" dirty="0" smtClean="0"/>
              <a:t>Analysis </a:t>
            </a:r>
            <a:r>
              <a:rPr lang="en-US" sz="2000" dirty="0"/>
              <a:t>looks at dates from 6/1/2014 to </a:t>
            </a:r>
            <a:r>
              <a:rPr lang="en-US" sz="2000" dirty="0" smtClean="0"/>
              <a:t>12/31/2014</a:t>
            </a:r>
            <a:r>
              <a:rPr lang="en-US" sz="2000" dirty="0"/>
              <a:t>	</a:t>
            </a:r>
            <a:endParaRPr lang="en-US" sz="2000" dirty="0" smtClean="0"/>
          </a:p>
          <a:p>
            <a:pPr lvl="1"/>
            <a:r>
              <a:rPr lang="en-US" sz="2000" dirty="0"/>
              <a:t>Analysis looks at </a:t>
            </a:r>
            <a:r>
              <a:rPr lang="en-US" sz="2000" dirty="0" smtClean="0"/>
              <a:t>intervals when the Price </a:t>
            </a:r>
            <a:r>
              <a:rPr lang="en-US" sz="2000" dirty="0"/>
              <a:t>Adder &gt;= $</a:t>
            </a:r>
            <a:r>
              <a:rPr lang="en-US" sz="2000" dirty="0" smtClean="0"/>
              <a:t>1</a:t>
            </a:r>
            <a:endParaRPr lang="en-US" sz="2000" dirty="0"/>
          </a:p>
          <a:p>
            <a:pPr lvl="1"/>
            <a:r>
              <a:rPr lang="en-US" sz="2000" dirty="0"/>
              <a:t>MW available for OFF10 or OFF30 would be on configuration change or on </a:t>
            </a:r>
            <a:r>
              <a:rPr lang="en-US" sz="2000" dirty="0" smtClean="0"/>
              <a:t>headroom not </a:t>
            </a:r>
            <a:r>
              <a:rPr lang="en-US" sz="2000" dirty="0"/>
              <a:t>in </a:t>
            </a:r>
            <a:r>
              <a:rPr lang="en-US" sz="2000" dirty="0" smtClean="0"/>
              <a:t>HSL</a:t>
            </a:r>
            <a:endParaRPr lang="en-US" sz="2000" dirty="0"/>
          </a:p>
          <a:p>
            <a:pPr lvl="1"/>
            <a:r>
              <a:rPr lang="en-US" sz="2000" dirty="0" smtClean="0"/>
              <a:t>Evaluated intervals where Resource </a:t>
            </a:r>
            <a:r>
              <a:rPr lang="en-US" sz="2000" dirty="0"/>
              <a:t>was in an </a:t>
            </a:r>
            <a:r>
              <a:rPr lang="en-US" sz="2000" dirty="0" smtClean="0"/>
              <a:t>online, ON or ONREG, status and not in outage that restricts unit from max configuration</a:t>
            </a:r>
          </a:p>
          <a:p>
            <a:pPr lvl="1"/>
            <a:endParaRPr lang="en-US" sz="2000" dirty="0"/>
          </a:p>
          <a:p>
            <a:r>
              <a:rPr lang="en-US" sz="2000" dirty="0" smtClean="0"/>
              <a:t>Results Summary</a:t>
            </a:r>
            <a:endParaRPr lang="en-US" sz="2000" dirty="0"/>
          </a:p>
          <a:p>
            <a:pPr lvl="1"/>
            <a:r>
              <a:rPr lang="en-US" sz="2000" dirty="0" smtClean="0"/>
              <a:t>&lt; 1% of CC capacity are not in their </a:t>
            </a:r>
            <a:r>
              <a:rPr lang="en-US" sz="2000" dirty="0"/>
              <a:t>respective max </a:t>
            </a:r>
            <a:r>
              <a:rPr lang="en-US" sz="2000" dirty="0" smtClean="0"/>
              <a:t>configuration</a:t>
            </a:r>
          </a:p>
          <a:p>
            <a:r>
              <a:rPr lang="en-US" sz="2000" dirty="0" smtClean="0"/>
              <a:t>Observation</a:t>
            </a:r>
          </a:p>
          <a:p>
            <a:pPr lvl="1"/>
            <a:r>
              <a:rPr lang="en-US" sz="2000" dirty="0"/>
              <a:t>CCs </a:t>
            </a:r>
            <a:r>
              <a:rPr lang="en-US" sz="2000" dirty="0" smtClean="0"/>
              <a:t>are in </a:t>
            </a:r>
            <a:r>
              <a:rPr lang="en-US" sz="2000" dirty="0"/>
              <a:t>max configuration when not </a:t>
            </a:r>
            <a:r>
              <a:rPr lang="en-US" sz="2000" dirty="0" smtClean="0"/>
              <a:t>in an outage </a:t>
            </a:r>
            <a:r>
              <a:rPr lang="en-US" sz="2000" dirty="0"/>
              <a:t>and </a:t>
            </a:r>
            <a:r>
              <a:rPr lang="en-US" sz="2000" dirty="0" smtClean="0"/>
              <a:t>the economics </a:t>
            </a:r>
            <a:r>
              <a:rPr lang="en-US" sz="2000" dirty="0"/>
              <a:t>are </a:t>
            </a:r>
            <a:r>
              <a:rPr lang="en-US" sz="2000" dirty="0" smtClean="0"/>
              <a:t>favorable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668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Phase 2 ORDC Analysis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653508"/>
            <a:ext cx="8229600" cy="5689042"/>
          </a:xfrm>
        </p:spPr>
        <p:txBody>
          <a:bodyPr/>
          <a:lstStyle/>
          <a:p>
            <a:r>
              <a:rPr lang="en-US" sz="1800" dirty="0" smtClean="0"/>
              <a:t>Peaker Analysis</a:t>
            </a:r>
          </a:p>
          <a:p>
            <a:r>
              <a:rPr lang="en-US" sz="1800" dirty="0"/>
              <a:t>Assumptions	</a:t>
            </a:r>
            <a:endParaRPr lang="en-US" sz="1800" dirty="0" smtClean="0"/>
          </a:p>
          <a:p>
            <a:pPr lvl="1"/>
            <a:r>
              <a:rPr lang="en-US" sz="1800" dirty="0" smtClean="0"/>
              <a:t>Analysis </a:t>
            </a:r>
            <a:r>
              <a:rPr lang="en-US" sz="1800" dirty="0"/>
              <a:t>looks at dates from 6/1/2014 to </a:t>
            </a:r>
            <a:r>
              <a:rPr lang="en-US" sz="1800" dirty="0" smtClean="0"/>
              <a:t>12/31/2014</a:t>
            </a:r>
            <a:r>
              <a:rPr lang="en-US" sz="1800" dirty="0"/>
              <a:t>	</a:t>
            </a:r>
            <a:endParaRPr lang="en-US" sz="1800" dirty="0" smtClean="0"/>
          </a:p>
          <a:p>
            <a:pPr lvl="1"/>
            <a:r>
              <a:rPr lang="en-US" sz="1800" dirty="0"/>
              <a:t>Analysis looks at </a:t>
            </a:r>
            <a:r>
              <a:rPr lang="en-US" sz="1800" dirty="0" smtClean="0"/>
              <a:t>all intervals</a:t>
            </a:r>
            <a:r>
              <a:rPr lang="en-US" sz="1800" dirty="0"/>
              <a:t>	</a:t>
            </a:r>
          </a:p>
          <a:p>
            <a:pPr lvl="1"/>
            <a:r>
              <a:rPr lang="en-US" sz="1800" dirty="0"/>
              <a:t>MW available for </a:t>
            </a:r>
            <a:r>
              <a:rPr lang="en-US" sz="1800" dirty="0" smtClean="0"/>
              <a:t>OFF10 are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qualified QSGRs </a:t>
            </a:r>
            <a:r>
              <a:rPr lang="en-US" sz="1800" dirty="0"/>
              <a:t>and Resources with a start time &lt;=10 minutes in </a:t>
            </a:r>
            <a:r>
              <a:rPr lang="en-US" sz="1800" dirty="0" smtClean="0"/>
              <a:t>the RARF</a:t>
            </a:r>
            <a:endParaRPr lang="en-US" sz="1800" dirty="0"/>
          </a:p>
          <a:p>
            <a:pPr lvl="1"/>
            <a:r>
              <a:rPr lang="en-US" sz="1800" dirty="0" smtClean="0"/>
              <a:t>Evaluated intervals where Resources were in </a:t>
            </a:r>
            <a:r>
              <a:rPr lang="en-US" sz="1800" dirty="0"/>
              <a:t>an </a:t>
            </a:r>
            <a:r>
              <a:rPr lang="en-US" sz="1800" dirty="0" smtClean="0"/>
              <a:t>offline status and not in outage</a:t>
            </a:r>
          </a:p>
          <a:p>
            <a:pPr marL="457200" lvl="1" indent="0">
              <a:buNone/>
            </a:pPr>
            <a:endParaRPr lang="en-US" sz="1800" dirty="0"/>
          </a:p>
          <a:p>
            <a:r>
              <a:rPr lang="en-US" sz="1800" dirty="0" smtClean="0"/>
              <a:t>Observation</a:t>
            </a:r>
            <a:endParaRPr lang="en-US" sz="1800" dirty="0"/>
          </a:p>
          <a:p>
            <a:pPr lvl="1"/>
            <a:r>
              <a:rPr lang="en-US" sz="1800" dirty="0"/>
              <a:t>Total capacity available In &lt;= 10 minutes is about 2800 </a:t>
            </a:r>
            <a:r>
              <a:rPr lang="en-US" sz="1800" dirty="0" smtClean="0"/>
              <a:t>MW</a:t>
            </a:r>
          </a:p>
          <a:p>
            <a:pPr lvl="1"/>
            <a:r>
              <a:rPr lang="en-US" sz="1800" dirty="0" smtClean="0"/>
              <a:t>NPRR 272 allows this capacity to submit offers to SCED</a:t>
            </a:r>
          </a:p>
          <a:p>
            <a:pPr lvl="2"/>
            <a:r>
              <a:rPr lang="en-US" sz="1800" dirty="0" smtClean="0"/>
              <a:t>1050 already in SCED  </a:t>
            </a:r>
          </a:p>
          <a:p>
            <a:pPr lvl="2"/>
            <a:r>
              <a:rPr lang="en-US" sz="1800" dirty="0" smtClean="0"/>
              <a:t>1750 not currently in SCED</a:t>
            </a:r>
          </a:p>
          <a:p>
            <a:pPr lvl="1"/>
            <a:r>
              <a:rPr lang="en-US" sz="1800" dirty="0" smtClean="0"/>
              <a:t>Phase 2 could potentially move approximately maximum of 1750 MWs of existing MWs from RTOFFCAP to RTOLCAP</a:t>
            </a:r>
          </a:p>
          <a:p>
            <a:pPr lvl="2"/>
            <a:r>
              <a:rPr lang="en-US" sz="1800" dirty="0"/>
              <a:t>Average is ~ 1,000 MW</a:t>
            </a:r>
          </a:p>
        </p:txBody>
      </p:sp>
    </p:spTree>
    <p:extLst>
      <p:ext uri="{BB962C8B-B14F-4D97-AF65-F5344CB8AC3E}">
        <p14:creationId xmlns:p14="http://schemas.microsoft.com/office/powerpoint/2010/main" val="70028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6" y="1147765"/>
            <a:ext cx="8353425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Phase 1 vs Phase 2 ORDC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672587"/>
            <a:ext cx="8229600" cy="5403296"/>
          </a:xfrm>
        </p:spPr>
        <p:txBody>
          <a:bodyPr/>
          <a:lstStyle/>
          <a:p>
            <a:r>
              <a:rPr lang="en-US" sz="2000" dirty="0" smtClean="0"/>
              <a:t>Current metrics on Phase 1 ORDC vs. Phase 2 Analysis </a:t>
            </a:r>
            <a:r>
              <a:rPr lang="en-US" sz="1200" dirty="0" smtClean="0"/>
              <a:t>(By SCED interval)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227263" y="3551428"/>
            <a:ext cx="1684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Phase 2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27263" y="1064213"/>
            <a:ext cx="1684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Phase 1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1176338" y="5862640"/>
            <a:ext cx="4230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Peaker</a:t>
            </a:r>
            <a:r>
              <a:rPr lang="en-US" dirty="0"/>
              <a:t> Net Margin reduced by ~ 3.25%</a:t>
            </a:r>
          </a:p>
        </p:txBody>
      </p:sp>
    </p:spTree>
    <p:extLst>
      <p:ext uri="{BB962C8B-B14F-4D97-AF65-F5344CB8AC3E}">
        <p14:creationId xmlns:p14="http://schemas.microsoft.com/office/powerpoint/2010/main" val="56757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Phase 2 ORDC Summary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665615"/>
            <a:ext cx="8229600" cy="5745233"/>
          </a:xfrm>
        </p:spPr>
        <p:txBody>
          <a:bodyPr/>
          <a:lstStyle/>
          <a:p>
            <a:endParaRPr lang="en-US" sz="1800" dirty="0" smtClean="0"/>
          </a:p>
          <a:p>
            <a:r>
              <a:rPr lang="en-US" sz="2400" dirty="0" smtClean="0"/>
              <a:t>Overall Observations</a:t>
            </a:r>
          </a:p>
          <a:p>
            <a:pPr lvl="1"/>
            <a:r>
              <a:rPr lang="en-US" sz="2400" dirty="0" smtClean="0"/>
              <a:t>Phase 2 ORDC CC capacity is already in the ORDC payment because it is online when ORDC curve is in the range for payment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Any MWs that can move from offline payments to online payments (i.e. QSGRs) already have an online mechanism through SCED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Estimated Project cost savings of 65k and annual O&amp;M savings of  1.1 FTE</a:t>
            </a:r>
          </a:p>
        </p:txBody>
      </p:sp>
    </p:spTree>
    <p:extLst>
      <p:ext uri="{BB962C8B-B14F-4D97-AF65-F5344CB8AC3E}">
        <p14:creationId xmlns:p14="http://schemas.microsoft.com/office/powerpoint/2010/main" val="17849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7614EF-563A-48B6-BF8B-37C930049395}">
  <ds:schemaRefs>
    <ds:schemaRef ds:uri="http://purl.org/dc/elements/1.1/"/>
    <ds:schemaRef ds:uri="http://schemas.microsoft.com/office/2006/documentManagement/types"/>
    <ds:schemaRef ds:uri="http://purl.org/dc/dcmitype/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9100</TotalTime>
  <Words>222</Words>
  <Application>Microsoft Office PowerPoint</Application>
  <PresentationFormat>On-screen Show (4:3)</PresentationFormat>
  <Paragraphs>70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Custom Design</vt:lpstr>
      <vt:lpstr>1_Custom Design</vt:lpstr>
      <vt:lpstr>PowerPoint Presentation</vt:lpstr>
      <vt:lpstr>Analysis Overview</vt:lpstr>
      <vt:lpstr>Phase 2 ORDC Analysis</vt:lpstr>
      <vt:lpstr>Phase 2 ORDC Analysis</vt:lpstr>
      <vt:lpstr>Phase 1 vs Phase 2 ORDC</vt:lpstr>
      <vt:lpstr>Phase 2 ORDC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Thompson, David</cp:lastModifiedBy>
  <cp:revision>325</cp:revision>
  <cp:lastPrinted>2013-01-30T23:16:36Z</cp:lastPrinted>
  <dcterms:created xsi:type="dcterms:W3CDTF">2010-04-12T23:12:02Z</dcterms:created>
  <dcterms:modified xsi:type="dcterms:W3CDTF">2015-03-02T21:59:19Z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