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94" y="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BBC0-9245-474C-B37D-064721DFFE13}" type="datetime1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120-489E-4659-879D-7F899ECB4BCF}" type="datetime1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3BA4-BFD7-4896-8907-F90EDAF1F1D0}" type="datetime1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3BEA7-7FEC-40F8-A83F-E1CC10056BDD}" type="datetime1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27AD-E39A-4C04-864E-CA5AAD7E6430}" type="datetime1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33BC-8F8D-4C99-97CC-7CCACE533E64}" type="datetime1">
              <a:rPr lang="en-US" smtClean="0"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D107-C076-4E4D-A13C-29C352C06EB2}" type="datetime1">
              <a:rPr lang="en-US" smtClean="0"/>
              <a:t>2/27/2015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772B-799F-40F5-8AB8-4C69E818E6C1}" type="datetime1">
              <a:rPr lang="en-US" smtClean="0"/>
              <a:t>2/27/2015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3D18-79A2-4B56-B053-9EF7A43B2429}" type="datetime1">
              <a:rPr lang="en-US" smtClean="0"/>
              <a:t>2/27/2015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6322-14EF-4692-9406-8FA4AD7F423B}" type="datetime1">
              <a:rPr lang="en-US" smtClean="0"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2609-0BA2-4465-A012-A2BAB09C9B8F}" type="datetime1">
              <a:rPr lang="en-US" smtClean="0"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48270-03B1-4AF4-AEE3-D2A05B5322B3}" type="datetime1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Credit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03/04/2015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Joint meeting of MCWG and CWG on Wednesday, February 18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/>
              <a:t>3</a:t>
            </a:r>
            <a:r>
              <a:rPr lang="en-US" dirty="0" smtClean="0"/>
              <a:t> NPRRs reviewed for credit impacts</a:t>
            </a:r>
          </a:p>
          <a:p>
            <a:pPr lvl="1"/>
            <a:r>
              <a:rPr lang="en-US" dirty="0" smtClean="0"/>
              <a:t>All NPRRs were operational and had no credit impact</a:t>
            </a:r>
          </a:p>
          <a:p>
            <a:r>
              <a:rPr lang="en-US" dirty="0" smtClean="0"/>
              <a:t>Update on changes </a:t>
            </a:r>
            <a:r>
              <a:rPr lang="en-US" dirty="0"/>
              <a:t>to Available Credit Limit calculation</a:t>
            </a:r>
          </a:p>
          <a:p>
            <a:pPr lvl="1"/>
            <a:r>
              <a:rPr lang="en-US" dirty="0" smtClean="0"/>
              <a:t>90</a:t>
            </a:r>
            <a:r>
              <a:rPr lang="en-US" dirty="0"/>
              <a:t>% buffer </a:t>
            </a:r>
            <a:r>
              <a:rPr lang="en-US" dirty="0" smtClean="0"/>
              <a:t>applied to ACL which penalizes </a:t>
            </a:r>
            <a:r>
              <a:rPr lang="en-US" dirty="0"/>
              <a:t>entities that ‘</a:t>
            </a:r>
            <a:r>
              <a:rPr lang="en-US" dirty="0" err="1"/>
              <a:t>overcollateralize</a:t>
            </a:r>
            <a:r>
              <a:rPr lang="en-US" dirty="0"/>
              <a:t>’</a:t>
            </a:r>
          </a:p>
          <a:p>
            <a:pPr lvl="1"/>
            <a:r>
              <a:rPr lang="en-US" dirty="0"/>
              <a:t>Agreement to apply the 90% to gross up TPE instead of decreasing ACL; </a:t>
            </a:r>
            <a:endParaRPr lang="en-US" dirty="0" smtClean="0"/>
          </a:p>
          <a:p>
            <a:pPr lvl="1"/>
            <a:r>
              <a:rPr lang="en-US" dirty="0" smtClean="0"/>
              <a:t>NPRR683 submitted by </a:t>
            </a:r>
            <a:r>
              <a:rPr lang="en-US" dirty="0" err="1" smtClean="0"/>
              <a:t>Luminant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Consolidation of Other Binding </a:t>
            </a:r>
            <a:r>
              <a:rPr lang="en-US" dirty="0" smtClean="0"/>
              <a:t>Documents related to credit</a:t>
            </a:r>
            <a:endParaRPr lang="en-US" dirty="0"/>
          </a:p>
          <a:p>
            <a:pPr lvl="1"/>
            <a:r>
              <a:rPr lang="en-US" dirty="0"/>
              <a:t>Creditworthiness </a:t>
            </a:r>
            <a:r>
              <a:rPr lang="en-US" dirty="0" smtClean="0"/>
              <a:t>Standards (NPRR pending)</a:t>
            </a:r>
            <a:endParaRPr lang="en-US" dirty="0"/>
          </a:p>
          <a:p>
            <a:pPr lvl="1"/>
            <a:r>
              <a:rPr lang="en-US" dirty="0"/>
              <a:t>Credit </a:t>
            </a:r>
            <a:r>
              <a:rPr lang="en-US" dirty="0" smtClean="0"/>
              <a:t>Application (NPRR pending)</a:t>
            </a:r>
          </a:p>
          <a:p>
            <a:pPr lvl="1"/>
            <a:r>
              <a:rPr lang="en-US" dirty="0"/>
              <a:t>Procedures for Setting Nodal Day Ahead Market (DAM) Credit Requirement Parameters and Credit </a:t>
            </a:r>
            <a:r>
              <a:rPr lang="en-US" dirty="0" smtClean="0"/>
              <a:t>Formulas (NPRR671)</a:t>
            </a:r>
            <a:endParaRPr lang="en-US" dirty="0"/>
          </a:p>
          <a:p>
            <a:r>
              <a:rPr lang="en-US" dirty="0" smtClean="0"/>
              <a:t>Draft NPRR formalizing prepay account procedures</a:t>
            </a:r>
          </a:p>
          <a:p>
            <a:pPr lvl="1"/>
            <a:r>
              <a:rPr lang="en-US" dirty="0" smtClean="0"/>
              <a:t>Targeting </a:t>
            </a:r>
            <a:r>
              <a:rPr lang="en-US" dirty="0"/>
              <a:t>April PRS</a:t>
            </a:r>
          </a:p>
          <a:p>
            <a:r>
              <a:rPr lang="en-US" dirty="0"/>
              <a:t>Capacity forecast report</a:t>
            </a:r>
          </a:p>
          <a:p>
            <a:pPr lvl="1"/>
            <a:r>
              <a:rPr lang="en-US" dirty="0"/>
              <a:t>Daily posting </a:t>
            </a:r>
            <a:r>
              <a:rPr lang="en-US" dirty="0" smtClean="0"/>
              <a:t>commenced </a:t>
            </a:r>
            <a:r>
              <a:rPr lang="en-US" dirty="0"/>
              <a:t>week of February </a:t>
            </a:r>
            <a:r>
              <a:rPr lang="en-US" dirty="0" smtClean="0"/>
              <a:t>23</a:t>
            </a:r>
            <a:r>
              <a:rPr lang="en-US" baseline="30000" dirty="0" smtClean="0"/>
              <a:t>rd</a:t>
            </a:r>
          </a:p>
          <a:p>
            <a:pPr lvl="1"/>
            <a:r>
              <a:rPr lang="en-US" dirty="0"/>
              <a:t>http://www.ercot.com/services/rq/credit/index.html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1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Seasonal Adjustment Factor for summer of 2015</a:t>
            </a:r>
          </a:p>
          <a:p>
            <a:pPr lvl="1"/>
            <a:r>
              <a:rPr lang="en-US" dirty="0" smtClean="0"/>
              <a:t>ERCOT has proposed a methodology to calculate SAFs using </a:t>
            </a:r>
            <a:r>
              <a:rPr lang="en-US" dirty="0"/>
              <a:t>the ratio of historical prices </a:t>
            </a:r>
            <a:r>
              <a:rPr lang="en-US" dirty="0" smtClean="0"/>
              <a:t>to the previous month</a:t>
            </a:r>
          </a:p>
          <a:p>
            <a:pPr lvl="1"/>
            <a:r>
              <a:rPr lang="en-US" dirty="0" smtClean="0"/>
              <a:t>Additional analysis requested for consideration at March MCWG/CWG meeting; </a:t>
            </a:r>
            <a:r>
              <a:rPr lang="en-US" u="sng" dirty="0" smtClean="0"/>
              <a:t>Vote expected</a:t>
            </a:r>
          </a:p>
          <a:p>
            <a:r>
              <a:rPr lang="en-US" dirty="0" smtClean="0"/>
              <a:t>Review of MCWG charter</a:t>
            </a:r>
          </a:p>
          <a:p>
            <a:pPr lvl="1"/>
            <a:r>
              <a:rPr lang="en-US" dirty="0" smtClean="0"/>
              <a:t>F&amp;A reporting requirement</a:t>
            </a:r>
          </a:p>
          <a:p>
            <a:pPr lvl="1"/>
            <a:r>
              <a:rPr lang="en-US" dirty="0" smtClean="0"/>
              <a:t>No changes recommended to the charter </a:t>
            </a:r>
          </a:p>
          <a:p>
            <a:r>
              <a:rPr lang="en-US" dirty="0" smtClean="0"/>
              <a:t>Goal to explore market risk tolerance </a:t>
            </a:r>
          </a:p>
          <a:p>
            <a:r>
              <a:rPr lang="en-US" dirty="0" smtClean="0"/>
              <a:t>Mitigation of credit tail risk exposure</a:t>
            </a:r>
          </a:p>
          <a:p>
            <a:pPr lvl="1"/>
            <a:r>
              <a:rPr lang="en-US" dirty="0" smtClean="0"/>
              <a:t>Formation of the Credit </a:t>
            </a:r>
            <a:r>
              <a:rPr lang="en-US" dirty="0"/>
              <a:t>Risk Impacts and Modeling (CRIM) sub </a:t>
            </a:r>
            <a:r>
              <a:rPr lang="en-US" dirty="0" smtClean="0"/>
              <a:t>group to develop tail risk scenarios and assist ERCOT modeling</a:t>
            </a:r>
          </a:p>
          <a:p>
            <a:pPr lvl="1"/>
            <a:r>
              <a:rPr lang="en-US" dirty="0" smtClean="0"/>
              <a:t>“Upon </a:t>
            </a:r>
            <a:r>
              <a:rPr lang="en-US" dirty="0"/>
              <a:t>the request of WMS, the MCWG may form temporary or ad hoc subgroups in order to discharge its </a:t>
            </a:r>
            <a:r>
              <a:rPr lang="en-US" dirty="0" smtClean="0"/>
              <a:t>responsibilities.”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NPRR638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NPRR638 is currently tabled at PRS</a:t>
            </a:r>
          </a:p>
          <a:p>
            <a:r>
              <a:rPr lang="en-US" dirty="0" smtClean="0"/>
              <a:t>Technical issues under consideration</a:t>
            </a:r>
          </a:p>
          <a:p>
            <a:pPr lvl="1"/>
            <a:r>
              <a:rPr lang="en-US" dirty="0" smtClean="0"/>
              <a:t>Gas price adjustment using a FIP ratio (gas price normalization)</a:t>
            </a:r>
          </a:p>
          <a:p>
            <a:pPr lvl="2"/>
            <a:r>
              <a:rPr lang="en-US" dirty="0" smtClean="0"/>
              <a:t>To be considered at PRS (estimated April PRS)</a:t>
            </a:r>
          </a:p>
          <a:p>
            <a:pPr lvl="1"/>
            <a:r>
              <a:rPr lang="en-US" dirty="0" smtClean="0"/>
              <a:t>Apply a minimum and maximum heat rate to limit application of gas price adjustment</a:t>
            </a:r>
          </a:p>
          <a:p>
            <a:pPr lvl="2"/>
            <a:r>
              <a:rPr lang="en-US" dirty="0" smtClean="0"/>
              <a:t>To be considered at PRS (estimated April PRS)</a:t>
            </a:r>
          </a:p>
          <a:p>
            <a:pPr lvl="1"/>
            <a:r>
              <a:rPr lang="en-US" dirty="0" err="1" smtClean="0"/>
              <a:t>Lookback</a:t>
            </a:r>
            <a:r>
              <a:rPr lang="en-US" dirty="0" smtClean="0"/>
              <a:t> parameters</a:t>
            </a:r>
          </a:p>
          <a:p>
            <a:pPr lvl="2"/>
            <a:r>
              <a:rPr lang="en-US" dirty="0" smtClean="0"/>
              <a:t>To be considered at March CWG/MCWG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9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NPRR638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Policy issues under consideration</a:t>
            </a:r>
          </a:p>
          <a:p>
            <a:pPr lvl="1"/>
            <a:r>
              <a:rPr lang="en-US" dirty="0" smtClean="0"/>
              <a:t>Process to update the Market Adjustment Factor (MAF)</a:t>
            </a:r>
          </a:p>
          <a:p>
            <a:pPr lvl="2"/>
            <a:r>
              <a:rPr lang="en-US" dirty="0" smtClean="0"/>
              <a:t>To </a:t>
            </a:r>
            <a:r>
              <a:rPr lang="en-US" dirty="0"/>
              <a:t>be considered at PRS (estimated April PRS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Process to update the MAF</a:t>
            </a:r>
          </a:p>
          <a:p>
            <a:pPr lvl="1"/>
            <a:r>
              <a:rPr lang="en-US" dirty="0" smtClean="0"/>
              <a:t>F&amp;A discussed the topic at Feb 9</a:t>
            </a:r>
            <a:r>
              <a:rPr lang="en-US" baseline="30000" dirty="0" smtClean="0"/>
              <a:t>th</a:t>
            </a:r>
            <a:r>
              <a:rPr lang="en-US" dirty="0" smtClean="0"/>
              <a:t> meeting and requested stakeholder feedback </a:t>
            </a:r>
          </a:p>
          <a:p>
            <a:pPr lvl="1"/>
            <a:r>
              <a:rPr lang="en-US" dirty="0" smtClean="0"/>
              <a:t>Option 1: ERCOT staff discretion to update the MAF without stakeholder approval upon 45 day notice</a:t>
            </a:r>
          </a:p>
          <a:p>
            <a:pPr lvl="2"/>
            <a:r>
              <a:rPr lang="en-US" dirty="0" smtClean="0"/>
              <a:t>ERCOT supports</a:t>
            </a:r>
          </a:p>
          <a:p>
            <a:pPr lvl="1"/>
            <a:r>
              <a:rPr lang="en-US" dirty="0" smtClean="0"/>
              <a:t>Option 2: </a:t>
            </a:r>
            <a:r>
              <a:rPr lang="en-US" dirty="0"/>
              <a:t>R</a:t>
            </a:r>
            <a:r>
              <a:rPr lang="en-US" dirty="0" smtClean="0"/>
              <a:t>evisions </a:t>
            </a:r>
            <a:r>
              <a:rPr lang="en-US" dirty="0"/>
              <a:t>to </a:t>
            </a:r>
            <a:r>
              <a:rPr lang="en-US" dirty="0" smtClean="0"/>
              <a:t>MAF will </a:t>
            </a:r>
            <a:r>
              <a:rPr lang="en-US" dirty="0"/>
              <a:t>be recommended by TAC and approved by the ERCOT </a:t>
            </a:r>
            <a:r>
              <a:rPr lang="en-US" dirty="0" smtClean="0"/>
              <a:t>Board</a:t>
            </a:r>
          </a:p>
          <a:p>
            <a:pPr lvl="2"/>
            <a:r>
              <a:rPr lang="en-US" dirty="0" smtClean="0"/>
              <a:t>CWG/MCWG endorsed, Reliant comments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14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415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Update on NPRR638</vt:lpstr>
      <vt:lpstr>Update on NPRR638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23</cp:revision>
  <dcterms:created xsi:type="dcterms:W3CDTF">2006-08-16T00:00:00Z</dcterms:created>
  <dcterms:modified xsi:type="dcterms:W3CDTF">2015-02-27T19:08:05Z</dcterms:modified>
</cp:coreProperties>
</file>