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2" r:id="rId1"/>
    <p:sldMasterId id="2147484574" r:id="rId2"/>
  </p:sldMasterIdLst>
  <p:notesMasterIdLst>
    <p:notesMasterId r:id="rId11"/>
  </p:notesMasterIdLst>
  <p:sldIdLst>
    <p:sldId id="256" r:id="rId3"/>
    <p:sldId id="314" r:id="rId4"/>
    <p:sldId id="317" r:id="rId5"/>
    <p:sldId id="319" r:id="rId6"/>
    <p:sldId id="318" r:id="rId7"/>
    <p:sldId id="320" r:id="rId8"/>
    <p:sldId id="313" r:id="rId9"/>
    <p:sldId id="260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3" autoAdjust="0"/>
    <p:restoredTop sz="92110" autoAdjust="0"/>
  </p:normalViewPr>
  <p:slideViewPr>
    <p:cSldViewPr>
      <p:cViewPr>
        <p:scale>
          <a:sx n="80" d="100"/>
          <a:sy n="80" d="100"/>
        </p:scale>
        <p:origin x="-120" y="36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8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F1F23AF-BCFA-405D-AC74-24C2D08B78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1500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B494A9B-5E92-4C05-B3DF-39E99584658E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BF1D5D7-817C-4027-9A58-CF62204AFA73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E2D62BF-2E21-494D-9BDA-82937A409CB3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5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6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1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CD9077B-B5CA-4A2D-9739-F99DD773CB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25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DD0EF-092E-4835-8366-0A873AD8FE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742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92FED-1E75-42DE-B8C8-F154F57774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720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2A376">
                    <a:tint val="20000"/>
                  </a:srgb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E18784F-4EAA-410E-A9A8-E9EC96A8FD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221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48A01-69B0-4677-95AF-1D4AAF20E4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212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E8AB0A3A-A038-420D-91B4-50DB64F605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5060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19EB964C-94F2-4B1B-A0A8-3DA1220C04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551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DF8F88-0B45-43D4-81F5-5E399A9BE5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4001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C45C7781-6DD2-4668-9618-FD14F0FF0A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5944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C6243-D3F1-49F4-AEFA-1FE33C0F90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9840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E272B71-2649-46ED-BF30-B36171E5CF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524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5F872-FB0F-4474-B751-74E61EEB58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0740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1E1D37AC-DD4C-402C-84AD-4E234F5578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7519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C0AB8-1E54-4253-AD31-84DEFE0A95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9990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29072-8F6D-4DA8-A270-3793734803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612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055D3E-0D6D-400F-BCCD-9C8C72218E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6935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037047-AE69-4DBA-AEA4-8AD66FDEE9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2625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DD316F-25AE-464F-B921-7596A48196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3606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ADAF90-DD29-4064-AB47-772E9A8263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7669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21602-237A-4D42-A5CC-64762F19BC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762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8B0FC5-B485-4FC8-8318-6C03297A30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849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E37D011-6F5A-4428-9174-731605608F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3303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D2E1857B-46F3-4876-9F3D-14F9850BB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88" r:id="rId1"/>
    <p:sldLayoutId id="2147484780" r:id="rId2"/>
    <p:sldLayoutId id="2147484789" r:id="rId3"/>
    <p:sldLayoutId id="2147484790" r:id="rId4"/>
    <p:sldLayoutId id="2147484791" r:id="rId5"/>
    <p:sldLayoutId id="2147484792" r:id="rId6"/>
    <p:sldLayoutId id="2147484781" r:id="rId7"/>
    <p:sldLayoutId id="2147484793" r:id="rId8"/>
    <p:sldLayoutId id="2147484794" r:id="rId9"/>
    <p:sldLayoutId id="2147484782" r:id="rId10"/>
    <p:sldLayoutId id="21474847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51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prstClr val="black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prstClr val="black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prstClr val="black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0DACE879-AFD9-4FB7-B499-7F37A4BD5D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95" r:id="rId1"/>
    <p:sldLayoutId id="2147484784" r:id="rId2"/>
    <p:sldLayoutId id="2147484796" r:id="rId3"/>
    <p:sldLayoutId id="2147484797" r:id="rId4"/>
    <p:sldLayoutId id="2147484798" r:id="rId5"/>
    <p:sldLayoutId id="2147484799" r:id="rId6"/>
    <p:sldLayoutId id="2147484785" r:id="rId7"/>
    <p:sldLayoutId id="2147484800" r:id="rId8"/>
    <p:sldLayoutId id="2147484801" r:id="rId9"/>
    <p:sldLayoutId id="2147484786" r:id="rId10"/>
    <p:sldLayoutId id="214748478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client_svcs/mktrk_info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47700" y="3429000"/>
            <a:ext cx="7772400" cy="1382713"/>
          </a:xfrm>
        </p:spPr>
        <p:txBody>
          <a:bodyPr/>
          <a:lstStyle/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r>
              <a:rPr lang="en-US" altLang="en-US" sz="2400" smtClean="0">
                <a:latin typeface="Californian FB" pitchFamily="18" charset="0"/>
              </a:rPr>
              <a:t>Update to RMS</a:t>
            </a: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alifornian FB" pitchFamily="18" charset="0"/>
            </a:endParaRPr>
          </a:p>
          <a:p>
            <a:pPr marR="0" eaLnBrk="1" hangingPunct="1">
              <a:lnSpc>
                <a:spcPct val="60000"/>
              </a:lnSpc>
            </a:pPr>
            <a:r>
              <a:rPr lang="en-US" altLang="en-US" sz="2400" smtClean="0">
                <a:latin typeface="Californian FB" pitchFamily="18" charset="0"/>
              </a:rPr>
              <a:t>March 3, 2015</a:t>
            </a: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r>
              <a:rPr lang="en-US" altLang="en-US" sz="2400" smtClean="0">
                <a:latin typeface="Comic Sans MS" pitchFamily="66" charset="0"/>
              </a:rPr>
              <a:t> </a:t>
            </a: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762000" y="1600200"/>
            <a:ext cx="7543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2"/>
              </a:solidFill>
            </a:endParaRP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1616075"/>
            <a:ext cx="788352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dirty="0" smtClean="0">
                <a:latin typeface="Comic Sans MS" panose="030F0702030302020204" pitchFamily="66" charset="0"/>
              </a:rPr>
              <a:t>RMGRR129 – Revision to Customer Rescission Completion Timeline -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VOTE</a:t>
            </a:r>
            <a:endParaRPr lang="en-US" dirty="0" smtClean="0">
              <a:latin typeface="Comic Sans MS" panose="030F0702030302020204" pitchFamily="66" charset="0"/>
            </a:endParaRPr>
          </a:p>
          <a:p>
            <a:pPr marL="109537" indent="0">
              <a:buFont typeface="Wingdings 3" pitchFamily="18" charset="2"/>
              <a:buNone/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The revision will implement a written standard in the Retail Market Guide providing specific timing and responsibilities a Competitive Rep shall follow to complete a timely execution of a customer rescission after completion of a switch transaction.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Gaining CR submits timely Rescission MT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Losing CR is provided two (2) Business Days to ‘agree’ and transition the Rescission MT 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Losing CR shall submit the appropriate back-dated Move-In transaction (BDMVI) within another (2) days of the TDSP updating the MT status to “ready to receive”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sz="3600" dirty="0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788352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686800" cy="4525962"/>
          </a:xfrm>
        </p:spPr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sz="2400" b="1" u="sng" dirty="0" smtClean="0">
                <a:latin typeface="Comic Sans MS" panose="030F0702030302020204" pitchFamily="66" charset="0"/>
              </a:rPr>
              <a:t>Inadvertent Gain (IAG) Training Roadshow</a:t>
            </a:r>
          </a:p>
          <a:p>
            <a:pPr marL="109537" indent="0">
              <a:buFont typeface="Wingdings 3" pitchFamily="18" charset="2"/>
              <a:buNone/>
              <a:defRPr/>
            </a:pPr>
            <a:endParaRPr lang="en-US" sz="2400" b="1" u="sng" dirty="0" smtClean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sz="2000" b="1" dirty="0" smtClean="0">
                <a:latin typeface="Comic Sans MS" panose="030F0702030302020204" pitchFamily="66" charset="0"/>
              </a:rPr>
              <a:t>Agenda</a:t>
            </a:r>
            <a:r>
              <a:rPr lang="en-US" sz="2000" dirty="0" smtClean="0">
                <a:latin typeface="Comic Sans MS" panose="030F0702030302020204" pitchFamily="66" charset="0"/>
              </a:rPr>
              <a:t>: </a:t>
            </a:r>
          </a:p>
          <a:p>
            <a:pPr lvl="1"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High Level Overall Responsibilities</a:t>
            </a:r>
            <a:r>
              <a:rPr lang="en-US" sz="1800" dirty="0" smtClean="0">
                <a:latin typeface="Comic Sans MS" panose="030F0702030302020204" pitchFamily="66" charset="0"/>
              </a:rPr>
              <a:t>	</a:t>
            </a:r>
            <a:r>
              <a:rPr lang="en-US" sz="1800" i="1" dirty="0" smtClean="0">
                <a:latin typeface="Comic Sans MS" panose="030F0702030302020204" pitchFamily="66" charset="0"/>
              </a:rPr>
              <a:t>John Schatz, TXUE</a:t>
            </a:r>
          </a:p>
          <a:p>
            <a:pPr lvl="2">
              <a:defRPr/>
            </a:pPr>
            <a:r>
              <a:rPr lang="en-US" sz="1800" dirty="0" smtClean="0">
                <a:latin typeface="Comic Sans MS" panose="030F0702030302020204" pitchFamily="66" charset="0"/>
              </a:rPr>
              <a:t>General overview – poor customer experience</a:t>
            </a:r>
          </a:p>
          <a:p>
            <a:pPr lvl="2">
              <a:defRPr/>
            </a:pPr>
            <a:r>
              <a:rPr lang="en-US" sz="1800" dirty="0" smtClean="0">
                <a:latin typeface="Comic Sans MS" panose="030F0702030302020204" pitchFamily="66" charset="0"/>
              </a:rPr>
              <a:t>IGL drivers</a:t>
            </a:r>
          </a:p>
          <a:p>
            <a:pPr lvl="2">
              <a:defRPr/>
            </a:pPr>
            <a:r>
              <a:rPr lang="en-US" sz="1800" dirty="0" smtClean="0">
                <a:latin typeface="Comic Sans MS" panose="030F0702030302020204" pitchFamily="66" charset="0"/>
              </a:rPr>
              <a:t>Prevention of IGLs</a:t>
            </a:r>
            <a:endParaRPr lang="en-US" sz="1800" dirty="0">
              <a:latin typeface="Comic Sans MS" panose="030F0702030302020204" pitchFamily="66" charset="0"/>
            </a:endParaRPr>
          </a:p>
          <a:p>
            <a:pPr lvl="1"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IAG Process</a:t>
            </a:r>
          </a:p>
          <a:p>
            <a:pPr lvl="2">
              <a:defRPr/>
            </a:pPr>
            <a:r>
              <a:rPr lang="en-US" sz="1800" dirty="0" smtClean="0">
                <a:latin typeface="Comic Sans MS" panose="030F0702030302020204" pitchFamily="66" charset="0"/>
              </a:rPr>
              <a:t>CR perspective				</a:t>
            </a:r>
            <a:r>
              <a:rPr lang="en-US" sz="1800" i="1" dirty="0" smtClean="0">
                <a:latin typeface="Comic Sans MS" panose="030F0702030302020204" pitchFamily="66" charset="0"/>
              </a:rPr>
              <a:t>Tomas Fernandez, NRG</a:t>
            </a:r>
          </a:p>
          <a:p>
            <a:pPr lvl="2">
              <a:defRPr/>
            </a:pPr>
            <a:r>
              <a:rPr lang="en-US" sz="1800" dirty="0" smtClean="0">
                <a:latin typeface="Comic Sans MS" panose="030F0702030302020204" pitchFamily="66" charset="0"/>
              </a:rPr>
              <a:t>TDSP perspective			</a:t>
            </a:r>
            <a:r>
              <a:rPr lang="en-US" sz="1800" i="1" dirty="0" err="1" smtClean="0">
                <a:latin typeface="Comic Sans MS" panose="030F0702030302020204" pitchFamily="66" charset="0"/>
              </a:rPr>
              <a:t>Corde</a:t>
            </a:r>
            <a:r>
              <a:rPr lang="en-US" sz="1800" i="1" dirty="0" smtClean="0">
                <a:latin typeface="Comic Sans MS" panose="030F0702030302020204" pitchFamily="66" charset="0"/>
              </a:rPr>
              <a:t> </a:t>
            </a:r>
            <a:r>
              <a:rPr lang="en-US" sz="1800" i="1" dirty="0" err="1" smtClean="0">
                <a:latin typeface="Comic Sans MS" panose="030F0702030302020204" pitchFamily="66" charset="0"/>
              </a:rPr>
              <a:t>Nuru</a:t>
            </a:r>
            <a:r>
              <a:rPr lang="en-US" sz="1800" i="1" dirty="0" smtClean="0">
                <a:latin typeface="Comic Sans MS" panose="030F0702030302020204" pitchFamily="66" charset="0"/>
              </a:rPr>
              <a:t>, </a:t>
            </a:r>
            <a:r>
              <a:rPr lang="en-US" sz="1800" i="1" dirty="0" err="1" smtClean="0">
                <a:latin typeface="Comic Sans MS" panose="030F0702030302020204" pitchFamily="66" charset="0"/>
              </a:rPr>
              <a:t>CenterPoint</a:t>
            </a:r>
            <a:r>
              <a:rPr lang="en-US" sz="1800" i="1" dirty="0" smtClean="0">
                <a:latin typeface="Comic Sans MS" panose="030F0702030302020204" pitchFamily="66" charset="0"/>
              </a:rPr>
              <a:t> </a:t>
            </a:r>
          </a:p>
          <a:p>
            <a:pPr lvl="1"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RMGRR129 – Revision to Customer Rescission Completion Timeline</a:t>
            </a:r>
          </a:p>
          <a:p>
            <a:pPr marL="1143000" lvl="4" indent="0">
              <a:buFont typeface="Wingdings 2" pitchFamily="18" charset="2"/>
              <a:buNone/>
              <a:defRPr/>
            </a:pPr>
            <a:r>
              <a:rPr lang="en-US" dirty="0" smtClean="0">
                <a:latin typeface="Comic Sans MS" panose="030F0702030302020204" pitchFamily="66" charset="0"/>
              </a:rPr>
              <a:t>                                                                </a:t>
            </a:r>
            <a:r>
              <a:rPr lang="en-US" i="1" dirty="0" smtClean="0">
                <a:latin typeface="Comic Sans MS" panose="030F0702030302020204" pitchFamily="66" charset="0"/>
              </a:rPr>
              <a:t>Jim Lee, AEP   </a:t>
            </a:r>
          </a:p>
          <a:p>
            <a:pPr lvl="1"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Market Challenge</a:t>
            </a:r>
            <a:r>
              <a:rPr lang="en-US" sz="1800" dirty="0" smtClean="0">
                <a:latin typeface="Comic Sans MS" panose="030F0702030302020204" pitchFamily="66" charset="0"/>
              </a:rPr>
              <a:t>				</a:t>
            </a:r>
            <a:r>
              <a:rPr lang="en-US" sz="1800" i="1" dirty="0" smtClean="0">
                <a:latin typeface="Comic Sans MS" panose="030F0702030302020204" pitchFamily="66" charset="0"/>
              </a:rPr>
              <a:t>John Schatz, TXUE</a:t>
            </a:r>
            <a:endParaRPr lang="en-US" sz="1800" i="1" dirty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3038"/>
            <a:ext cx="7883525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686800" cy="4525962"/>
          </a:xfrm>
        </p:spPr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sz="2400" b="1" u="sng" dirty="0" smtClean="0">
                <a:latin typeface="Comic Sans MS" panose="030F0702030302020204" pitchFamily="66" charset="0"/>
              </a:rPr>
              <a:t>Inadvertent Gain (IAG) Training Roadshow</a:t>
            </a:r>
          </a:p>
          <a:p>
            <a:pPr marL="109537" indent="0">
              <a:buFont typeface="Wingdings 3" pitchFamily="18" charset="2"/>
              <a:buNone/>
              <a:defRPr/>
            </a:pPr>
            <a:endParaRPr lang="en-US" sz="2400" b="1" u="sng" dirty="0" smtClean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sz="2000" b="1" dirty="0" smtClean="0">
                <a:latin typeface="Comic Sans MS" panose="030F0702030302020204" pitchFamily="66" charset="0"/>
              </a:rPr>
              <a:t>“Save the Dates” </a:t>
            </a:r>
          </a:p>
          <a:p>
            <a:pPr lvl="1">
              <a:defRPr/>
            </a:pPr>
            <a:r>
              <a:rPr lang="en-US" sz="2000" b="1" dirty="0" smtClean="0">
                <a:latin typeface="Comic Sans MS" panose="030F0702030302020204" pitchFamily="66" charset="0"/>
              </a:rPr>
              <a:t>Austin, </a:t>
            </a:r>
            <a:r>
              <a:rPr lang="en-US" sz="2000" dirty="0" smtClean="0">
                <a:latin typeface="Comic Sans MS" panose="030F0702030302020204" pitchFamily="66" charset="0"/>
              </a:rPr>
              <a:t>ERCOT Met Center</a:t>
            </a:r>
          </a:p>
          <a:p>
            <a:pPr lvl="2">
              <a:defRPr/>
            </a:pPr>
            <a:r>
              <a:rPr lang="en-US" sz="2000" dirty="0">
                <a:latin typeface="Comic Sans MS" panose="030F0702030302020204" pitchFamily="66" charset="0"/>
              </a:rPr>
              <a:t>Tuesday, May 12</a:t>
            </a:r>
            <a:r>
              <a:rPr lang="en-US" sz="2000" baseline="30000" dirty="0">
                <a:latin typeface="Comic Sans MS" panose="030F0702030302020204" pitchFamily="66" charset="0"/>
              </a:rPr>
              <a:t>th</a:t>
            </a:r>
            <a:r>
              <a:rPr lang="en-US" sz="2000" dirty="0">
                <a:latin typeface="Comic Sans MS" panose="030F0702030302020204" pitchFamily="66" charset="0"/>
              </a:rPr>
              <a:t> , 9:30 am – 4 pm</a:t>
            </a:r>
          </a:p>
          <a:p>
            <a:pPr lvl="2">
              <a:defRPr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lvl="1">
              <a:defRPr/>
            </a:pPr>
            <a:r>
              <a:rPr lang="en-US" sz="2000" b="1" dirty="0" smtClean="0">
                <a:latin typeface="Comic Sans MS" panose="030F0702030302020204" pitchFamily="66" charset="0"/>
              </a:rPr>
              <a:t>Houston, </a:t>
            </a:r>
            <a:r>
              <a:rPr lang="en-US" sz="2000" dirty="0" err="1" smtClean="0">
                <a:latin typeface="Comic Sans MS" panose="030F0702030302020204" pitchFamily="66" charset="0"/>
              </a:rPr>
              <a:t>CenterPoint</a:t>
            </a:r>
            <a:r>
              <a:rPr lang="en-US" sz="2000" dirty="0" smtClean="0">
                <a:latin typeface="Comic Sans MS" panose="030F0702030302020204" pitchFamily="66" charset="0"/>
              </a:rPr>
              <a:t> Energy  </a:t>
            </a:r>
            <a:r>
              <a:rPr lang="en-US" sz="2000" dirty="0" err="1" smtClean="0">
                <a:latin typeface="Comic Sans MS" panose="030F0702030302020204" pitchFamily="66" charset="0"/>
              </a:rPr>
              <a:t>Conf</a:t>
            </a:r>
            <a:r>
              <a:rPr lang="en-US" sz="2000" dirty="0" smtClean="0">
                <a:latin typeface="Comic Sans MS" panose="030F0702030302020204" pitchFamily="66" charset="0"/>
              </a:rPr>
              <a:t> Room 1360</a:t>
            </a:r>
          </a:p>
          <a:p>
            <a:pPr lvl="2"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Friday, </a:t>
            </a:r>
            <a:r>
              <a:rPr lang="en-US" sz="2000" dirty="0">
                <a:latin typeface="Comic Sans MS" panose="030F0702030302020204" pitchFamily="66" charset="0"/>
              </a:rPr>
              <a:t>May </a:t>
            </a:r>
            <a:r>
              <a:rPr lang="en-US" sz="2000" dirty="0" smtClean="0">
                <a:latin typeface="Comic Sans MS" panose="030F0702030302020204" pitchFamily="66" charset="0"/>
              </a:rPr>
              <a:t>15</a:t>
            </a:r>
            <a:r>
              <a:rPr lang="en-US" sz="2000" baseline="30000" dirty="0" smtClean="0">
                <a:latin typeface="Comic Sans MS" panose="030F0702030302020204" pitchFamily="66" charset="0"/>
              </a:rPr>
              <a:t>th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, 9:30 am – 4 pm</a:t>
            </a:r>
          </a:p>
          <a:p>
            <a:pPr lvl="2">
              <a:defRPr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lvl="1">
              <a:defRPr/>
            </a:pPr>
            <a:r>
              <a:rPr lang="en-US" sz="2000" b="1" dirty="0" smtClean="0">
                <a:latin typeface="Comic Sans MS" panose="030F0702030302020204" pitchFamily="66" charset="0"/>
              </a:rPr>
              <a:t>Dallas, </a:t>
            </a:r>
            <a:r>
              <a:rPr lang="en-US" sz="2000" dirty="0" err="1" smtClean="0">
                <a:latin typeface="Comic Sans MS" panose="030F0702030302020204" pitchFamily="66" charset="0"/>
              </a:rPr>
              <a:t>Oncor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endParaRPr lang="en-US" sz="2000" b="1" dirty="0" smtClean="0">
              <a:latin typeface="Comic Sans MS" panose="030F0702030302020204" pitchFamily="66" charset="0"/>
            </a:endParaRPr>
          </a:p>
          <a:p>
            <a:pPr lvl="2"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Friday, June 12</a:t>
            </a:r>
            <a:r>
              <a:rPr lang="en-US" sz="2000" baseline="30000" dirty="0" smtClean="0">
                <a:latin typeface="Comic Sans MS" panose="030F0702030302020204" pitchFamily="66" charset="0"/>
              </a:rPr>
              <a:t>th</a:t>
            </a:r>
            <a:r>
              <a:rPr lang="en-US" sz="2000" dirty="0" smtClean="0">
                <a:latin typeface="Comic Sans MS" panose="030F0702030302020204" pitchFamily="66" charset="0"/>
              </a:rPr>
              <a:t> , 9:30 am – 4 pm</a:t>
            </a:r>
          </a:p>
          <a:p>
            <a:pPr lvl="2">
              <a:defRPr/>
            </a:pPr>
            <a:endParaRPr lang="en-US" sz="1400" dirty="0">
              <a:latin typeface="Comic Sans MS" panose="030F0702030302020204" pitchFamily="66" charset="0"/>
            </a:endParaRPr>
          </a:p>
          <a:p>
            <a:pPr lvl="2">
              <a:defRPr/>
            </a:pPr>
            <a:endParaRPr lang="en-US" sz="1400" dirty="0" smtClean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3038"/>
            <a:ext cx="7883525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686800" cy="4525962"/>
          </a:xfrm>
        </p:spPr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sz="2400" b="1" u="sng" dirty="0" err="1" smtClean="0">
                <a:latin typeface="Comic Sans MS" panose="030F0702030302020204" pitchFamily="66" charset="0"/>
              </a:rPr>
              <a:t>MarkeTrak</a:t>
            </a:r>
            <a:r>
              <a:rPr lang="en-US" sz="2400" b="1" u="sng" dirty="0" smtClean="0">
                <a:latin typeface="Comic Sans MS" panose="030F0702030302020204" pitchFamily="66" charset="0"/>
              </a:rPr>
              <a:t> Issues – Premature closing of IGL/Rescission Subtypes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2/3/15 and 2/11/15 a large number of MTs (IGL and customer rescission) prematurely auto-closed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The “clock” for auto-closure had changed from 15 </a:t>
            </a:r>
            <a:r>
              <a:rPr lang="en-US" sz="2000" i="1" dirty="0" smtClean="0">
                <a:latin typeface="Comic Sans MS" panose="030F0702030302020204" pitchFamily="66" charset="0"/>
              </a:rPr>
              <a:t>days </a:t>
            </a:r>
            <a:r>
              <a:rPr lang="en-US" sz="2000" dirty="0" smtClean="0">
                <a:latin typeface="Comic Sans MS" panose="030F0702030302020204" pitchFamily="66" charset="0"/>
              </a:rPr>
              <a:t>to 15 </a:t>
            </a:r>
            <a:r>
              <a:rPr lang="en-US" sz="2000" i="1" dirty="0" smtClean="0">
                <a:latin typeface="Comic Sans MS" panose="030F0702030302020204" pitchFamily="66" charset="0"/>
              </a:rPr>
              <a:t>minutes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ERCOT was unable to root cause the revision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Since, 2/11/15, ERCOT has installed additional audit/logging functionality so should this occur again, ERCOT will have the ability to trace the origin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Remediation plans, should this issue recur, is the following..</a:t>
            </a:r>
          </a:p>
          <a:p>
            <a:pPr lvl="1">
              <a:defRPr/>
            </a:pPr>
            <a:r>
              <a:rPr lang="en-US" sz="1600" dirty="0" smtClean="0">
                <a:latin typeface="Comic Sans MS" panose="030F0702030302020204" pitchFamily="66" charset="0"/>
              </a:rPr>
              <a:t>Market notice as soon as possible</a:t>
            </a:r>
          </a:p>
          <a:p>
            <a:pPr lvl="1">
              <a:defRPr/>
            </a:pPr>
            <a:r>
              <a:rPr lang="en-US" sz="1600" dirty="0" smtClean="0">
                <a:latin typeface="Comic Sans MS" panose="030F0702030302020204" pitchFamily="66" charset="0"/>
              </a:rPr>
              <a:t>ERCOT to provide a list of impacted MTs available to REPs via a link in MIS and noted on the official market notice</a:t>
            </a:r>
          </a:p>
          <a:p>
            <a:pPr>
              <a:defRPr/>
            </a:pPr>
            <a:endParaRPr lang="en-US" sz="2000" dirty="0" smtClean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3038"/>
            <a:ext cx="7883525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686800" cy="4525962"/>
          </a:xfrm>
        </p:spPr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sz="2400" b="1" u="sng" dirty="0" err="1" smtClean="0">
                <a:latin typeface="Comic Sans MS" panose="030F0702030302020204" pitchFamily="66" charset="0"/>
              </a:rPr>
              <a:t>MarkeTrak</a:t>
            </a:r>
            <a:r>
              <a:rPr lang="en-US" sz="2400" b="1" u="sng" dirty="0" smtClean="0">
                <a:latin typeface="Comic Sans MS" panose="030F0702030302020204" pitchFamily="66" charset="0"/>
              </a:rPr>
              <a:t> </a:t>
            </a:r>
            <a:r>
              <a:rPr lang="en-US" sz="2400" b="1" u="sng" smtClean="0">
                <a:latin typeface="Comic Sans MS" panose="030F0702030302020204" pitchFamily="66" charset="0"/>
              </a:rPr>
              <a:t>SLO Results- </a:t>
            </a:r>
            <a:endParaRPr lang="en-US" sz="2400" b="1" u="sng" dirty="0" smtClean="0">
              <a:latin typeface="Comic Sans MS" panose="030F0702030302020204" pitchFamily="66" charset="0"/>
            </a:endParaRPr>
          </a:p>
          <a:p>
            <a:pPr marL="109537" indent="0">
              <a:buFont typeface="Wingdings 3" pitchFamily="18" charset="2"/>
              <a:buNone/>
              <a:defRPr/>
            </a:pPr>
            <a:endParaRPr lang="en-US" sz="2400" b="1" u="sng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MTTF, ERCOT, and API Users (</a:t>
            </a:r>
            <a:r>
              <a:rPr lang="en-US" sz="2000" dirty="0" err="1" smtClean="0">
                <a:latin typeface="Comic Sans MS" panose="030F0702030302020204" pitchFamily="66" charset="0"/>
              </a:rPr>
              <a:t>Oncor</a:t>
            </a:r>
            <a:r>
              <a:rPr lang="en-US" sz="2000" dirty="0" smtClean="0">
                <a:latin typeface="Comic Sans MS" panose="030F0702030302020204" pitchFamily="66" charset="0"/>
              </a:rPr>
              <a:t> and </a:t>
            </a:r>
            <a:r>
              <a:rPr lang="en-US" sz="2000" dirty="0" err="1" smtClean="0">
                <a:latin typeface="Comic Sans MS" panose="030F0702030302020204" pitchFamily="66" charset="0"/>
              </a:rPr>
              <a:t>CenterPoint</a:t>
            </a:r>
            <a:r>
              <a:rPr lang="en-US" sz="2000" dirty="0" smtClean="0">
                <a:latin typeface="Comic Sans MS" panose="030F0702030302020204" pitchFamily="66" charset="0"/>
              </a:rPr>
              <a:t>) have been reviewing the current SLOs established for API response times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Current methodology calls for the measurement of “test cases”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ERCOT has presented data for the simple averages of </a:t>
            </a:r>
            <a:r>
              <a:rPr lang="en-US" sz="2000" i="1" dirty="0" smtClean="0">
                <a:latin typeface="Comic Sans MS" panose="030F0702030302020204" pitchFamily="66" charset="0"/>
              </a:rPr>
              <a:t>actual </a:t>
            </a:r>
            <a:r>
              <a:rPr lang="en-US" sz="2000" dirty="0" smtClean="0">
                <a:latin typeface="Comic Sans MS" panose="030F0702030302020204" pitchFamily="66" charset="0"/>
              </a:rPr>
              <a:t>response times experienced for the various query searches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ERCOT will confer with API Users to compare results of data for the January and February response times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Next steps:  possible revised SLO or addition of new metric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3038"/>
            <a:ext cx="7883525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300"/>
          </a:xfrm>
        </p:spPr>
        <p:txBody>
          <a:bodyPr/>
          <a:lstStyle/>
          <a:p>
            <a:pPr eaLnBrk="1" hangingPunct="1"/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http://www.ercot.com/services/client_svcs/mktrk_info/index.html</a:t>
            </a:r>
          </a:p>
          <a:p>
            <a:pPr eaLnBrk="1" hangingPunct="1"/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http://www.ercot.com/content/meetings/rms/keydocs/2014/0110/08.__RMS_MarkeTrak_Task_Force_20140104.ppt</a:t>
            </a:r>
          </a:p>
          <a:p>
            <a:pPr eaLnBrk="1" hangingPunct="1"/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http://www.ercot.com/content/meetings/rms/keydocs/2014/0603/07.__RMS_MarkeTrak_Task_Force_20140603.ppt</a:t>
            </a:r>
          </a:p>
          <a:p>
            <a:pPr eaLnBrk="1" hangingPunct="1"/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http://www.ercot.com/content/meetings/rms/keydocs/2014/1028/07.__RMS_MarkeTrak_Task_Force_20141028.ppt</a:t>
            </a:r>
          </a:p>
          <a:p>
            <a:pPr eaLnBrk="1" hangingPunct="1"/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http://www.ercot.com/content/meetings/rms/keydocs/2015/0106/09.__RMS_MarkeTrak_Task_Force_20150106.ppt</a:t>
            </a:r>
          </a:p>
          <a:p>
            <a:pPr eaLnBrk="1" hangingPunct="1"/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http://www.ercot.com/committees/board/tac/rms/marketraktf/index.html</a:t>
            </a:r>
          </a:p>
          <a:p>
            <a:pPr eaLnBrk="1" hangingPunct="1"/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http://www.ercot.com/content/committees/board/tac/rms/marketraktf/keydocs/2014/PR010_03_training_FINAL.ppt</a:t>
            </a:r>
          </a:p>
          <a:p>
            <a:pPr eaLnBrk="1" hangingPunct="1"/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http://www.ercot.com/content/wcm/training_courses/97/MarkeTrak_Detailed_Training_102014.ppt</a:t>
            </a:r>
            <a:endParaRPr lang="en-US" altLang="en-US" sz="125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eaLnBrk="1" hangingPunct="1"/>
            <a:endParaRPr lang="en-US" altLang="en-US" sz="1200" dirty="0" smtClean="0">
              <a:latin typeface="Comic Sans MS" pitchFamily="66" charset="0"/>
            </a:endParaRPr>
          </a:p>
          <a:p>
            <a:pPr lvl="1" eaLnBrk="1" hangingPunct="1"/>
            <a:r>
              <a:rPr lang="en-US" altLang="en-US" sz="1400" dirty="0" smtClean="0">
                <a:latin typeface="Comic Sans MS" pitchFamily="66" charset="0"/>
              </a:rPr>
              <a:t>User Guide</a:t>
            </a:r>
          </a:p>
          <a:p>
            <a:pPr lvl="1" eaLnBrk="1" hangingPunct="1"/>
            <a:r>
              <a:rPr lang="en-US" altLang="en-US" sz="1400" dirty="0" smtClean="0">
                <a:latin typeface="Comic Sans MS" pitchFamily="66" charset="0"/>
              </a:rPr>
              <a:t>Bulk Insert Templates</a:t>
            </a:r>
          </a:p>
          <a:p>
            <a:pPr lvl="1" eaLnBrk="1" hangingPunct="1"/>
            <a:r>
              <a:rPr lang="en-US" altLang="en-US" sz="1400" dirty="0" err="1" smtClean="0">
                <a:latin typeface="Comic Sans MS" pitchFamily="66" charset="0"/>
              </a:rPr>
              <a:t>MarkeTrak</a:t>
            </a:r>
            <a:r>
              <a:rPr lang="en-US" altLang="en-US" sz="1400" dirty="0" smtClean="0">
                <a:latin typeface="Comic Sans MS" pitchFamily="66" charset="0"/>
              </a:rPr>
              <a:t> Workflows</a:t>
            </a:r>
          </a:p>
          <a:p>
            <a:pPr lvl="1" eaLnBrk="1" hangingPunct="1"/>
            <a:r>
              <a:rPr lang="en-US" altLang="en-US" sz="1400" dirty="0" err="1" smtClean="0">
                <a:latin typeface="Comic Sans MS" pitchFamily="66" charset="0"/>
              </a:rPr>
              <a:t>MarkeTrak</a:t>
            </a:r>
            <a:r>
              <a:rPr lang="en-US" altLang="en-US" sz="1400" dirty="0" smtClean="0">
                <a:latin typeface="Comic Sans MS" pitchFamily="66" charset="0"/>
              </a:rPr>
              <a:t> Tips and Tricks</a:t>
            </a:r>
          </a:p>
          <a:p>
            <a:pPr lvl="1" eaLnBrk="1" hangingPunct="1"/>
            <a:r>
              <a:rPr lang="en-US" altLang="en-US" sz="1400" dirty="0" err="1" smtClean="0">
                <a:latin typeface="Comic Sans MS" pitchFamily="66" charset="0"/>
              </a:rPr>
              <a:t>MarkeTrak</a:t>
            </a:r>
            <a:r>
              <a:rPr lang="en-US" altLang="en-US" sz="1400" dirty="0" smtClean="0">
                <a:latin typeface="Comic Sans MS" pitchFamily="66" charset="0"/>
              </a:rPr>
              <a:t> API WSDL/XSD</a:t>
            </a:r>
          </a:p>
          <a:p>
            <a:pPr lvl="1" eaLnBrk="1" hangingPunct="1"/>
            <a:endParaRPr lang="en-US" altLang="en-US" sz="1400" dirty="0" smtClean="0">
              <a:latin typeface="Comic Sans MS" pitchFamily="66" charset="0"/>
            </a:endParaRPr>
          </a:p>
          <a:p>
            <a:pPr lvl="1" eaLnBrk="1" hangingPunct="1">
              <a:buFont typeface="Verdana" pitchFamily="34" charset="0"/>
              <a:buNone/>
            </a:pPr>
            <a:r>
              <a:rPr lang="en-US" altLang="en-US" sz="1400" dirty="0" smtClean="0">
                <a:latin typeface="Comic Sans MS" pitchFamily="66" charset="0"/>
              </a:rPr>
              <a:t>Also direct link from </a:t>
            </a:r>
            <a:r>
              <a:rPr lang="en-US" altLang="en-US" sz="1400" dirty="0" err="1" smtClean="0">
                <a:latin typeface="Comic Sans MS" pitchFamily="66" charset="0"/>
              </a:rPr>
              <a:t>MarkeTrak</a:t>
            </a:r>
            <a:r>
              <a:rPr lang="en-US" altLang="en-US" sz="1400" dirty="0" smtClean="0">
                <a:latin typeface="Comic Sans MS" pitchFamily="66" charset="0"/>
              </a:rPr>
              <a:t> tool</a:t>
            </a:r>
          </a:p>
          <a:p>
            <a:pPr lvl="1" eaLnBrk="1" hangingPunct="1"/>
            <a:endParaRPr lang="en-US" altLang="en-US" dirty="0" smtClean="0">
              <a:latin typeface="Comic Sans MS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omic Sans MS" panose="030F0702030302020204" pitchFamily="66" charset="0"/>
              </a:rPr>
              <a:t>MarkeTrak  Documentation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MCj04042630000[1]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52838" y="2897188"/>
            <a:ext cx="1838325" cy="1695450"/>
          </a:xfrm>
        </p:spPr>
      </p:pic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omic Sans MS" panose="030F0702030302020204" pitchFamily="66" charset="0"/>
              </a:rPr>
              <a:t>Questions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3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4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5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6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7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8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36107</TotalTime>
  <Words>436</Words>
  <Application>Microsoft Office PowerPoint</Application>
  <PresentationFormat>On-screen Show (4:3)</PresentationFormat>
  <Paragraphs>75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Verdana</vt:lpstr>
      <vt:lpstr>Arial</vt:lpstr>
      <vt:lpstr>Lucida Sans Unicode</vt:lpstr>
      <vt:lpstr>Wingdings 3</vt:lpstr>
      <vt:lpstr>Wingdings 2</vt:lpstr>
      <vt:lpstr>Comic Sans MS</vt:lpstr>
      <vt:lpstr>Californian FB</vt:lpstr>
      <vt:lpstr>Concourse</vt:lpstr>
      <vt:lpstr>1_Concourse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MarkeTrak  Documentation</vt:lpstr>
      <vt:lpstr>Questions </vt:lpstr>
    </vt:vector>
  </TitlesOfParts>
  <Company>CenterPoint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MarkeTrak Task Force</dc:title>
  <dc:creator>00015621</dc:creator>
  <cp:lastModifiedBy>Reed, Carolyn E.</cp:lastModifiedBy>
  <cp:revision>611</cp:revision>
  <cp:lastPrinted>2015-02-24T17:09:08Z</cp:lastPrinted>
  <dcterms:created xsi:type="dcterms:W3CDTF">2007-08-07T19:55:41Z</dcterms:created>
  <dcterms:modified xsi:type="dcterms:W3CDTF">2015-02-27T19:13:56Z</dcterms:modified>
</cp:coreProperties>
</file>