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6" r:id="rId2"/>
    <p:sldMasterId id="2147483684" r:id="rId3"/>
    <p:sldMasterId id="2147483692" r:id="rId4"/>
  </p:sldMasterIdLst>
  <p:notesMasterIdLst>
    <p:notesMasterId r:id="rId13"/>
  </p:notesMasterIdLst>
  <p:sldIdLst>
    <p:sldId id="260" r:id="rId5"/>
    <p:sldId id="263" r:id="rId6"/>
    <p:sldId id="264" r:id="rId7"/>
    <p:sldId id="257" r:id="rId8"/>
    <p:sldId id="258" r:id="rId9"/>
    <p:sldId id="266" r:id="rId10"/>
    <p:sldId id="267" r:id="rId11"/>
    <p:sldId id="25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066"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889623-7125-4F1B-B22B-A84055396DF0}" type="datetimeFigureOut">
              <a:rPr lang="en-US" smtClean="0"/>
              <a:t>2/10/2015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9B3F9E-133A-4241-9B36-22F5A35FE06B}" type="slidenum">
              <a:rPr lang="en-US" smtClean="0"/>
              <a:t>‹#›</a:t>
            </a:fld>
            <a:endParaRPr lang="en-US"/>
          </a:p>
        </p:txBody>
      </p:sp>
    </p:spTree>
    <p:extLst>
      <p:ext uri="{BB962C8B-B14F-4D97-AF65-F5344CB8AC3E}">
        <p14:creationId xmlns:p14="http://schemas.microsoft.com/office/powerpoint/2010/main" val="28863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1B3D22-F502-4A52-A06E-717BD3D70E2C}"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87065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372993761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dirty="0"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304461753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dirty="0"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59376682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dirty="0" smtClean="0">
                <a:solidFill>
                  <a:prstClr val="black">
                    <a:tint val="75000"/>
                  </a:prstClr>
                </a:solidFill>
              </a:rPr>
              <a:t>Alert User Group 042814</a:t>
            </a:r>
            <a:endParaRPr lang="en-US" dirty="0">
              <a:solidFill>
                <a:prstClr val="black">
                  <a:tint val="75000"/>
                </a:prstClr>
              </a:solidFill>
            </a:endParaRPr>
          </a:p>
        </p:txBody>
      </p:sp>
    </p:spTree>
    <p:extLst>
      <p:ext uri="{BB962C8B-B14F-4D97-AF65-F5344CB8AC3E}">
        <p14:creationId xmlns:p14="http://schemas.microsoft.com/office/powerpoint/2010/main" val="42278986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130861980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242255579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145706622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242173081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dirty="0"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63306153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dirty="0"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319173166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dirty="0" smtClean="0">
                <a:solidFill>
                  <a:prstClr val="black">
                    <a:tint val="75000"/>
                  </a:prstClr>
                </a:solidFill>
              </a:rPr>
              <a:t>Alert User Group 042814</a:t>
            </a:r>
            <a:endParaRPr lang="en-US" dirty="0">
              <a:solidFill>
                <a:prstClr val="black">
                  <a:tint val="75000"/>
                </a:prstClr>
              </a:solidFill>
            </a:endParaRPr>
          </a:p>
        </p:txBody>
      </p:sp>
    </p:spTree>
    <p:extLst>
      <p:ext uri="{BB962C8B-B14F-4D97-AF65-F5344CB8AC3E}">
        <p14:creationId xmlns:p14="http://schemas.microsoft.com/office/powerpoint/2010/main" val="26741807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167026437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76301897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3393312338"/>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43642985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362465958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dirty="0"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409391135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9641408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dirty="0"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21476231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dirty="0" smtClean="0">
                <a:solidFill>
                  <a:prstClr val="black">
                    <a:tint val="75000"/>
                  </a:prstClr>
                </a:solidFill>
              </a:rPr>
              <a:t>Alert User Group 042814</a:t>
            </a:r>
            <a:endParaRPr lang="en-US" dirty="0">
              <a:solidFill>
                <a:prstClr val="black">
                  <a:tint val="75000"/>
                </a:prstClr>
              </a:solidFill>
            </a:endParaRPr>
          </a:p>
        </p:txBody>
      </p:sp>
    </p:spTree>
    <p:extLst>
      <p:ext uri="{BB962C8B-B14F-4D97-AF65-F5344CB8AC3E}">
        <p14:creationId xmlns:p14="http://schemas.microsoft.com/office/powerpoint/2010/main" val="408496053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154100940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212732007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15861346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245057811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10" Type="http://schemas.openxmlformats.org/officeDocument/2006/relationships/image" Target="../media/image2.png"/><Relationship Id="rId4" Type="http://schemas.openxmlformats.org/officeDocument/2006/relationships/slideLayout" Target="../slideLayouts/slideLayout7.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10" Type="http://schemas.openxmlformats.org/officeDocument/2006/relationships/image" Target="../media/image2.png"/><Relationship Id="rId4" Type="http://schemas.openxmlformats.org/officeDocument/2006/relationships/slideLayout" Target="../slideLayouts/slideLayout14.xml"/><Relationship Id="rId9"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10" Type="http://schemas.openxmlformats.org/officeDocument/2006/relationships/image" Target="../media/image2.png"/><Relationship Id="rId4" Type="http://schemas.openxmlformats.org/officeDocument/2006/relationships/slideLayout" Target="../slideLayouts/slideLayout21.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endParaRPr lang="en-US" dirty="0">
              <a:solidFill>
                <a:prstClr val="black">
                  <a:tint val="75000"/>
                </a:prstClr>
              </a:solidFill>
            </a:endParaRPr>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Hello I'm a slide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55E1B48D-6708-5141-8A45-C2E8F9E83312}" type="slidenum">
              <a:rPr lang="en-US" smtClean="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41914529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9" name="Picture 8" descr="ERCOT cmyk-01.pn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2240230686"/>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9" name="Picture 8" descr="ERCOT cmyk-01.pn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386037201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9" name="Picture 8" descr="ERCOT cmyk-01.pn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482403247"/>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03250" y="1498064"/>
            <a:ext cx="8203866" cy="4046426"/>
            <a:chOff x="603250" y="546100"/>
            <a:chExt cx="7727950" cy="4046426"/>
          </a:xfrm>
        </p:grpSpPr>
        <p:pic>
          <p:nvPicPr>
            <p:cNvPr id="9" name="Picture 8" descr="ERCOT cmyk-01.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0" name="TextBox 9"/>
            <p:cNvSpPr txBox="1"/>
            <p:nvPr/>
          </p:nvSpPr>
          <p:spPr>
            <a:xfrm>
              <a:off x="787400" y="1976425"/>
              <a:ext cx="7543800" cy="2616101"/>
            </a:xfrm>
            <a:prstGeom prst="rect">
              <a:avLst/>
            </a:prstGeom>
            <a:noFill/>
          </p:spPr>
          <p:txBody>
            <a:bodyPr wrap="square" rtlCol="0">
              <a:spAutoFit/>
            </a:bodyPr>
            <a:lstStyle/>
            <a:p>
              <a:pPr defTabSz="457200"/>
              <a:r>
                <a:rPr lang="en-US" sz="3200" b="1" dirty="0" smtClean="0">
                  <a:solidFill>
                    <a:prstClr val="black"/>
                  </a:solidFill>
                </a:rPr>
                <a:t>ERCOT Under Frequency Load Shed Testing</a:t>
              </a:r>
            </a:p>
            <a:p>
              <a:pPr defTabSz="457200"/>
              <a:endParaRPr lang="en-US" sz="2000" b="1" i="1" dirty="0" smtClean="0">
                <a:solidFill>
                  <a:prstClr val="black"/>
                </a:solidFill>
              </a:endParaRPr>
            </a:p>
            <a:p>
              <a:pPr defTabSz="457200"/>
              <a:endParaRPr lang="en-US" sz="2000" b="1" i="1" dirty="0" smtClean="0">
                <a:solidFill>
                  <a:prstClr val="black"/>
                </a:solidFill>
              </a:endParaRPr>
            </a:p>
            <a:p>
              <a:pPr defTabSz="457200"/>
              <a:endParaRPr lang="en-US" sz="2000" b="1" i="1" dirty="0">
                <a:solidFill>
                  <a:prstClr val="black"/>
                </a:solidFill>
              </a:endParaRPr>
            </a:p>
            <a:p>
              <a:pPr defTabSz="457200"/>
              <a:endParaRPr lang="en-US" sz="2000" b="1" i="1" dirty="0" smtClean="0">
                <a:solidFill>
                  <a:prstClr val="black"/>
                </a:solidFill>
              </a:endParaRPr>
            </a:p>
            <a:p>
              <a:pPr defTabSz="457200"/>
              <a:r>
                <a:rPr lang="en-US" sz="2000" b="1" i="1" dirty="0" smtClean="0">
                  <a:solidFill>
                    <a:prstClr val="black"/>
                  </a:solidFill>
                </a:rPr>
                <a:t>May 2015</a:t>
              </a:r>
              <a:endParaRPr lang="en-US" sz="2000" i="1" dirty="0" smtClean="0">
                <a:solidFill>
                  <a:prstClr val="black"/>
                </a:solidFill>
              </a:endParaRPr>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699598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8758" y="842014"/>
            <a:ext cx="8450982" cy="2825418"/>
          </a:xfrm>
        </p:spPr>
        <p:txBody>
          <a:bodyPr>
            <a:normAutofit/>
          </a:bodyPr>
          <a:lstStyle/>
          <a:p>
            <a:pPr marL="0" indent="0">
              <a:buNone/>
            </a:pPr>
            <a:r>
              <a:rPr lang="en-US" sz="1800" dirty="0"/>
              <a:t>Below is a list of dates and activities reflecting the timeline and coordination of </a:t>
            </a:r>
            <a:r>
              <a:rPr lang="en-US" sz="1800" dirty="0" smtClean="0"/>
              <a:t>the 2014 survey</a:t>
            </a:r>
            <a:r>
              <a:rPr lang="en-US" sz="1800" dirty="0"/>
              <a:t>:</a:t>
            </a:r>
          </a:p>
          <a:p>
            <a:r>
              <a:rPr lang="en-US" sz="1800" dirty="0"/>
              <a:t>04/10/2014 -  ERCOT email notification sent by Client Services to TSP/DSP Authorized Representatives</a:t>
            </a:r>
          </a:p>
          <a:p>
            <a:pPr lvl="0"/>
            <a:r>
              <a:rPr lang="en-US" sz="1800" dirty="0" smtClean="0"/>
              <a:t>04/23/2014 </a:t>
            </a:r>
            <a:r>
              <a:rPr lang="en-US" sz="1800" dirty="0"/>
              <a:t>- </a:t>
            </a:r>
            <a:r>
              <a:rPr lang="en-US" sz="1800" dirty="0" smtClean="0"/>
              <a:t> ERCOT </a:t>
            </a:r>
            <a:r>
              <a:rPr lang="en-US" sz="1800" dirty="0"/>
              <a:t>announcement of survey timeline and effort to OWG </a:t>
            </a:r>
          </a:p>
          <a:p>
            <a:pPr lvl="0"/>
            <a:r>
              <a:rPr lang="en-US" sz="1800" dirty="0" smtClean="0"/>
              <a:t>05/13/2014 </a:t>
            </a:r>
            <a:r>
              <a:rPr lang="en-US" sz="1800" dirty="0"/>
              <a:t>-  Survey test day </a:t>
            </a:r>
          </a:p>
          <a:p>
            <a:pPr lvl="0"/>
            <a:r>
              <a:rPr lang="en-US" sz="1800" dirty="0"/>
              <a:t>06/13/2014 -  Survey results due back to ERCOT </a:t>
            </a:r>
          </a:p>
          <a:p>
            <a:pPr lvl="0"/>
            <a:r>
              <a:rPr lang="en-US" sz="1800" dirty="0" smtClean="0"/>
              <a:t>September/October-</a:t>
            </a:r>
            <a:r>
              <a:rPr lang="en-US" sz="1800" dirty="0"/>
              <a:t>  Results </a:t>
            </a:r>
            <a:r>
              <a:rPr lang="en-US" sz="1800" dirty="0" smtClean="0"/>
              <a:t>compiled and being reported </a:t>
            </a:r>
            <a:r>
              <a:rPr lang="en-US" sz="1800" dirty="0"/>
              <a:t>to </a:t>
            </a:r>
            <a:r>
              <a:rPr lang="en-US" sz="1800" dirty="0" smtClean="0"/>
              <a:t>OWG/ROS/TAC</a:t>
            </a:r>
            <a:endParaRPr lang="en-US" sz="1800" dirty="0"/>
          </a:p>
        </p:txBody>
      </p:sp>
      <p:sp>
        <p:nvSpPr>
          <p:cNvPr id="3" name="Title 2"/>
          <p:cNvSpPr>
            <a:spLocks noGrp="1"/>
          </p:cNvSpPr>
          <p:nvPr>
            <p:ph type="title"/>
          </p:nvPr>
        </p:nvSpPr>
        <p:spPr/>
        <p:txBody>
          <a:bodyPr/>
          <a:lstStyle/>
          <a:p>
            <a:r>
              <a:rPr lang="en-US" sz="2000" dirty="0" smtClean="0"/>
              <a:t>Time line for 2014 UFLS Survey</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smtClean="0">
              <a:solidFill>
                <a:prstClr val="black"/>
              </a:solidFill>
              <a:cs typeface="Arial" pitchFamily="34" charset="0"/>
            </a:endParaRPr>
          </a:p>
        </p:txBody>
      </p:sp>
    </p:spTree>
    <p:extLst>
      <p:ext uri="{BB962C8B-B14F-4D97-AF65-F5344CB8AC3E}">
        <p14:creationId xmlns:p14="http://schemas.microsoft.com/office/powerpoint/2010/main" val="5440150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960002"/>
            <a:ext cx="8450982" cy="406683"/>
          </a:xfrm>
        </p:spPr>
        <p:txBody>
          <a:bodyPr>
            <a:normAutofit/>
          </a:bodyPr>
          <a:lstStyle/>
          <a:p>
            <a:pPr marL="0" indent="0">
              <a:buNone/>
            </a:pPr>
            <a:r>
              <a:rPr lang="en-US" sz="1800" dirty="0" smtClean="0"/>
              <a:t>The results of the requirement were successful and are reflected below:</a:t>
            </a:r>
          </a:p>
        </p:txBody>
      </p:sp>
      <p:sp>
        <p:nvSpPr>
          <p:cNvPr id="3" name="Title 2"/>
          <p:cNvSpPr>
            <a:spLocks noGrp="1"/>
          </p:cNvSpPr>
          <p:nvPr>
            <p:ph type="title"/>
          </p:nvPr>
        </p:nvSpPr>
        <p:spPr/>
        <p:txBody>
          <a:bodyPr/>
          <a:lstStyle/>
          <a:p>
            <a:r>
              <a:rPr lang="en-US" sz="2000" dirty="0" smtClean="0"/>
              <a:t>Results of 2014 UFLS Survey</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smtClean="0">
              <a:solidFill>
                <a:prstClr val="black"/>
              </a:solidFill>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567659565"/>
              </p:ext>
            </p:extLst>
          </p:nvPr>
        </p:nvGraphicFramePr>
        <p:xfrm>
          <a:off x="1513554" y="1649691"/>
          <a:ext cx="5968795" cy="2037406"/>
        </p:xfrm>
        <a:graphic>
          <a:graphicData uri="http://schemas.openxmlformats.org/drawingml/2006/table">
            <a:tbl>
              <a:tblPr>
                <a:tableStyleId>{5C22544A-7EE6-4342-B048-85BDC9FD1C3A}</a:tableStyleId>
              </a:tblPr>
              <a:tblGrid>
                <a:gridCol w="2505641"/>
                <a:gridCol w="1758423"/>
                <a:gridCol w="1704731"/>
              </a:tblGrid>
              <a:tr h="679134">
                <a:tc>
                  <a:txBody>
                    <a:bodyPr/>
                    <a:lstStyle/>
                    <a:p>
                      <a:pPr algn="ctr" fontAlgn="b"/>
                      <a:r>
                        <a:rPr lang="en-US" sz="1400" b="1" u="none" strike="noStrike" dirty="0">
                          <a:effectLst/>
                        </a:rPr>
                        <a:t>Frequency response block </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a:effectLst/>
                        </a:rPr>
                        <a:t>Minimum Requirement</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b="1" u="none" strike="noStrike">
                          <a:effectLst/>
                        </a:rPr>
                        <a:t> Survey measurement</a:t>
                      </a:r>
                      <a:endParaRPr lang="en-US" sz="1400" b="1" i="0" u="none" strike="noStrike">
                        <a:solidFill>
                          <a:srgbClr val="000000"/>
                        </a:solidFill>
                        <a:effectLst/>
                        <a:latin typeface="Calibri"/>
                      </a:endParaRPr>
                    </a:p>
                  </a:txBody>
                  <a:tcPr marL="9525" marR="9525" marT="9525" marB="0" anchor="b"/>
                </a:tc>
              </a:tr>
              <a:tr h="339568">
                <a:tc>
                  <a:txBody>
                    <a:bodyPr/>
                    <a:lstStyle/>
                    <a:p>
                      <a:pPr algn="ctr" fontAlgn="b"/>
                      <a:r>
                        <a:rPr lang="en-US" sz="1400" b="1" u="none" strike="noStrike" dirty="0">
                          <a:effectLst/>
                        </a:rPr>
                        <a:t>Block 1 response at 59.3</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a:effectLst/>
                        </a:rPr>
                        <a:t>5%</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a:effectLst/>
                        </a:rPr>
                        <a:t>6.7%</a:t>
                      </a:r>
                      <a:endParaRPr lang="en-US" sz="1400" b="1" i="0" u="none" strike="noStrike" dirty="0">
                        <a:solidFill>
                          <a:srgbClr val="000000"/>
                        </a:solidFill>
                        <a:effectLst/>
                        <a:latin typeface="Calibri"/>
                      </a:endParaRPr>
                    </a:p>
                  </a:txBody>
                  <a:tcPr marL="9525" marR="9525" marT="9525" marB="0" anchor="b"/>
                </a:tc>
              </a:tr>
              <a:tr h="339568">
                <a:tc>
                  <a:txBody>
                    <a:bodyPr/>
                    <a:lstStyle/>
                    <a:p>
                      <a:pPr algn="ctr" fontAlgn="b"/>
                      <a:r>
                        <a:rPr lang="en-US" sz="1400" b="1" u="none" strike="noStrike" dirty="0">
                          <a:effectLst/>
                        </a:rPr>
                        <a:t>Block 2 response at 58.9  </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a:effectLst/>
                        </a:rPr>
                        <a:t>10%</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a:effectLst/>
                        </a:rPr>
                        <a:t>11.3%</a:t>
                      </a:r>
                      <a:endParaRPr lang="en-US" sz="1400" b="1" i="0" u="none" strike="noStrike" dirty="0">
                        <a:solidFill>
                          <a:srgbClr val="000000"/>
                        </a:solidFill>
                        <a:effectLst/>
                        <a:latin typeface="Calibri"/>
                      </a:endParaRPr>
                    </a:p>
                  </a:txBody>
                  <a:tcPr marL="9525" marR="9525" marT="9525" marB="0" anchor="b"/>
                </a:tc>
              </a:tr>
              <a:tr h="339568">
                <a:tc>
                  <a:txBody>
                    <a:bodyPr/>
                    <a:lstStyle/>
                    <a:p>
                      <a:pPr algn="ctr" fontAlgn="b"/>
                      <a:r>
                        <a:rPr lang="en-US" sz="1400" b="1" u="none" strike="noStrike">
                          <a:effectLst/>
                        </a:rPr>
                        <a:t>Block 3 response at 58.5 </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b="1" u="none" strike="noStrike" dirty="0">
                          <a:effectLst/>
                        </a:rPr>
                        <a:t>10%</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a:effectLst/>
                        </a:rPr>
                        <a:t>11.8%</a:t>
                      </a:r>
                      <a:endParaRPr lang="en-US" sz="1400" b="1" i="0" u="none" strike="noStrike" dirty="0">
                        <a:solidFill>
                          <a:srgbClr val="000000"/>
                        </a:solidFill>
                        <a:effectLst/>
                        <a:latin typeface="Calibri"/>
                      </a:endParaRPr>
                    </a:p>
                  </a:txBody>
                  <a:tcPr marL="9525" marR="9525" marT="9525" marB="0" anchor="b"/>
                </a:tc>
              </a:tr>
              <a:tr h="339568">
                <a:tc>
                  <a:txBody>
                    <a:bodyPr/>
                    <a:lstStyle/>
                    <a:p>
                      <a:pPr algn="r" fontAlgn="b"/>
                      <a:r>
                        <a:rPr lang="en-US" sz="1400" b="1" u="none" strike="noStrike">
                          <a:effectLst/>
                        </a:rPr>
                        <a:t>Total</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b="1" u="none" strike="noStrike" dirty="0">
                          <a:effectLst/>
                        </a:rPr>
                        <a:t>25%</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a:effectLst/>
                        </a:rPr>
                        <a:t>29.8%</a:t>
                      </a:r>
                      <a:endParaRPr lang="en-US" sz="1400" b="1" i="0" u="none" strike="noStrike" dirty="0">
                        <a:solidFill>
                          <a:srgbClr val="000000"/>
                        </a:solidFill>
                        <a:effectLst/>
                        <a:latin typeface="Calibri"/>
                      </a:endParaRPr>
                    </a:p>
                  </a:txBody>
                  <a:tcPr marL="9525" marR="9525" marT="9525" marB="0" anchor="b"/>
                </a:tc>
              </a:tr>
            </a:tbl>
          </a:graphicData>
        </a:graphic>
      </p:graphicFrame>
      <p:sp>
        <p:nvSpPr>
          <p:cNvPr id="7" name="Content Placeholder 1"/>
          <p:cNvSpPr txBox="1">
            <a:spLocks/>
          </p:cNvSpPr>
          <p:nvPr/>
        </p:nvSpPr>
        <p:spPr>
          <a:xfrm>
            <a:off x="328088" y="4357047"/>
            <a:ext cx="8450982" cy="1096985"/>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800" dirty="0" smtClean="0">
                <a:solidFill>
                  <a:prstClr val="black"/>
                </a:solidFill>
              </a:rPr>
              <a:t>ERCOT Reliability and Compliance contacted several participants to request that the 5%, 10%, 10% breakdown be adhered </a:t>
            </a:r>
            <a:r>
              <a:rPr lang="en-US" sz="1800" dirty="0" smtClean="0"/>
              <a:t>to with reconfiguration of </a:t>
            </a:r>
            <a:r>
              <a:rPr lang="en-US" sz="1800" dirty="0" smtClean="0"/>
              <a:t>loads</a:t>
            </a:r>
            <a:r>
              <a:rPr lang="en-US" sz="1800" dirty="0" smtClean="0">
                <a:solidFill>
                  <a:prstClr val="black"/>
                </a:solidFill>
              </a:rPr>
              <a:t>. </a:t>
            </a:r>
            <a:r>
              <a:rPr lang="en-US" sz="1800" dirty="0" smtClean="0">
                <a:solidFill>
                  <a:prstClr val="black"/>
                </a:solidFill>
              </a:rPr>
              <a:t>Some participants met the 25% total but had more load in the 5% or one of the 10% brackets and not quite 10% in the other bracket </a:t>
            </a:r>
          </a:p>
          <a:p>
            <a:pPr marL="0" indent="0">
              <a:buFont typeface="Arial"/>
              <a:buNone/>
            </a:pPr>
            <a:endParaRPr lang="en-US" sz="1800" dirty="0" smtClean="0">
              <a:solidFill>
                <a:prstClr val="black"/>
              </a:solidFill>
            </a:endParaRPr>
          </a:p>
        </p:txBody>
      </p:sp>
    </p:spTree>
    <p:extLst>
      <p:ext uri="{BB962C8B-B14F-4D97-AF65-F5344CB8AC3E}">
        <p14:creationId xmlns:p14="http://schemas.microsoft.com/office/powerpoint/2010/main" val="28057647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66800"/>
            <a:ext cx="7520940" cy="3579849"/>
          </a:xfrm>
        </p:spPr>
        <p:txBody>
          <a:bodyPr/>
          <a:lstStyle/>
          <a:p>
            <a:r>
              <a:rPr lang="en-US" sz="2000" dirty="0" smtClean="0"/>
              <a:t>ERCOT is proposing  an </a:t>
            </a:r>
            <a:r>
              <a:rPr lang="en-US" sz="2000" dirty="0"/>
              <a:t>UNDER FREQUENCY LOAD SHED </a:t>
            </a:r>
            <a:r>
              <a:rPr lang="en-US" sz="2000" dirty="0" smtClean="0"/>
              <a:t>TEST  be scheduled for 11:00 May 12, 2015.</a:t>
            </a:r>
          </a:p>
          <a:p>
            <a:r>
              <a:rPr lang="en-US" sz="2000" dirty="0" smtClean="0"/>
              <a:t>The objective of the test is meet the requirements  </a:t>
            </a:r>
            <a:r>
              <a:rPr lang="en-US" sz="2000" dirty="0"/>
              <a:t>of ERCOT Nodal Operating Guides </a:t>
            </a:r>
            <a:r>
              <a:rPr lang="en-US" sz="2000" dirty="0" smtClean="0"/>
              <a:t>2.6.1 (1) and (2) </a:t>
            </a:r>
          </a:p>
          <a:p>
            <a:r>
              <a:rPr lang="en-US" sz="2000" dirty="0" smtClean="0"/>
              <a:t>ERCOT will require each entity to have the load separated into  5%, 10%, and 10%, blocks as prescribed in  OG 2.6.1(1) with a minimum of 25% of the entities’ load behind UFLS relays, as shown on the following slide .</a:t>
            </a:r>
          </a:p>
          <a:p>
            <a:endParaRPr lang="en-US" dirty="0"/>
          </a:p>
        </p:txBody>
      </p:sp>
      <p:sp>
        <p:nvSpPr>
          <p:cNvPr id="2" name="Title 1"/>
          <p:cNvSpPr>
            <a:spLocks noGrp="1"/>
          </p:cNvSpPr>
          <p:nvPr>
            <p:ph type="title"/>
          </p:nvPr>
        </p:nvSpPr>
        <p:spPr/>
        <p:txBody>
          <a:bodyPr/>
          <a:lstStyle/>
          <a:p>
            <a:r>
              <a:rPr lang="en-US" sz="2000" dirty="0">
                <a:solidFill>
                  <a:srgbClr val="000000"/>
                </a:solidFill>
              </a:rPr>
              <a:t>UNDER FREQUENCY LOAD SHED TESTING </a:t>
            </a:r>
            <a:r>
              <a:rPr lang="en-US" sz="2000" dirty="0" smtClean="0">
                <a:solidFill>
                  <a:srgbClr val="000000"/>
                </a:solidFill>
              </a:rPr>
              <a:t> FOR 2015</a:t>
            </a:r>
            <a:endParaRPr lang="en-US" sz="2000" dirty="0"/>
          </a:p>
        </p:txBody>
      </p:sp>
    </p:spTree>
    <p:extLst>
      <p:ext uri="{BB962C8B-B14F-4D97-AF65-F5344CB8AC3E}">
        <p14:creationId xmlns:p14="http://schemas.microsoft.com/office/powerpoint/2010/main" val="306928001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5" name="Group 5"/>
          <p:cNvGrpSpPr>
            <a:grpSpLocks noChangeAspect="1"/>
          </p:cNvGrpSpPr>
          <p:nvPr/>
        </p:nvGrpSpPr>
        <p:grpSpPr bwMode="auto">
          <a:xfrm>
            <a:off x="304800" y="914400"/>
            <a:ext cx="8762999" cy="3862388"/>
            <a:chOff x="192" y="576"/>
            <a:chExt cx="5328" cy="2433"/>
          </a:xfrm>
        </p:grpSpPr>
        <p:sp>
          <p:nvSpPr>
            <p:cNvPr id="6" name="AutoShape 4"/>
            <p:cNvSpPr>
              <a:spLocks noChangeAspect="1" noChangeArrowheads="1" noTextEdit="1"/>
            </p:cNvSpPr>
            <p:nvPr/>
          </p:nvSpPr>
          <p:spPr bwMode="auto">
            <a:xfrm>
              <a:off x="192" y="576"/>
              <a:ext cx="5328" cy="2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6"/>
            <p:cNvSpPr>
              <a:spLocks noChangeArrowheads="1"/>
            </p:cNvSpPr>
            <p:nvPr/>
          </p:nvSpPr>
          <p:spPr bwMode="auto">
            <a:xfrm>
              <a:off x="584" y="625"/>
              <a:ext cx="288"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2.6.1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7"/>
            <p:cNvSpPr>
              <a:spLocks noChangeArrowheads="1"/>
            </p:cNvSpPr>
            <p:nvPr/>
          </p:nvSpPr>
          <p:spPr bwMode="auto">
            <a:xfrm>
              <a:off x="815" y="625"/>
              <a:ext cx="79"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8"/>
            <p:cNvSpPr>
              <a:spLocks noChangeArrowheads="1"/>
            </p:cNvSpPr>
            <p:nvPr/>
          </p:nvSpPr>
          <p:spPr bwMode="auto">
            <a:xfrm>
              <a:off x="931" y="625"/>
              <a:ext cx="157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Automatic Firm Load Shedding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a:spLocks noChangeArrowheads="1"/>
            </p:cNvSpPr>
            <p:nvPr/>
          </p:nvSpPr>
          <p:spPr bwMode="auto">
            <a:xfrm>
              <a:off x="2407" y="625"/>
              <a:ext cx="79"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10"/>
            <p:cNvSpPr>
              <a:spLocks noChangeArrowheads="1"/>
            </p:cNvSpPr>
            <p:nvPr/>
          </p:nvSpPr>
          <p:spPr bwMode="auto">
            <a:xfrm>
              <a:off x="584" y="876"/>
              <a:ext cx="190"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1" u="none" strike="noStrike" cap="none" normalizeH="0" baseline="0" dirty="0" smtClean="0">
                  <a:ln>
                    <a:noFill/>
                  </a:ln>
                  <a:solidFill>
                    <a:srgbClr val="000000"/>
                  </a:solidFill>
                  <a:effectLst/>
                  <a:latin typeface="Times New Roman" pitchFamily="18" charset="0"/>
                  <a:cs typeface="Arial" pitchFamily="34" charset="0"/>
                </a:rPr>
                <a:t>(1)</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11"/>
            <p:cNvSpPr>
              <a:spLocks noChangeArrowheads="1"/>
            </p:cNvSpPr>
            <p:nvPr/>
          </p:nvSpPr>
          <p:spPr bwMode="auto">
            <a:xfrm>
              <a:off x="719" y="876"/>
              <a:ext cx="80"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1"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2"/>
            <p:cNvSpPr>
              <a:spLocks noChangeArrowheads="1"/>
            </p:cNvSpPr>
            <p:nvPr/>
          </p:nvSpPr>
          <p:spPr bwMode="auto">
            <a:xfrm>
              <a:off x="1070" y="876"/>
              <a:ext cx="3695"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1" u="none" strike="noStrike" cap="none" normalizeH="0" baseline="0" dirty="0" smtClean="0">
                  <a:ln>
                    <a:noFill/>
                  </a:ln>
                  <a:solidFill>
                    <a:srgbClr val="000000"/>
                  </a:solidFill>
                  <a:effectLst/>
                  <a:latin typeface="Times New Roman" pitchFamily="18" charset="0"/>
                  <a:cs typeface="Arial" pitchFamily="34" charset="0"/>
                </a:rPr>
                <a:t>At least 25% of the ERCOT System Load that is not equipped with high</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3"/>
            <p:cNvSpPr>
              <a:spLocks noChangeArrowheads="1"/>
            </p:cNvSpPr>
            <p:nvPr/>
          </p:nvSpPr>
          <p:spPr bwMode="auto">
            <a:xfrm>
              <a:off x="4470" y="876"/>
              <a:ext cx="90"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1" u="none" strike="noStrike" cap="none" normalizeH="0" baseline="0" smtClean="0">
                  <a:ln>
                    <a:noFill/>
                  </a:ln>
                  <a:solidFill>
                    <a:srgbClr val="000000"/>
                  </a:solidFill>
                  <a:effectLst/>
                  <a:latin typeface="Times New Roman" pitchFamily="18"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14"/>
            <p:cNvSpPr>
              <a:spLocks noChangeArrowheads="1"/>
            </p:cNvSpPr>
            <p:nvPr/>
          </p:nvSpPr>
          <p:spPr bwMode="auto">
            <a:xfrm>
              <a:off x="4520" y="887"/>
              <a:ext cx="50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1" u="none" strike="noStrike" cap="none" normalizeH="0" baseline="0" dirty="0" smtClean="0">
                  <a:ln>
                    <a:noFill/>
                  </a:ln>
                  <a:solidFill>
                    <a:srgbClr val="000000"/>
                  </a:solidFill>
                  <a:effectLst/>
                  <a:latin typeface="Times New Roman" pitchFamily="18" charset="0"/>
                  <a:cs typeface="Arial" pitchFamily="34" charset="0"/>
                </a:rPr>
                <a:t>set under</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Rectangle 15"/>
            <p:cNvSpPr>
              <a:spLocks noChangeArrowheads="1"/>
            </p:cNvSpPr>
            <p:nvPr/>
          </p:nvSpPr>
          <p:spPr bwMode="auto">
            <a:xfrm>
              <a:off x="4948" y="876"/>
              <a:ext cx="90"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1" u="none" strike="noStrike" cap="none" normalizeH="0" baseline="0" smtClean="0">
                  <a:ln>
                    <a:noFill/>
                  </a:ln>
                  <a:solidFill>
                    <a:srgbClr val="000000"/>
                  </a:solidFill>
                  <a:effectLst/>
                  <a:latin typeface="Times New Roman" pitchFamily="18"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6"/>
            <p:cNvSpPr>
              <a:spLocks noChangeArrowheads="1"/>
            </p:cNvSpPr>
            <p:nvPr/>
          </p:nvSpPr>
          <p:spPr bwMode="auto">
            <a:xfrm>
              <a:off x="1070" y="1010"/>
              <a:ext cx="4130"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1" u="none" strike="noStrike" cap="none" normalizeH="0" baseline="0" smtClean="0">
                  <a:ln>
                    <a:noFill/>
                  </a:ln>
                  <a:solidFill>
                    <a:srgbClr val="000000"/>
                  </a:solidFill>
                  <a:effectLst/>
                  <a:latin typeface="Times New Roman" pitchFamily="18" charset="0"/>
                  <a:cs typeface="Arial" pitchFamily="34" charset="0"/>
                </a:rPr>
                <a:t>frequency relays shall be equipped at all times with provisions for automatic under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17"/>
            <p:cNvSpPr>
              <a:spLocks noChangeArrowheads="1"/>
            </p:cNvSpPr>
            <p:nvPr/>
          </p:nvSpPr>
          <p:spPr bwMode="auto">
            <a:xfrm>
              <a:off x="5006" y="1010"/>
              <a:ext cx="90"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1" u="none" strike="noStrike" cap="none" normalizeH="0" baseline="0" smtClean="0">
                  <a:ln>
                    <a:noFill/>
                  </a:ln>
                  <a:solidFill>
                    <a:srgbClr val="000000"/>
                  </a:solidFill>
                  <a:effectLst/>
                  <a:latin typeface="Times New Roman" pitchFamily="18"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18"/>
            <p:cNvSpPr>
              <a:spLocks noChangeArrowheads="1"/>
            </p:cNvSpPr>
            <p:nvPr/>
          </p:nvSpPr>
          <p:spPr bwMode="auto">
            <a:xfrm>
              <a:off x="1070" y="1143"/>
              <a:ext cx="1770"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1" u="none" strike="noStrike" cap="none" normalizeH="0" baseline="0" smtClean="0">
                  <a:ln>
                    <a:noFill/>
                  </a:ln>
                  <a:solidFill>
                    <a:srgbClr val="000000"/>
                  </a:solidFill>
                  <a:effectLst/>
                  <a:latin typeface="Times New Roman" pitchFamily="18" charset="0"/>
                  <a:cs typeface="Arial" pitchFamily="34" charset="0"/>
                </a:rPr>
                <a:t>frequency load shedding.  The und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19"/>
            <p:cNvSpPr>
              <a:spLocks noChangeArrowheads="1"/>
            </p:cNvSpPr>
            <p:nvPr/>
          </p:nvSpPr>
          <p:spPr bwMode="auto">
            <a:xfrm>
              <a:off x="2729" y="1143"/>
              <a:ext cx="295"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1" u="none" strike="noStrike" cap="none" normalizeH="0" baseline="0" dirty="0" smtClean="0">
                  <a:ln>
                    <a:noFill/>
                  </a:ln>
                  <a:solidFill>
                    <a:srgbClr val="000000"/>
                  </a:solidFill>
                  <a:effectLst/>
                  <a:latin typeface="Times New Roman" pitchFamily="18" charset="0"/>
                  <a:cs typeface="Arial" pitchFamily="34" charset="0"/>
                </a:rPr>
                <a:t>er</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Rectangle 20"/>
            <p:cNvSpPr>
              <a:spLocks noChangeArrowheads="1"/>
            </p:cNvSpPr>
            <p:nvPr/>
          </p:nvSpPr>
          <p:spPr bwMode="auto">
            <a:xfrm>
              <a:off x="2826" y="1143"/>
              <a:ext cx="90"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1" u="none" strike="noStrike" cap="none" normalizeH="0" baseline="0" smtClean="0">
                  <a:ln>
                    <a:noFill/>
                  </a:ln>
                  <a:solidFill>
                    <a:srgbClr val="000000"/>
                  </a:solidFill>
                  <a:effectLst/>
                  <a:latin typeface="Times New Roman" pitchFamily="18"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21"/>
            <p:cNvSpPr>
              <a:spLocks noChangeArrowheads="1"/>
            </p:cNvSpPr>
            <p:nvPr/>
          </p:nvSpPr>
          <p:spPr bwMode="auto">
            <a:xfrm>
              <a:off x="2864" y="1143"/>
              <a:ext cx="1991"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1" u="none" strike="noStrike" cap="none" normalizeH="0" baseline="0" smtClean="0">
                  <a:ln>
                    <a:noFill/>
                  </a:ln>
                  <a:solidFill>
                    <a:srgbClr val="000000"/>
                  </a:solidFill>
                  <a:effectLst/>
                  <a:latin typeface="Times New Roman" pitchFamily="18" charset="0"/>
                  <a:cs typeface="Arial" pitchFamily="34" charset="0"/>
                </a:rPr>
                <a:t>frequency relays shall be set to provide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Rectangle 22"/>
            <p:cNvSpPr>
              <a:spLocks noChangeArrowheads="1"/>
            </p:cNvSpPr>
            <p:nvPr/>
          </p:nvSpPr>
          <p:spPr bwMode="auto">
            <a:xfrm>
              <a:off x="4738" y="1143"/>
              <a:ext cx="123"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1" u="none" strike="noStrike" cap="none" normalizeH="0" baseline="0" smtClean="0">
                  <a:ln>
                    <a:noFill/>
                  </a:ln>
                  <a:solidFill>
                    <a:srgbClr val="000000"/>
                  </a:solidFill>
                  <a:effectLst/>
                  <a:latin typeface="Times New Roman" pitchFamily="18"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23"/>
            <p:cNvSpPr>
              <a:spLocks noChangeArrowheads="1"/>
            </p:cNvSpPr>
            <p:nvPr/>
          </p:nvSpPr>
          <p:spPr bwMode="auto">
            <a:xfrm>
              <a:off x="4808" y="1143"/>
              <a:ext cx="259"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1" u="none" strike="noStrike" cap="none" normalizeH="0" baseline="0" dirty="0" smtClean="0">
                  <a:ln>
                    <a:noFill/>
                  </a:ln>
                  <a:solidFill>
                    <a:srgbClr val="000000"/>
                  </a:solidFill>
                  <a:effectLst/>
                  <a:latin typeface="Times New Roman" pitchFamily="18" charset="0"/>
                  <a:cs typeface="Arial" pitchFamily="34" charset="0"/>
                </a:rPr>
                <a:t>oad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Rectangle 24"/>
            <p:cNvSpPr>
              <a:spLocks noChangeArrowheads="1"/>
            </p:cNvSpPr>
            <p:nvPr/>
          </p:nvSpPr>
          <p:spPr bwMode="auto">
            <a:xfrm>
              <a:off x="1070" y="1277"/>
              <a:ext cx="869"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1" u="none" strike="noStrike" cap="none" normalizeH="0" baseline="0" smtClean="0">
                  <a:ln>
                    <a:noFill/>
                  </a:ln>
                  <a:solidFill>
                    <a:srgbClr val="000000"/>
                  </a:solidFill>
                  <a:effectLst/>
                  <a:latin typeface="Times New Roman" pitchFamily="18" charset="0"/>
                  <a:cs typeface="Arial" pitchFamily="34" charset="0"/>
                </a:rPr>
                <a:t>relief as follows: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25"/>
            <p:cNvSpPr>
              <a:spLocks noChangeArrowheads="1"/>
            </p:cNvSpPr>
            <p:nvPr/>
          </p:nvSpPr>
          <p:spPr bwMode="auto">
            <a:xfrm>
              <a:off x="1860" y="1277"/>
              <a:ext cx="80"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1"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26"/>
            <p:cNvSpPr>
              <a:spLocks noChangeArrowheads="1"/>
            </p:cNvSpPr>
            <p:nvPr/>
          </p:nvSpPr>
          <p:spPr bwMode="auto">
            <a:xfrm>
              <a:off x="1100" y="1604"/>
              <a:ext cx="1155"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000000"/>
                  </a:solidFill>
                  <a:effectLst/>
                  <a:latin typeface="Times New Roman" pitchFamily="18" charset="0"/>
                  <a:cs typeface="Arial" pitchFamily="34" charset="0"/>
                </a:rPr>
                <a:t>Frequency Threshold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27"/>
            <p:cNvSpPr>
              <a:spLocks noChangeArrowheads="1"/>
            </p:cNvSpPr>
            <p:nvPr/>
          </p:nvSpPr>
          <p:spPr bwMode="auto">
            <a:xfrm>
              <a:off x="2146" y="1604"/>
              <a:ext cx="81"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28"/>
            <p:cNvSpPr>
              <a:spLocks noChangeArrowheads="1"/>
            </p:cNvSpPr>
            <p:nvPr/>
          </p:nvSpPr>
          <p:spPr bwMode="auto">
            <a:xfrm>
              <a:off x="3315" y="1604"/>
              <a:ext cx="648"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000000"/>
                  </a:solidFill>
                  <a:effectLst/>
                  <a:latin typeface="Times New Roman" pitchFamily="18" charset="0"/>
                  <a:cs typeface="Arial" pitchFamily="34" charset="0"/>
                </a:rPr>
                <a:t>Load Relief</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29"/>
            <p:cNvSpPr>
              <a:spLocks noChangeArrowheads="1"/>
            </p:cNvSpPr>
            <p:nvPr/>
          </p:nvSpPr>
          <p:spPr bwMode="auto">
            <a:xfrm>
              <a:off x="3880" y="1604"/>
              <a:ext cx="81"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30"/>
            <p:cNvSpPr>
              <a:spLocks noChangeArrowheads="1"/>
            </p:cNvSpPr>
            <p:nvPr/>
          </p:nvSpPr>
          <p:spPr bwMode="auto">
            <a:xfrm>
              <a:off x="953" y="1523"/>
              <a:ext cx="2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4" name="Rectangle 31"/>
            <p:cNvSpPr>
              <a:spLocks noChangeArrowheads="1"/>
            </p:cNvSpPr>
            <p:nvPr/>
          </p:nvSpPr>
          <p:spPr bwMode="auto">
            <a:xfrm>
              <a:off x="953" y="1523"/>
              <a:ext cx="43" cy="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5" name="Rectangle 32"/>
            <p:cNvSpPr>
              <a:spLocks noChangeArrowheads="1"/>
            </p:cNvSpPr>
            <p:nvPr/>
          </p:nvSpPr>
          <p:spPr bwMode="auto">
            <a:xfrm>
              <a:off x="989" y="1559"/>
              <a:ext cx="7" cy="4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7" name="Rectangle 33"/>
            <p:cNvSpPr>
              <a:spLocks noChangeArrowheads="1"/>
            </p:cNvSpPr>
            <p:nvPr/>
          </p:nvSpPr>
          <p:spPr bwMode="auto">
            <a:xfrm>
              <a:off x="989" y="1559"/>
              <a:ext cx="7"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8" name="Rectangle 34"/>
            <p:cNvSpPr>
              <a:spLocks noChangeArrowheads="1"/>
            </p:cNvSpPr>
            <p:nvPr/>
          </p:nvSpPr>
          <p:spPr bwMode="auto">
            <a:xfrm>
              <a:off x="996" y="1523"/>
              <a:ext cx="1276" cy="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9" name="Rectangle 35"/>
            <p:cNvSpPr>
              <a:spLocks noChangeArrowheads="1"/>
            </p:cNvSpPr>
            <p:nvPr/>
          </p:nvSpPr>
          <p:spPr bwMode="auto">
            <a:xfrm>
              <a:off x="996" y="1559"/>
              <a:ext cx="1276"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0" name="Rectangle 36"/>
            <p:cNvSpPr>
              <a:spLocks noChangeArrowheads="1"/>
            </p:cNvSpPr>
            <p:nvPr/>
          </p:nvSpPr>
          <p:spPr bwMode="auto">
            <a:xfrm>
              <a:off x="2272" y="1566"/>
              <a:ext cx="3" cy="3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1" name="Rectangle 37"/>
            <p:cNvSpPr>
              <a:spLocks noChangeArrowheads="1"/>
            </p:cNvSpPr>
            <p:nvPr/>
          </p:nvSpPr>
          <p:spPr bwMode="auto">
            <a:xfrm>
              <a:off x="2272" y="1523"/>
              <a:ext cx="43" cy="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2" name="Rectangle 38"/>
            <p:cNvSpPr>
              <a:spLocks noChangeArrowheads="1"/>
            </p:cNvSpPr>
            <p:nvPr/>
          </p:nvSpPr>
          <p:spPr bwMode="auto">
            <a:xfrm>
              <a:off x="2272" y="1559"/>
              <a:ext cx="43"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3" name="Rectangle 39"/>
            <p:cNvSpPr>
              <a:spLocks noChangeArrowheads="1"/>
            </p:cNvSpPr>
            <p:nvPr/>
          </p:nvSpPr>
          <p:spPr bwMode="auto">
            <a:xfrm>
              <a:off x="2315" y="1523"/>
              <a:ext cx="2587" cy="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4" name="Rectangle 40"/>
            <p:cNvSpPr>
              <a:spLocks noChangeArrowheads="1"/>
            </p:cNvSpPr>
            <p:nvPr/>
          </p:nvSpPr>
          <p:spPr bwMode="auto">
            <a:xfrm>
              <a:off x="2315" y="1559"/>
              <a:ext cx="2587"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5" name="Rectangle 41"/>
            <p:cNvSpPr>
              <a:spLocks noChangeArrowheads="1"/>
            </p:cNvSpPr>
            <p:nvPr/>
          </p:nvSpPr>
          <p:spPr bwMode="auto">
            <a:xfrm>
              <a:off x="4916" y="1523"/>
              <a:ext cx="2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6" name="Rectangle 42"/>
            <p:cNvSpPr>
              <a:spLocks noChangeArrowheads="1"/>
            </p:cNvSpPr>
            <p:nvPr/>
          </p:nvSpPr>
          <p:spPr bwMode="auto">
            <a:xfrm>
              <a:off x="4902" y="1523"/>
              <a:ext cx="43" cy="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7" name="Rectangle 43"/>
            <p:cNvSpPr>
              <a:spLocks noChangeArrowheads="1"/>
            </p:cNvSpPr>
            <p:nvPr/>
          </p:nvSpPr>
          <p:spPr bwMode="auto">
            <a:xfrm>
              <a:off x="4902" y="1559"/>
              <a:ext cx="7" cy="4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8" name="Rectangle 44"/>
            <p:cNvSpPr>
              <a:spLocks noChangeArrowheads="1"/>
            </p:cNvSpPr>
            <p:nvPr/>
          </p:nvSpPr>
          <p:spPr bwMode="auto">
            <a:xfrm>
              <a:off x="4902" y="1559"/>
              <a:ext cx="7"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9" name="Rectangle 45"/>
            <p:cNvSpPr>
              <a:spLocks noChangeArrowheads="1"/>
            </p:cNvSpPr>
            <p:nvPr/>
          </p:nvSpPr>
          <p:spPr bwMode="auto">
            <a:xfrm>
              <a:off x="989" y="1602"/>
              <a:ext cx="7"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0" name="Rectangle 46"/>
            <p:cNvSpPr>
              <a:spLocks noChangeArrowheads="1"/>
            </p:cNvSpPr>
            <p:nvPr/>
          </p:nvSpPr>
          <p:spPr bwMode="auto">
            <a:xfrm>
              <a:off x="953" y="1602"/>
              <a:ext cx="29"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1" name="Rectangle 47"/>
            <p:cNvSpPr>
              <a:spLocks noChangeArrowheads="1"/>
            </p:cNvSpPr>
            <p:nvPr/>
          </p:nvSpPr>
          <p:spPr bwMode="auto">
            <a:xfrm>
              <a:off x="2272" y="1602"/>
              <a:ext cx="3"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2" name="Rectangle 48"/>
            <p:cNvSpPr>
              <a:spLocks noChangeArrowheads="1"/>
            </p:cNvSpPr>
            <p:nvPr/>
          </p:nvSpPr>
          <p:spPr bwMode="auto">
            <a:xfrm>
              <a:off x="4916" y="1602"/>
              <a:ext cx="29"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3" name="Rectangle 49"/>
            <p:cNvSpPr>
              <a:spLocks noChangeArrowheads="1"/>
            </p:cNvSpPr>
            <p:nvPr/>
          </p:nvSpPr>
          <p:spPr bwMode="auto">
            <a:xfrm>
              <a:off x="4902" y="1602"/>
              <a:ext cx="7"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4" name="Rectangle 50"/>
            <p:cNvSpPr>
              <a:spLocks noChangeArrowheads="1"/>
            </p:cNvSpPr>
            <p:nvPr/>
          </p:nvSpPr>
          <p:spPr bwMode="auto">
            <a:xfrm>
              <a:off x="1442" y="1821"/>
              <a:ext cx="428"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59.3 Hz</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5" name="Rectangle 51"/>
            <p:cNvSpPr>
              <a:spLocks noChangeArrowheads="1"/>
            </p:cNvSpPr>
            <p:nvPr/>
          </p:nvSpPr>
          <p:spPr bwMode="auto">
            <a:xfrm>
              <a:off x="1802" y="1821"/>
              <a:ext cx="79"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6" name="Rectangle 52"/>
            <p:cNvSpPr>
              <a:spLocks noChangeArrowheads="1"/>
            </p:cNvSpPr>
            <p:nvPr/>
          </p:nvSpPr>
          <p:spPr bwMode="auto">
            <a:xfrm>
              <a:off x="2864" y="1821"/>
              <a:ext cx="1561" cy="1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sng" strike="noStrike" cap="none" normalizeH="0" baseline="0" dirty="0" smtClean="0">
                  <a:ln>
                    <a:noFill/>
                  </a:ln>
                  <a:solidFill>
                    <a:srgbClr val="FF0000"/>
                  </a:solidFill>
                  <a:effectLst/>
                  <a:latin typeface="Times New Roman" pitchFamily="18" charset="0"/>
                  <a:cs typeface="Arial" pitchFamily="34" charset="0"/>
                </a:rPr>
                <a:t>5% </a:t>
              </a:r>
              <a:r>
                <a:rPr kumimoji="0" lang="en-US" altLang="en-US" sz="1500" b="0" i="0" u="none" strike="noStrike" cap="none" normalizeH="0" baseline="0" dirty="0" smtClean="0">
                  <a:ln>
                    <a:noFill/>
                  </a:ln>
                  <a:solidFill>
                    <a:srgbClr val="000000"/>
                  </a:solidFill>
                  <a:effectLst/>
                  <a:latin typeface="Times New Roman" pitchFamily="18" charset="0"/>
                  <a:cs typeface="Arial" pitchFamily="34" charset="0"/>
                </a:rPr>
                <a:t>of the ERCOT System Load</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7" name="Rectangle 53"/>
            <p:cNvSpPr>
              <a:spLocks noChangeArrowheads="1"/>
            </p:cNvSpPr>
            <p:nvPr/>
          </p:nvSpPr>
          <p:spPr bwMode="auto">
            <a:xfrm>
              <a:off x="4333" y="1821"/>
              <a:ext cx="79"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8" name="Rectangle 54"/>
            <p:cNvSpPr>
              <a:spLocks noChangeArrowheads="1"/>
            </p:cNvSpPr>
            <p:nvPr/>
          </p:nvSpPr>
          <p:spPr bwMode="auto">
            <a:xfrm>
              <a:off x="3350" y="1954"/>
              <a:ext cx="571"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(Total 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9" name="Rectangle 55"/>
            <p:cNvSpPr>
              <a:spLocks noChangeArrowheads="1"/>
            </p:cNvSpPr>
            <p:nvPr/>
          </p:nvSpPr>
          <p:spPr bwMode="auto">
            <a:xfrm>
              <a:off x="3845" y="1954"/>
              <a:ext cx="79"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0" name="Rectangle 56"/>
            <p:cNvSpPr>
              <a:spLocks noChangeArrowheads="1"/>
            </p:cNvSpPr>
            <p:nvPr/>
          </p:nvSpPr>
          <p:spPr bwMode="auto">
            <a:xfrm>
              <a:off x="989" y="1769"/>
              <a:ext cx="7" cy="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1" name="Rectangle 57"/>
            <p:cNvSpPr>
              <a:spLocks noChangeArrowheads="1"/>
            </p:cNvSpPr>
            <p:nvPr/>
          </p:nvSpPr>
          <p:spPr bwMode="auto">
            <a:xfrm>
              <a:off x="953" y="1769"/>
              <a:ext cx="29" cy="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2" name="Rectangle 58"/>
            <p:cNvSpPr>
              <a:spLocks noChangeArrowheads="1"/>
            </p:cNvSpPr>
            <p:nvPr/>
          </p:nvSpPr>
          <p:spPr bwMode="auto">
            <a:xfrm>
              <a:off x="996" y="1769"/>
              <a:ext cx="1276" cy="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3" name="Rectangle 59"/>
            <p:cNvSpPr>
              <a:spLocks noChangeArrowheads="1"/>
            </p:cNvSpPr>
            <p:nvPr/>
          </p:nvSpPr>
          <p:spPr bwMode="auto">
            <a:xfrm>
              <a:off x="2272" y="1783"/>
              <a:ext cx="3" cy="3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4" name="Rectangle 60"/>
            <p:cNvSpPr>
              <a:spLocks noChangeArrowheads="1"/>
            </p:cNvSpPr>
            <p:nvPr/>
          </p:nvSpPr>
          <p:spPr bwMode="auto">
            <a:xfrm>
              <a:off x="2272" y="1769"/>
              <a:ext cx="14" cy="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5" name="Rectangle 61"/>
            <p:cNvSpPr>
              <a:spLocks noChangeArrowheads="1"/>
            </p:cNvSpPr>
            <p:nvPr/>
          </p:nvSpPr>
          <p:spPr bwMode="auto">
            <a:xfrm>
              <a:off x="2286" y="1769"/>
              <a:ext cx="2616" cy="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6" name="Rectangle 62"/>
            <p:cNvSpPr>
              <a:spLocks noChangeArrowheads="1"/>
            </p:cNvSpPr>
            <p:nvPr/>
          </p:nvSpPr>
          <p:spPr bwMode="auto">
            <a:xfrm>
              <a:off x="4916" y="1769"/>
              <a:ext cx="29" cy="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7" name="Rectangle 63"/>
            <p:cNvSpPr>
              <a:spLocks noChangeArrowheads="1"/>
            </p:cNvSpPr>
            <p:nvPr/>
          </p:nvSpPr>
          <p:spPr bwMode="auto">
            <a:xfrm>
              <a:off x="4902" y="1769"/>
              <a:ext cx="7" cy="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8" name="Rectangle 64"/>
            <p:cNvSpPr>
              <a:spLocks noChangeArrowheads="1"/>
            </p:cNvSpPr>
            <p:nvPr/>
          </p:nvSpPr>
          <p:spPr bwMode="auto">
            <a:xfrm>
              <a:off x="989" y="1819"/>
              <a:ext cx="7"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9" name="Rectangle 65"/>
            <p:cNvSpPr>
              <a:spLocks noChangeArrowheads="1"/>
            </p:cNvSpPr>
            <p:nvPr/>
          </p:nvSpPr>
          <p:spPr bwMode="auto">
            <a:xfrm>
              <a:off x="953" y="1819"/>
              <a:ext cx="29"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0" name="Rectangle 66"/>
            <p:cNvSpPr>
              <a:spLocks noChangeArrowheads="1"/>
            </p:cNvSpPr>
            <p:nvPr/>
          </p:nvSpPr>
          <p:spPr bwMode="auto">
            <a:xfrm>
              <a:off x="2272" y="1819"/>
              <a:ext cx="3"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1" name="Rectangle 67"/>
            <p:cNvSpPr>
              <a:spLocks noChangeArrowheads="1"/>
            </p:cNvSpPr>
            <p:nvPr/>
          </p:nvSpPr>
          <p:spPr bwMode="auto">
            <a:xfrm>
              <a:off x="4916" y="1819"/>
              <a:ext cx="29"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2" name="Rectangle 68"/>
            <p:cNvSpPr>
              <a:spLocks noChangeArrowheads="1"/>
            </p:cNvSpPr>
            <p:nvPr/>
          </p:nvSpPr>
          <p:spPr bwMode="auto">
            <a:xfrm>
              <a:off x="4902" y="1819"/>
              <a:ext cx="7"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3" name="Rectangle 69"/>
            <p:cNvSpPr>
              <a:spLocks noChangeArrowheads="1"/>
            </p:cNvSpPr>
            <p:nvPr/>
          </p:nvSpPr>
          <p:spPr bwMode="auto">
            <a:xfrm>
              <a:off x="1442" y="2159"/>
              <a:ext cx="428"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58.9 Hz</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4" name="Rectangle 70"/>
            <p:cNvSpPr>
              <a:spLocks noChangeArrowheads="1"/>
            </p:cNvSpPr>
            <p:nvPr/>
          </p:nvSpPr>
          <p:spPr bwMode="auto">
            <a:xfrm>
              <a:off x="1802" y="2159"/>
              <a:ext cx="79"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5" name="Rectangle 71"/>
            <p:cNvSpPr>
              <a:spLocks noChangeArrowheads="1"/>
            </p:cNvSpPr>
            <p:nvPr/>
          </p:nvSpPr>
          <p:spPr bwMode="auto">
            <a:xfrm>
              <a:off x="2511" y="2159"/>
              <a:ext cx="2313"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000000"/>
                  </a:solidFill>
                  <a:effectLst/>
                  <a:latin typeface="Times New Roman" pitchFamily="18" charset="0"/>
                  <a:cs typeface="Arial" pitchFamily="34" charset="0"/>
                </a:rPr>
                <a:t>An additional </a:t>
              </a:r>
              <a:r>
                <a:rPr kumimoji="0" lang="en-US" altLang="en-US" sz="1500" b="0" i="0" u="sng" strike="noStrike" cap="none" normalizeH="0" baseline="0" dirty="0" smtClean="0">
                  <a:ln>
                    <a:noFill/>
                  </a:ln>
                  <a:solidFill>
                    <a:srgbClr val="FF0000"/>
                  </a:solidFill>
                  <a:effectLst/>
                  <a:latin typeface="Times New Roman" pitchFamily="18" charset="0"/>
                  <a:cs typeface="Arial" pitchFamily="34" charset="0"/>
                </a:rPr>
                <a:t>10%</a:t>
              </a:r>
              <a:r>
                <a:rPr kumimoji="0" lang="en-US" altLang="en-US" sz="1500" b="0" i="0" u="none" strike="noStrike" cap="none" normalizeH="0" baseline="0" dirty="0" smtClean="0">
                  <a:ln>
                    <a:noFill/>
                  </a:ln>
                  <a:solidFill>
                    <a:srgbClr val="000000"/>
                  </a:solidFill>
                  <a:effectLst/>
                  <a:latin typeface="Times New Roman" pitchFamily="18" charset="0"/>
                  <a:cs typeface="Arial" pitchFamily="34" charset="0"/>
                </a:rPr>
                <a:t> of the ERCOT System Load</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6" name="Rectangle 72"/>
            <p:cNvSpPr>
              <a:spLocks noChangeArrowheads="1"/>
            </p:cNvSpPr>
            <p:nvPr/>
          </p:nvSpPr>
          <p:spPr bwMode="auto">
            <a:xfrm>
              <a:off x="4686" y="2159"/>
              <a:ext cx="79"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7" name="Rectangle 73"/>
            <p:cNvSpPr>
              <a:spLocks noChangeArrowheads="1"/>
            </p:cNvSpPr>
            <p:nvPr/>
          </p:nvSpPr>
          <p:spPr bwMode="auto">
            <a:xfrm>
              <a:off x="3322" y="2293"/>
              <a:ext cx="631"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(Total 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8" name="Rectangle 74"/>
            <p:cNvSpPr>
              <a:spLocks noChangeArrowheads="1"/>
            </p:cNvSpPr>
            <p:nvPr/>
          </p:nvSpPr>
          <p:spPr bwMode="auto">
            <a:xfrm>
              <a:off x="3874" y="2293"/>
              <a:ext cx="79"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9" name="Rectangle 75"/>
            <p:cNvSpPr>
              <a:spLocks noChangeArrowheads="1"/>
            </p:cNvSpPr>
            <p:nvPr/>
          </p:nvSpPr>
          <p:spPr bwMode="auto">
            <a:xfrm>
              <a:off x="989" y="2121"/>
              <a:ext cx="7" cy="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0" name="Rectangle 76"/>
            <p:cNvSpPr>
              <a:spLocks noChangeArrowheads="1"/>
            </p:cNvSpPr>
            <p:nvPr/>
          </p:nvSpPr>
          <p:spPr bwMode="auto">
            <a:xfrm>
              <a:off x="953" y="2121"/>
              <a:ext cx="29" cy="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1" name="Rectangle 77"/>
            <p:cNvSpPr>
              <a:spLocks noChangeArrowheads="1"/>
            </p:cNvSpPr>
            <p:nvPr/>
          </p:nvSpPr>
          <p:spPr bwMode="auto">
            <a:xfrm>
              <a:off x="996" y="2121"/>
              <a:ext cx="1276"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2" name="Rectangle 78"/>
            <p:cNvSpPr>
              <a:spLocks noChangeArrowheads="1"/>
            </p:cNvSpPr>
            <p:nvPr/>
          </p:nvSpPr>
          <p:spPr bwMode="auto">
            <a:xfrm>
              <a:off x="2272" y="2121"/>
              <a:ext cx="3" cy="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3" name="Rectangle 79"/>
            <p:cNvSpPr>
              <a:spLocks noChangeArrowheads="1"/>
            </p:cNvSpPr>
            <p:nvPr/>
          </p:nvSpPr>
          <p:spPr bwMode="auto">
            <a:xfrm>
              <a:off x="2275" y="2121"/>
              <a:ext cx="2627"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4" name="Rectangle 80"/>
            <p:cNvSpPr>
              <a:spLocks noChangeArrowheads="1"/>
            </p:cNvSpPr>
            <p:nvPr/>
          </p:nvSpPr>
          <p:spPr bwMode="auto">
            <a:xfrm>
              <a:off x="4916" y="2121"/>
              <a:ext cx="29" cy="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5" name="Rectangle 81"/>
            <p:cNvSpPr>
              <a:spLocks noChangeArrowheads="1"/>
            </p:cNvSpPr>
            <p:nvPr/>
          </p:nvSpPr>
          <p:spPr bwMode="auto">
            <a:xfrm>
              <a:off x="4902" y="2121"/>
              <a:ext cx="7" cy="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6" name="Rectangle 82"/>
            <p:cNvSpPr>
              <a:spLocks noChangeArrowheads="1"/>
            </p:cNvSpPr>
            <p:nvPr/>
          </p:nvSpPr>
          <p:spPr bwMode="auto">
            <a:xfrm>
              <a:off x="989" y="2158"/>
              <a:ext cx="7"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7" name="Rectangle 83"/>
            <p:cNvSpPr>
              <a:spLocks noChangeArrowheads="1"/>
            </p:cNvSpPr>
            <p:nvPr/>
          </p:nvSpPr>
          <p:spPr bwMode="auto">
            <a:xfrm>
              <a:off x="953" y="2158"/>
              <a:ext cx="29"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8" name="Rectangle 84"/>
            <p:cNvSpPr>
              <a:spLocks noChangeArrowheads="1"/>
            </p:cNvSpPr>
            <p:nvPr/>
          </p:nvSpPr>
          <p:spPr bwMode="auto">
            <a:xfrm>
              <a:off x="2272" y="2158"/>
              <a:ext cx="3"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9" name="Rectangle 85"/>
            <p:cNvSpPr>
              <a:spLocks noChangeArrowheads="1"/>
            </p:cNvSpPr>
            <p:nvPr/>
          </p:nvSpPr>
          <p:spPr bwMode="auto">
            <a:xfrm>
              <a:off x="4916" y="2158"/>
              <a:ext cx="29"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0" name="Rectangle 86"/>
            <p:cNvSpPr>
              <a:spLocks noChangeArrowheads="1"/>
            </p:cNvSpPr>
            <p:nvPr/>
          </p:nvSpPr>
          <p:spPr bwMode="auto">
            <a:xfrm>
              <a:off x="4902" y="2158"/>
              <a:ext cx="7"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1" name="Rectangle 87"/>
            <p:cNvSpPr>
              <a:spLocks noChangeArrowheads="1"/>
            </p:cNvSpPr>
            <p:nvPr/>
          </p:nvSpPr>
          <p:spPr bwMode="auto">
            <a:xfrm>
              <a:off x="1442" y="2498"/>
              <a:ext cx="428"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58.5 Hz</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2" name="Rectangle 88"/>
            <p:cNvSpPr>
              <a:spLocks noChangeArrowheads="1"/>
            </p:cNvSpPr>
            <p:nvPr/>
          </p:nvSpPr>
          <p:spPr bwMode="auto">
            <a:xfrm>
              <a:off x="1802" y="2498"/>
              <a:ext cx="79"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3" name="Rectangle 89"/>
            <p:cNvSpPr>
              <a:spLocks noChangeArrowheads="1"/>
            </p:cNvSpPr>
            <p:nvPr/>
          </p:nvSpPr>
          <p:spPr bwMode="auto">
            <a:xfrm>
              <a:off x="2511" y="2498"/>
              <a:ext cx="1887"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000000"/>
                  </a:solidFill>
                  <a:effectLst/>
                  <a:latin typeface="Times New Roman" pitchFamily="18" charset="0"/>
                  <a:cs typeface="Arial" pitchFamily="34" charset="0"/>
                </a:rPr>
                <a:t>An additional </a:t>
              </a:r>
              <a:r>
                <a:rPr kumimoji="0" lang="en-US" altLang="en-US" sz="1500" b="0" i="0" u="sng" strike="noStrike" cap="none" normalizeH="0" baseline="0" dirty="0" smtClean="0">
                  <a:ln>
                    <a:noFill/>
                  </a:ln>
                  <a:solidFill>
                    <a:srgbClr val="FF0000"/>
                  </a:solidFill>
                  <a:effectLst/>
                  <a:latin typeface="Times New Roman" pitchFamily="18" charset="0"/>
                  <a:cs typeface="Arial" pitchFamily="34" charset="0"/>
                </a:rPr>
                <a:t>10%</a:t>
              </a:r>
              <a:r>
                <a:rPr kumimoji="0" lang="en-US" altLang="en-US" sz="1500" b="0" i="0" u="none" strike="noStrike" cap="none" normalizeH="0" baseline="0" dirty="0" smtClean="0">
                  <a:ln>
                    <a:noFill/>
                  </a:ln>
                  <a:solidFill>
                    <a:srgbClr val="000000"/>
                  </a:solidFill>
                  <a:effectLst/>
                  <a:latin typeface="Times New Roman" pitchFamily="18" charset="0"/>
                  <a:cs typeface="Arial" pitchFamily="34" charset="0"/>
                </a:rPr>
                <a:t> of the ERCOT Syst</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84" name="Rectangle 90"/>
            <p:cNvSpPr>
              <a:spLocks noChangeArrowheads="1"/>
            </p:cNvSpPr>
            <p:nvPr/>
          </p:nvSpPr>
          <p:spPr bwMode="auto">
            <a:xfrm>
              <a:off x="4304" y="2497"/>
              <a:ext cx="470"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000000"/>
                  </a:solidFill>
                  <a:effectLst/>
                  <a:latin typeface="Times New Roman" pitchFamily="18" charset="0"/>
                  <a:cs typeface="Arial" pitchFamily="34" charset="0"/>
                </a:rPr>
                <a:t>em Load</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85" name="Rectangle 91"/>
            <p:cNvSpPr>
              <a:spLocks noChangeArrowheads="1"/>
            </p:cNvSpPr>
            <p:nvPr/>
          </p:nvSpPr>
          <p:spPr bwMode="auto">
            <a:xfrm>
              <a:off x="4686" y="2498"/>
              <a:ext cx="79"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6" name="Rectangle 92"/>
            <p:cNvSpPr>
              <a:spLocks noChangeArrowheads="1"/>
            </p:cNvSpPr>
            <p:nvPr/>
          </p:nvSpPr>
          <p:spPr bwMode="auto">
            <a:xfrm>
              <a:off x="3322" y="2632"/>
              <a:ext cx="631"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(Total 25%)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7" name="Rectangle 93"/>
            <p:cNvSpPr>
              <a:spLocks noChangeArrowheads="1"/>
            </p:cNvSpPr>
            <p:nvPr/>
          </p:nvSpPr>
          <p:spPr bwMode="auto">
            <a:xfrm>
              <a:off x="3874" y="2632"/>
              <a:ext cx="79"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8" name="Rectangle 94"/>
            <p:cNvSpPr>
              <a:spLocks noChangeArrowheads="1"/>
            </p:cNvSpPr>
            <p:nvPr/>
          </p:nvSpPr>
          <p:spPr bwMode="auto">
            <a:xfrm>
              <a:off x="989" y="2460"/>
              <a:ext cx="7" cy="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9" name="Rectangle 95"/>
            <p:cNvSpPr>
              <a:spLocks noChangeArrowheads="1"/>
            </p:cNvSpPr>
            <p:nvPr/>
          </p:nvSpPr>
          <p:spPr bwMode="auto">
            <a:xfrm>
              <a:off x="953" y="2460"/>
              <a:ext cx="29" cy="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0" name="Rectangle 96"/>
            <p:cNvSpPr>
              <a:spLocks noChangeArrowheads="1"/>
            </p:cNvSpPr>
            <p:nvPr/>
          </p:nvSpPr>
          <p:spPr bwMode="auto">
            <a:xfrm>
              <a:off x="996" y="2460"/>
              <a:ext cx="1276"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1" name="Rectangle 97"/>
            <p:cNvSpPr>
              <a:spLocks noChangeArrowheads="1"/>
            </p:cNvSpPr>
            <p:nvPr/>
          </p:nvSpPr>
          <p:spPr bwMode="auto">
            <a:xfrm>
              <a:off x="2272" y="2460"/>
              <a:ext cx="3" cy="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2" name="Rectangle 98"/>
            <p:cNvSpPr>
              <a:spLocks noChangeArrowheads="1"/>
            </p:cNvSpPr>
            <p:nvPr/>
          </p:nvSpPr>
          <p:spPr bwMode="auto">
            <a:xfrm>
              <a:off x="2275" y="2460"/>
              <a:ext cx="2627" cy="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3" name="Rectangle 99"/>
            <p:cNvSpPr>
              <a:spLocks noChangeArrowheads="1"/>
            </p:cNvSpPr>
            <p:nvPr/>
          </p:nvSpPr>
          <p:spPr bwMode="auto">
            <a:xfrm>
              <a:off x="4916" y="2460"/>
              <a:ext cx="29" cy="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4" name="Rectangle 100"/>
            <p:cNvSpPr>
              <a:spLocks noChangeArrowheads="1"/>
            </p:cNvSpPr>
            <p:nvPr/>
          </p:nvSpPr>
          <p:spPr bwMode="auto">
            <a:xfrm>
              <a:off x="4902" y="2460"/>
              <a:ext cx="7" cy="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5" name="Rectangle 101"/>
            <p:cNvSpPr>
              <a:spLocks noChangeArrowheads="1"/>
            </p:cNvSpPr>
            <p:nvPr/>
          </p:nvSpPr>
          <p:spPr bwMode="auto">
            <a:xfrm>
              <a:off x="989" y="2497"/>
              <a:ext cx="7" cy="3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6" name="Rectangle 102"/>
            <p:cNvSpPr>
              <a:spLocks noChangeArrowheads="1"/>
            </p:cNvSpPr>
            <p:nvPr/>
          </p:nvSpPr>
          <p:spPr bwMode="auto">
            <a:xfrm>
              <a:off x="953" y="2497"/>
              <a:ext cx="29" cy="3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7" name="Rectangle 103"/>
            <p:cNvSpPr>
              <a:spLocks noChangeArrowheads="1"/>
            </p:cNvSpPr>
            <p:nvPr/>
          </p:nvSpPr>
          <p:spPr bwMode="auto">
            <a:xfrm>
              <a:off x="953" y="2800"/>
              <a:ext cx="29" cy="4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8" name="Rectangle 104"/>
            <p:cNvSpPr>
              <a:spLocks noChangeArrowheads="1"/>
            </p:cNvSpPr>
            <p:nvPr/>
          </p:nvSpPr>
          <p:spPr bwMode="auto">
            <a:xfrm>
              <a:off x="953" y="2814"/>
              <a:ext cx="43" cy="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9" name="Rectangle 105"/>
            <p:cNvSpPr>
              <a:spLocks noChangeArrowheads="1"/>
            </p:cNvSpPr>
            <p:nvPr/>
          </p:nvSpPr>
          <p:spPr bwMode="auto">
            <a:xfrm>
              <a:off x="989" y="2800"/>
              <a:ext cx="7"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0" name="Rectangle 106"/>
            <p:cNvSpPr>
              <a:spLocks noChangeArrowheads="1"/>
            </p:cNvSpPr>
            <p:nvPr/>
          </p:nvSpPr>
          <p:spPr bwMode="auto">
            <a:xfrm>
              <a:off x="989" y="2800"/>
              <a:ext cx="7"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1" name="Rectangle 107"/>
            <p:cNvSpPr>
              <a:spLocks noChangeArrowheads="1"/>
            </p:cNvSpPr>
            <p:nvPr/>
          </p:nvSpPr>
          <p:spPr bwMode="auto">
            <a:xfrm>
              <a:off x="996" y="2814"/>
              <a:ext cx="1276" cy="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2" name="Rectangle 108"/>
            <p:cNvSpPr>
              <a:spLocks noChangeArrowheads="1"/>
            </p:cNvSpPr>
            <p:nvPr/>
          </p:nvSpPr>
          <p:spPr bwMode="auto">
            <a:xfrm>
              <a:off x="996" y="2800"/>
              <a:ext cx="1276"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3" name="Rectangle 109"/>
            <p:cNvSpPr>
              <a:spLocks noChangeArrowheads="1"/>
            </p:cNvSpPr>
            <p:nvPr/>
          </p:nvSpPr>
          <p:spPr bwMode="auto">
            <a:xfrm>
              <a:off x="2272" y="2497"/>
              <a:ext cx="3" cy="3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4" name="Rectangle 110"/>
            <p:cNvSpPr>
              <a:spLocks noChangeArrowheads="1"/>
            </p:cNvSpPr>
            <p:nvPr/>
          </p:nvSpPr>
          <p:spPr bwMode="auto">
            <a:xfrm>
              <a:off x="2272" y="2800"/>
              <a:ext cx="43"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5" name="Rectangle 111"/>
            <p:cNvSpPr>
              <a:spLocks noChangeArrowheads="1"/>
            </p:cNvSpPr>
            <p:nvPr/>
          </p:nvSpPr>
          <p:spPr bwMode="auto">
            <a:xfrm>
              <a:off x="2272" y="2814"/>
              <a:ext cx="43" cy="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6" name="Rectangle 112"/>
            <p:cNvSpPr>
              <a:spLocks noChangeArrowheads="1"/>
            </p:cNvSpPr>
            <p:nvPr/>
          </p:nvSpPr>
          <p:spPr bwMode="auto">
            <a:xfrm>
              <a:off x="2315" y="2814"/>
              <a:ext cx="2587" cy="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7" name="Rectangle 113"/>
            <p:cNvSpPr>
              <a:spLocks noChangeArrowheads="1"/>
            </p:cNvSpPr>
            <p:nvPr/>
          </p:nvSpPr>
          <p:spPr bwMode="auto">
            <a:xfrm>
              <a:off x="2315" y="2800"/>
              <a:ext cx="2587"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8" name="Rectangle 114"/>
            <p:cNvSpPr>
              <a:spLocks noChangeArrowheads="1"/>
            </p:cNvSpPr>
            <p:nvPr/>
          </p:nvSpPr>
          <p:spPr bwMode="auto">
            <a:xfrm>
              <a:off x="4916" y="2497"/>
              <a:ext cx="29" cy="3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9" name="Rectangle 115"/>
            <p:cNvSpPr>
              <a:spLocks noChangeArrowheads="1"/>
            </p:cNvSpPr>
            <p:nvPr/>
          </p:nvSpPr>
          <p:spPr bwMode="auto">
            <a:xfrm>
              <a:off x="4902" y="2497"/>
              <a:ext cx="7" cy="3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0" name="Rectangle 116"/>
            <p:cNvSpPr>
              <a:spLocks noChangeArrowheads="1"/>
            </p:cNvSpPr>
            <p:nvPr/>
          </p:nvSpPr>
          <p:spPr bwMode="auto">
            <a:xfrm>
              <a:off x="4916" y="2800"/>
              <a:ext cx="29" cy="4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1" name="Rectangle 117"/>
            <p:cNvSpPr>
              <a:spLocks noChangeArrowheads="1"/>
            </p:cNvSpPr>
            <p:nvPr/>
          </p:nvSpPr>
          <p:spPr bwMode="auto">
            <a:xfrm>
              <a:off x="4902" y="2814"/>
              <a:ext cx="43" cy="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2" name="Rectangle 118"/>
            <p:cNvSpPr>
              <a:spLocks noChangeArrowheads="1"/>
            </p:cNvSpPr>
            <p:nvPr/>
          </p:nvSpPr>
          <p:spPr bwMode="auto">
            <a:xfrm>
              <a:off x="4902" y="2800"/>
              <a:ext cx="7"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3" name="Rectangle 119"/>
            <p:cNvSpPr>
              <a:spLocks noChangeArrowheads="1"/>
            </p:cNvSpPr>
            <p:nvPr/>
          </p:nvSpPr>
          <p:spPr bwMode="auto">
            <a:xfrm>
              <a:off x="4902" y="2800"/>
              <a:ext cx="7"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4" name="Rectangle 120"/>
            <p:cNvSpPr>
              <a:spLocks noChangeArrowheads="1"/>
            </p:cNvSpPr>
            <p:nvPr/>
          </p:nvSpPr>
          <p:spPr bwMode="auto">
            <a:xfrm>
              <a:off x="584" y="2844"/>
              <a:ext cx="79"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20" name="Title 1"/>
          <p:cNvSpPr txBox="1">
            <a:spLocks/>
          </p:cNvSpPr>
          <p:nvPr/>
        </p:nvSpPr>
        <p:spPr>
          <a:xfrm>
            <a:off x="532064" y="107301"/>
            <a:ext cx="8459536" cy="46166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400" b="1" kern="1200">
                <a:solidFill>
                  <a:schemeClr val="tx1"/>
                </a:solidFill>
                <a:latin typeface="+mj-lt"/>
                <a:ea typeface="+mj-ea"/>
                <a:cs typeface="+mj-cs"/>
              </a:defRPr>
            </a:lvl1pPr>
          </a:lstStyle>
          <a:p>
            <a:r>
              <a:rPr lang="en-US" sz="2000" dirty="0" smtClean="0">
                <a:solidFill>
                  <a:srgbClr val="000000"/>
                </a:solidFill>
              </a:rPr>
              <a:t>UNDER FREQUENCY LOAD SHED TESTING  FOR 2015</a:t>
            </a:r>
            <a:endParaRPr lang="en-US" sz="2000" dirty="0"/>
          </a:p>
        </p:txBody>
      </p:sp>
    </p:spTree>
    <p:extLst>
      <p:ext uri="{BB962C8B-B14F-4D97-AF65-F5344CB8AC3E}">
        <p14:creationId xmlns:p14="http://schemas.microsoft.com/office/powerpoint/2010/main" val="252216748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0" name="Title 1"/>
          <p:cNvSpPr txBox="1">
            <a:spLocks/>
          </p:cNvSpPr>
          <p:nvPr/>
        </p:nvSpPr>
        <p:spPr>
          <a:xfrm>
            <a:off x="532064" y="107301"/>
            <a:ext cx="8459536" cy="46166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400" b="1" kern="1200">
                <a:solidFill>
                  <a:schemeClr val="tx1"/>
                </a:solidFill>
                <a:latin typeface="+mj-lt"/>
                <a:ea typeface="+mj-ea"/>
                <a:cs typeface="+mj-cs"/>
              </a:defRPr>
            </a:lvl1pPr>
          </a:lstStyle>
          <a:p>
            <a:r>
              <a:rPr lang="en-US" sz="2000" dirty="0" smtClean="0">
                <a:solidFill>
                  <a:srgbClr val="000000"/>
                </a:solidFill>
              </a:rPr>
              <a:t>UNDER FREQUENCY LOAD SHED TESTING  FOR 2015</a:t>
            </a:r>
            <a:endParaRPr lang="en-US" sz="2000" dirty="0">
              <a:solidFill>
                <a:prstClr val="black"/>
              </a:solidFill>
            </a:endParaRPr>
          </a:p>
        </p:txBody>
      </p:sp>
      <p:sp>
        <p:nvSpPr>
          <p:cNvPr id="2" name="TextBox 1"/>
          <p:cNvSpPr txBox="1"/>
          <p:nvPr/>
        </p:nvSpPr>
        <p:spPr>
          <a:xfrm>
            <a:off x="532064" y="1066800"/>
            <a:ext cx="8230936" cy="369332"/>
          </a:xfrm>
          <a:prstGeom prst="rect">
            <a:avLst/>
          </a:prstGeom>
          <a:noFill/>
        </p:spPr>
        <p:txBody>
          <a:bodyPr wrap="square" rtlCol="0">
            <a:spAutoFit/>
          </a:bodyPr>
          <a:lstStyle/>
          <a:p>
            <a:r>
              <a:rPr lang="en-US" dirty="0" smtClean="0"/>
              <a:t>ERCOT proposed testing schedule</a:t>
            </a:r>
            <a:endParaRPr lang="en-US" dirty="0"/>
          </a:p>
        </p:txBody>
      </p:sp>
      <p:sp>
        <p:nvSpPr>
          <p:cNvPr id="3" name="TextBox 2"/>
          <p:cNvSpPr txBox="1"/>
          <p:nvPr/>
        </p:nvSpPr>
        <p:spPr>
          <a:xfrm>
            <a:off x="609600" y="1676400"/>
            <a:ext cx="7620000" cy="3693319"/>
          </a:xfrm>
          <a:prstGeom prst="rect">
            <a:avLst/>
          </a:prstGeom>
          <a:noFill/>
        </p:spPr>
        <p:txBody>
          <a:bodyPr wrap="square" rtlCol="0">
            <a:spAutoFit/>
          </a:bodyPr>
          <a:lstStyle/>
          <a:p>
            <a:r>
              <a:rPr lang="en-US" dirty="0"/>
              <a:t>February 19, 2015 </a:t>
            </a:r>
            <a:r>
              <a:rPr lang="en-US" dirty="0" smtClean="0"/>
              <a:t>present to OWG</a:t>
            </a:r>
          </a:p>
          <a:p>
            <a:endParaRPr lang="en-US" dirty="0" smtClean="0"/>
          </a:p>
          <a:p>
            <a:r>
              <a:rPr lang="en-US" dirty="0"/>
              <a:t>March 5, 2015 </a:t>
            </a:r>
            <a:r>
              <a:rPr lang="en-US" dirty="0" smtClean="0"/>
              <a:t>present to ROS</a:t>
            </a:r>
          </a:p>
          <a:p>
            <a:endParaRPr lang="en-US" dirty="0" smtClean="0"/>
          </a:p>
          <a:p>
            <a:r>
              <a:rPr lang="en-US" dirty="0">
                <a:solidFill>
                  <a:prstClr val="black"/>
                </a:solidFill>
              </a:rPr>
              <a:t>April 1, 2015 </a:t>
            </a:r>
            <a:r>
              <a:rPr lang="en-US" dirty="0" smtClean="0"/>
              <a:t>ERCOT email notification to be sent by Client Service to 			TSP/DSP Authorized Representatives</a:t>
            </a:r>
          </a:p>
          <a:p>
            <a:endParaRPr lang="en-US" dirty="0"/>
          </a:p>
          <a:p>
            <a:r>
              <a:rPr lang="en-US" dirty="0">
                <a:solidFill>
                  <a:prstClr val="black"/>
                </a:solidFill>
              </a:rPr>
              <a:t>May 12, 2015 </a:t>
            </a:r>
            <a:r>
              <a:rPr lang="en-US" dirty="0" smtClean="0">
                <a:solidFill>
                  <a:prstClr val="black"/>
                </a:solidFill>
              </a:rPr>
              <a:t>11:00 AM </a:t>
            </a:r>
            <a:r>
              <a:rPr lang="en-US" dirty="0" smtClean="0"/>
              <a:t>survey test time and day</a:t>
            </a:r>
          </a:p>
          <a:p>
            <a:endParaRPr lang="en-US" dirty="0"/>
          </a:p>
          <a:p>
            <a:r>
              <a:rPr lang="en-US" dirty="0"/>
              <a:t>June 12, 2015 Survey </a:t>
            </a:r>
            <a:r>
              <a:rPr lang="en-US" dirty="0" smtClean="0"/>
              <a:t>results due back to ERCOT </a:t>
            </a:r>
          </a:p>
          <a:p>
            <a:endParaRPr lang="en-US" dirty="0"/>
          </a:p>
          <a:p>
            <a:r>
              <a:rPr lang="en-US" dirty="0" smtClean="0"/>
              <a:t>Compile results and report to OWG/ROS/TAC August/October 2015</a:t>
            </a:r>
          </a:p>
          <a:p>
            <a:r>
              <a:rPr lang="en-US" dirty="0" smtClean="0"/>
              <a:t> </a:t>
            </a:r>
            <a:endParaRPr lang="en-US" dirty="0"/>
          </a:p>
        </p:txBody>
      </p:sp>
    </p:spTree>
    <p:extLst>
      <p:ext uri="{BB962C8B-B14F-4D97-AF65-F5344CB8AC3E}">
        <p14:creationId xmlns:p14="http://schemas.microsoft.com/office/powerpoint/2010/main" val="102207464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02362619"/>
              </p:ext>
            </p:extLst>
          </p:nvPr>
        </p:nvGraphicFramePr>
        <p:xfrm>
          <a:off x="457200" y="457200"/>
          <a:ext cx="8153400" cy="5410194"/>
        </p:xfrm>
        <a:graphic>
          <a:graphicData uri="http://schemas.openxmlformats.org/drawingml/2006/table">
            <a:tbl>
              <a:tblPr/>
              <a:tblGrid>
                <a:gridCol w="1015939"/>
                <a:gridCol w="718276"/>
                <a:gridCol w="58239"/>
                <a:gridCol w="666508"/>
                <a:gridCol w="666508"/>
                <a:gridCol w="666508"/>
                <a:gridCol w="666508"/>
                <a:gridCol w="666508"/>
                <a:gridCol w="666508"/>
                <a:gridCol w="58239"/>
                <a:gridCol w="2303659"/>
              </a:tblGrid>
              <a:tr h="131230">
                <a:tc>
                  <a:txBody>
                    <a:bodyPr/>
                    <a:lstStyle/>
                    <a:p>
                      <a:pPr algn="l" fontAlgn="b"/>
                      <a:r>
                        <a:rPr lang="en-US" sz="600" b="0" i="0" u="none" strike="noStrike" dirty="0">
                          <a:solidFill>
                            <a:srgbClr val="000000"/>
                          </a:solidFill>
                          <a:effectLst/>
                          <a:latin typeface="Calibri"/>
                        </a:rPr>
                        <a:t>Registered Entity</a:t>
                      </a:r>
                    </a:p>
                  </a:txBody>
                  <a:tcPr marL="3919" marR="3919" marT="3919" marB="0" anchor="b">
                    <a:lnL>
                      <a:noFill/>
                    </a:lnL>
                    <a:lnR>
                      <a:noFill/>
                    </a:lnR>
                    <a:lnT>
                      <a:noFill/>
                    </a:lnT>
                    <a:lnB>
                      <a:noFill/>
                    </a:lnB>
                  </a:tcPr>
                </a:tc>
                <a:tc>
                  <a:txBody>
                    <a:bodyPr/>
                    <a:lstStyle/>
                    <a:p>
                      <a:pPr algn="l" fontAlgn="b"/>
                      <a:endParaRPr lang="en-US" sz="600" b="0" i="1"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r>
              <a:tr h="131230">
                <a:tc>
                  <a:txBody>
                    <a:bodyPr/>
                    <a:lstStyle/>
                    <a:p>
                      <a:pPr algn="l" fontAlgn="b"/>
                      <a:r>
                        <a:rPr lang="en-US" sz="600" b="0" i="0" u="none" strike="noStrike">
                          <a:solidFill>
                            <a:srgbClr val="000000"/>
                          </a:solidFill>
                          <a:effectLst/>
                          <a:latin typeface="Calibri"/>
                        </a:rPr>
                        <a:t>Date/Time of Survey</a:t>
                      </a:r>
                    </a:p>
                  </a:txBody>
                  <a:tcPr marL="3919" marR="3919" marT="3919" marB="0" anchor="b">
                    <a:lnL>
                      <a:noFill/>
                    </a:lnL>
                    <a:lnR>
                      <a:noFill/>
                    </a:lnR>
                    <a:lnT>
                      <a:noFill/>
                    </a:lnT>
                    <a:lnB>
                      <a:noFill/>
                    </a:lnB>
                  </a:tcPr>
                </a:tc>
                <a:tc>
                  <a:txBody>
                    <a:bodyPr/>
                    <a:lstStyle/>
                    <a:p>
                      <a:pPr algn="l" fontAlgn="b"/>
                      <a:r>
                        <a:rPr lang="en-US" sz="600" b="0" i="1" u="none" strike="noStrike">
                          <a:solidFill>
                            <a:srgbClr val="000000"/>
                          </a:solidFill>
                          <a:effectLst/>
                          <a:latin typeface="Calibri"/>
                        </a:rPr>
                        <a:t>5/12/2015, 11:00 AM</a:t>
                      </a: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r>
              <a:tr h="131230">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1" u="none" strike="noStrike">
                        <a:solidFill>
                          <a:srgbClr val="FF0000"/>
                        </a:solidFill>
                        <a:effectLst/>
                        <a:latin typeface="Calibri"/>
                      </a:endParaRPr>
                    </a:p>
                  </a:txBody>
                  <a:tcPr marL="3919" marR="3919" marT="39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w="6350" cap="flat" cmpd="sng" algn="ctr">
                      <a:solidFill>
                        <a:srgbClr val="000000"/>
                      </a:solidFill>
                      <a:prstDash val="solid"/>
                      <a:round/>
                      <a:headEnd type="none" w="med" len="med"/>
                      <a:tailEnd type="none" w="med" len="med"/>
                    </a:lnB>
                  </a:tcPr>
                </a:tc>
              </a:tr>
              <a:tr h="787384">
                <a:tc gridSpan="2">
                  <a:txBody>
                    <a:bodyPr/>
                    <a:lstStyle/>
                    <a:p>
                      <a:pPr algn="ctr" fontAlgn="t"/>
                      <a:r>
                        <a:rPr lang="en-US" sz="600" b="1" i="0" u="none" strike="noStrike">
                          <a:solidFill>
                            <a:srgbClr val="0066FF"/>
                          </a:solidFill>
                          <a:effectLst/>
                          <a:latin typeface="Calibri"/>
                        </a:rPr>
                        <a:t>Size and location of customer load, or percentage of connected load, to be interrupted.</a:t>
                      </a:r>
                    </a:p>
                  </a:txBody>
                  <a:tcPr marL="3919" marR="3919" marT="391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t"/>
                      <a:r>
                        <a:rPr lang="en-US" sz="600" b="1" i="0" u="none" strike="noStrike">
                          <a:solidFill>
                            <a:srgbClr val="0066FF"/>
                          </a:solidFill>
                          <a:effectLst/>
                          <a:latin typeface="Calibri"/>
                        </a:rPr>
                        <a:t>Frequency set points.</a:t>
                      </a:r>
                    </a:p>
                  </a:txBody>
                  <a:tcPr marL="3919" marR="3919" marT="391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600" b="1" i="0" u="none" strike="noStrike">
                          <a:solidFill>
                            <a:srgbClr val="0066FF"/>
                          </a:solidFill>
                          <a:effectLst/>
                          <a:latin typeface="Calibri"/>
                        </a:rPr>
                        <a:t>Any other schemes that are part of or impact the UFLS programs such as related generation protection, islanding schemes, automatic load restoration schemes, and Special Protection Systems. Also please  indicate any other ERCOT-registered Transmission/Distribution Service Providers (TDSPs) whose load is represented by your company in this survey </a:t>
                      </a:r>
                    </a:p>
                  </a:txBody>
                  <a:tcPr marL="3919" marR="3919" marT="391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230">
                <a:tc rowSpan="3" gridSpan="2">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endParaRPr lang="en-US"/>
                    </a:p>
                  </a:txBody>
                  <a:tcPr/>
                </a:tc>
                <a:tc rowSpan="3">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600" b="0" i="0" u="none" strike="noStrike">
                          <a:solidFill>
                            <a:srgbClr val="000000"/>
                          </a:solidFill>
                          <a:effectLst/>
                          <a:latin typeface="Calibri"/>
                        </a:rPr>
                        <a:t>Block 1</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0" i="0" u="none" strike="noStrike">
                          <a:solidFill>
                            <a:srgbClr val="000000"/>
                          </a:solidFill>
                          <a:effectLst/>
                          <a:latin typeface="Calibri"/>
                        </a:rPr>
                        <a:t>Block 2</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0" i="0" u="none" strike="noStrike">
                          <a:solidFill>
                            <a:srgbClr val="000000"/>
                          </a:solidFill>
                          <a:effectLst/>
                          <a:latin typeface="Calibri"/>
                        </a:rPr>
                        <a:t>Block 3</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rowSpan="3">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230">
                <a:tc gridSpan="2" vMerge="1">
                  <a:txBody>
                    <a:bodyPr/>
                    <a:lstStyle/>
                    <a:p>
                      <a:endParaRPr lang="en-US"/>
                    </a:p>
                  </a:txBody>
                  <a:tcPr/>
                </a:tc>
                <a:tc hMerge="1" vMerge="1">
                  <a:txBody>
                    <a:bodyPr/>
                    <a:lstStyle/>
                    <a:p>
                      <a:endParaRPr lang="en-US"/>
                    </a:p>
                  </a:txBody>
                  <a:tcPr/>
                </a:tc>
                <a:tc vMerge="1">
                  <a:txBody>
                    <a:bodyPr/>
                    <a:lstStyle/>
                    <a:p>
                      <a:endParaRPr lang="en-US"/>
                    </a:p>
                  </a:txBody>
                  <a:tcPr/>
                </a:tc>
                <a:tc gridSpan="2">
                  <a:txBody>
                    <a:bodyPr/>
                    <a:lstStyle/>
                    <a:p>
                      <a:pPr algn="ctr" fontAlgn="b"/>
                      <a:r>
                        <a:rPr lang="en-US" sz="600" b="0" i="0" u="none" strike="noStrike">
                          <a:solidFill>
                            <a:srgbClr val="000000"/>
                          </a:solidFill>
                          <a:effectLst/>
                          <a:latin typeface="Calibri"/>
                        </a:rPr>
                        <a:t>5% minimum</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0" i="0" u="none" strike="noStrike">
                          <a:solidFill>
                            <a:srgbClr val="000000"/>
                          </a:solidFill>
                          <a:effectLst/>
                          <a:latin typeface="Calibri"/>
                        </a:rPr>
                        <a:t>10% minimum</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0" i="0" u="none" strike="noStrike">
                          <a:solidFill>
                            <a:srgbClr val="000000"/>
                          </a:solidFill>
                          <a:effectLst/>
                          <a:latin typeface="Calibri"/>
                        </a:rPr>
                        <a:t>10% minumim</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c vMerge="1">
                  <a:txBody>
                    <a:bodyPr/>
                    <a:lstStyle/>
                    <a:p>
                      <a:endParaRPr lang="en-US"/>
                    </a:p>
                  </a:txBody>
                  <a:tcPr/>
                </a:tc>
              </a:tr>
              <a:tr h="127731">
                <a:tc gridSpan="2" vMerge="1">
                  <a:txBody>
                    <a:bodyPr/>
                    <a:lstStyle/>
                    <a:p>
                      <a:endParaRPr lang="en-US"/>
                    </a:p>
                  </a:txBody>
                  <a:tcPr/>
                </a:tc>
                <a:tc hMerge="1" vMerge="1">
                  <a:txBody>
                    <a:bodyPr/>
                    <a:lstStyle/>
                    <a:p>
                      <a:endParaRPr lang="en-US"/>
                    </a:p>
                  </a:txBody>
                  <a:tcPr/>
                </a:tc>
                <a:tc vMerge="1">
                  <a:txBody>
                    <a:bodyPr/>
                    <a:lstStyle/>
                    <a:p>
                      <a:endParaRPr lang="en-US"/>
                    </a:p>
                  </a:txBody>
                  <a:tcPr/>
                </a:tc>
                <a:tc gridSpan="2">
                  <a:txBody>
                    <a:bodyPr/>
                    <a:lstStyle/>
                    <a:p>
                      <a:pPr algn="ctr" fontAlgn="b"/>
                      <a:r>
                        <a:rPr lang="en-US" sz="600" b="0" i="0" u="none" strike="noStrike">
                          <a:solidFill>
                            <a:srgbClr val="000000"/>
                          </a:solidFill>
                          <a:effectLst/>
                          <a:latin typeface="Calibri"/>
                        </a:rPr>
                        <a:t>59.3 Hz</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0" i="0" u="none" strike="noStrike">
                          <a:solidFill>
                            <a:srgbClr val="000000"/>
                          </a:solidFill>
                          <a:effectLst/>
                          <a:latin typeface="Calibri"/>
                        </a:rPr>
                        <a:t>58.9 Hz</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0" i="0" u="none" strike="noStrike">
                          <a:solidFill>
                            <a:srgbClr val="000000"/>
                          </a:solidFill>
                          <a:effectLst/>
                          <a:latin typeface="Calibri"/>
                        </a:rPr>
                        <a:t>58.5 Hz</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c vMerge="1">
                  <a:txBody>
                    <a:bodyPr/>
                    <a:lstStyle/>
                    <a:p>
                      <a:endParaRPr lang="en-US"/>
                    </a:p>
                  </a:txBody>
                  <a:tcPr/>
                </a:tc>
              </a:tr>
              <a:tr h="262461">
                <a:tc>
                  <a:txBody>
                    <a:bodyPr/>
                    <a:lstStyle/>
                    <a:p>
                      <a:pPr algn="ctr" fontAlgn="b"/>
                      <a:r>
                        <a:rPr lang="en-US" sz="600" b="0" i="0" u="none" strike="noStrike">
                          <a:solidFill>
                            <a:srgbClr val="000000"/>
                          </a:solidFill>
                          <a:effectLst/>
                          <a:latin typeface="Calibri"/>
                        </a:rPr>
                        <a:t>Load Area</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600" b="0" i="0" u="none" strike="noStrike">
                          <a:solidFill>
                            <a:srgbClr val="000000"/>
                          </a:solidFill>
                          <a:effectLst/>
                          <a:latin typeface="Calibri"/>
                        </a:rPr>
                        <a:t>Total Area Load (MW)</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Load Dropped for Block 1 (MW)</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600" b="0" i="0" u="none" strike="noStrike">
                          <a:solidFill>
                            <a:srgbClr val="000000"/>
                          </a:solidFill>
                          <a:effectLst/>
                          <a:latin typeface="Calibri"/>
                        </a:rPr>
                        <a:t>% Load Dropped for Block 1</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600" b="0" i="0" u="none" strike="noStrike">
                          <a:solidFill>
                            <a:srgbClr val="000000"/>
                          </a:solidFill>
                          <a:effectLst/>
                          <a:latin typeface="Calibri"/>
                        </a:rPr>
                        <a:t>Load Dropped for Block 2 (MW)</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600" b="0" i="0" u="none" strike="noStrike">
                          <a:solidFill>
                            <a:srgbClr val="000000"/>
                          </a:solidFill>
                          <a:effectLst/>
                          <a:latin typeface="Calibri"/>
                        </a:rPr>
                        <a:t>% Load Dropped for Block 2</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600" b="0" i="0" u="none" strike="noStrike">
                          <a:solidFill>
                            <a:srgbClr val="000000"/>
                          </a:solidFill>
                          <a:effectLst/>
                          <a:latin typeface="Calibri"/>
                        </a:rPr>
                        <a:t>Load Dropped for Block 3 (MW)</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600" b="0" i="0" u="none" strike="noStrike">
                          <a:solidFill>
                            <a:srgbClr val="000000"/>
                          </a:solidFill>
                          <a:effectLst/>
                          <a:latin typeface="Calibri"/>
                        </a:rPr>
                        <a:t>% Load Dropped for Block 3</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Comments</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4">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4">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effectLst/>
                          <a:latin typeface="Calibri"/>
                        </a:rPr>
                        <a:t> </a:t>
                      </a:r>
                    </a:p>
                  </a:txBody>
                  <a:tcPr marL="3919" marR="3919" marT="3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731">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w="6350" cap="flat" cmpd="sng" algn="ctr">
                      <a:solidFill>
                        <a:srgbClr val="000000"/>
                      </a:solidFill>
                      <a:prstDash val="solid"/>
                      <a:round/>
                      <a:headEnd type="none" w="med" len="med"/>
                      <a:tailEnd type="none" w="med" len="med"/>
                    </a:lnT>
                    <a:lnB>
                      <a:noFill/>
                    </a:lnB>
                  </a:tcPr>
                </a:tc>
              </a:tr>
              <a:tr h="127731">
                <a:tc>
                  <a:txBody>
                    <a:bodyPr/>
                    <a:lstStyle/>
                    <a:p>
                      <a:pPr algn="l" fontAlgn="b"/>
                      <a:r>
                        <a:rPr lang="en-US" sz="600" b="0" i="0" u="none" strike="noStrike">
                          <a:solidFill>
                            <a:srgbClr val="000000"/>
                          </a:solidFill>
                          <a:effectLst/>
                          <a:latin typeface="Calibri"/>
                        </a:rPr>
                        <a:t>Total</a:t>
                      </a:r>
                    </a:p>
                  </a:txBody>
                  <a:tcPr marL="3919" marR="3919" marT="3919" marB="0" anchor="b">
                    <a:lnL>
                      <a:noFill/>
                    </a:lnL>
                    <a:lnR>
                      <a:noFill/>
                    </a:lnR>
                    <a:lnT>
                      <a:noFill/>
                    </a:lnT>
                    <a:lnB>
                      <a:noFill/>
                    </a:lnB>
                  </a:tcPr>
                </a:tc>
                <a:tc>
                  <a:txBody>
                    <a:bodyPr/>
                    <a:lstStyle/>
                    <a:p>
                      <a:pPr algn="ctr" fontAlgn="ctr"/>
                      <a:r>
                        <a:rPr lang="en-US" sz="600" b="0" i="0" u="none" strike="noStrike">
                          <a:solidFill>
                            <a:srgbClr val="000000"/>
                          </a:solidFill>
                          <a:effectLst/>
                          <a:latin typeface="Calibri"/>
                        </a:rPr>
                        <a:t>0</a:t>
                      </a:r>
                    </a:p>
                  </a:txBody>
                  <a:tcPr marL="3919" marR="3919" marT="3919" marB="0" anchor="ctr">
                    <a:lnL>
                      <a:noFill/>
                    </a:lnL>
                    <a:lnR>
                      <a:noFill/>
                    </a:lnR>
                    <a:lnT>
                      <a:noFill/>
                    </a:lnT>
                    <a:lnB>
                      <a:noFill/>
                    </a:lnB>
                  </a:tcPr>
                </a:tc>
                <a:tc>
                  <a:txBody>
                    <a:bodyPr/>
                    <a:lstStyle/>
                    <a:p>
                      <a:pPr algn="ctr" fontAlgn="ctr"/>
                      <a:endParaRPr lang="en-US" sz="600" b="0" i="0" u="none" strike="noStrike">
                        <a:solidFill>
                          <a:srgbClr val="000000"/>
                        </a:solidFill>
                        <a:effectLst/>
                        <a:latin typeface="Calibri"/>
                      </a:endParaRPr>
                    </a:p>
                  </a:txBody>
                  <a:tcPr marL="3919" marR="3919" marT="3919" marB="0" anchor="ctr">
                    <a:lnL>
                      <a:noFill/>
                    </a:lnL>
                    <a:lnR>
                      <a:noFill/>
                    </a:lnR>
                    <a:lnT>
                      <a:noFill/>
                    </a:lnT>
                    <a:lnB>
                      <a:noFill/>
                    </a:lnB>
                  </a:tcPr>
                </a:tc>
                <a:tc>
                  <a:txBody>
                    <a:bodyPr/>
                    <a:lstStyle/>
                    <a:p>
                      <a:pPr algn="ctr" fontAlgn="ctr"/>
                      <a:r>
                        <a:rPr lang="en-US" sz="600" b="0" i="0" u="none" strike="noStrike">
                          <a:solidFill>
                            <a:srgbClr val="000000"/>
                          </a:solidFill>
                          <a:effectLst/>
                          <a:latin typeface="Calibri"/>
                        </a:rPr>
                        <a:t>0</a:t>
                      </a:r>
                    </a:p>
                  </a:txBody>
                  <a:tcPr marL="3919" marR="3919" marT="3919" marB="0" anchor="ctr">
                    <a:lnL>
                      <a:noFill/>
                    </a:lnL>
                    <a:lnR>
                      <a:noFill/>
                    </a:lnR>
                    <a:lnT>
                      <a:noFill/>
                    </a:lnT>
                    <a:lnB>
                      <a:noFill/>
                    </a:lnB>
                  </a:tcPr>
                </a:tc>
                <a:tc>
                  <a:txBody>
                    <a:bodyPr/>
                    <a:lstStyle/>
                    <a:p>
                      <a:pPr algn="ctr" fontAlgn="ctr"/>
                      <a:r>
                        <a:rPr lang="en-US" sz="600" b="0" i="0" u="none" strike="noStrike">
                          <a:solidFill>
                            <a:srgbClr val="000000"/>
                          </a:solidFill>
                          <a:effectLst/>
                          <a:latin typeface="Calibri"/>
                        </a:rPr>
                        <a:t>0.0%</a:t>
                      </a:r>
                    </a:p>
                  </a:txBody>
                  <a:tcPr marL="3919" marR="3919" marT="3919" marB="0" anchor="ctr">
                    <a:lnL>
                      <a:noFill/>
                    </a:lnL>
                    <a:lnR>
                      <a:noFill/>
                    </a:lnR>
                    <a:lnT>
                      <a:noFill/>
                    </a:lnT>
                    <a:lnB>
                      <a:noFill/>
                    </a:lnB>
                  </a:tcPr>
                </a:tc>
                <a:tc>
                  <a:txBody>
                    <a:bodyPr/>
                    <a:lstStyle/>
                    <a:p>
                      <a:pPr algn="ctr" fontAlgn="ctr"/>
                      <a:r>
                        <a:rPr lang="en-US" sz="600" b="0" i="0" u="none" strike="noStrike">
                          <a:solidFill>
                            <a:srgbClr val="000000"/>
                          </a:solidFill>
                          <a:effectLst/>
                          <a:latin typeface="Calibri"/>
                        </a:rPr>
                        <a:t>0</a:t>
                      </a:r>
                    </a:p>
                  </a:txBody>
                  <a:tcPr marL="3919" marR="3919" marT="3919" marB="0" anchor="ctr">
                    <a:lnL>
                      <a:noFill/>
                    </a:lnL>
                    <a:lnR>
                      <a:noFill/>
                    </a:lnR>
                    <a:lnT>
                      <a:noFill/>
                    </a:lnT>
                    <a:lnB>
                      <a:noFill/>
                    </a:lnB>
                  </a:tcPr>
                </a:tc>
                <a:tc>
                  <a:txBody>
                    <a:bodyPr/>
                    <a:lstStyle/>
                    <a:p>
                      <a:pPr algn="ctr" fontAlgn="ctr"/>
                      <a:r>
                        <a:rPr lang="en-US" sz="600" b="0" i="0" u="none" strike="noStrike">
                          <a:solidFill>
                            <a:srgbClr val="000000"/>
                          </a:solidFill>
                          <a:effectLst/>
                          <a:latin typeface="Calibri"/>
                        </a:rPr>
                        <a:t>0.0%</a:t>
                      </a:r>
                    </a:p>
                  </a:txBody>
                  <a:tcPr marL="3919" marR="3919" marT="3919" marB="0" anchor="ctr">
                    <a:lnL>
                      <a:noFill/>
                    </a:lnL>
                    <a:lnR>
                      <a:noFill/>
                    </a:lnR>
                    <a:lnT>
                      <a:noFill/>
                    </a:lnT>
                    <a:lnB>
                      <a:noFill/>
                    </a:lnB>
                  </a:tcPr>
                </a:tc>
                <a:tc>
                  <a:txBody>
                    <a:bodyPr/>
                    <a:lstStyle/>
                    <a:p>
                      <a:pPr algn="ctr" fontAlgn="ctr"/>
                      <a:r>
                        <a:rPr lang="en-US" sz="600" b="0" i="0" u="none" strike="noStrike">
                          <a:solidFill>
                            <a:srgbClr val="000000"/>
                          </a:solidFill>
                          <a:effectLst/>
                          <a:latin typeface="Calibri"/>
                        </a:rPr>
                        <a:t>0</a:t>
                      </a:r>
                    </a:p>
                  </a:txBody>
                  <a:tcPr marL="3919" marR="3919" marT="3919" marB="0" anchor="ctr">
                    <a:lnL>
                      <a:noFill/>
                    </a:lnL>
                    <a:lnR>
                      <a:noFill/>
                    </a:lnR>
                    <a:lnT>
                      <a:noFill/>
                    </a:lnT>
                    <a:lnB>
                      <a:noFill/>
                    </a:lnB>
                  </a:tcPr>
                </a:tc>
                <a:tc>
                  <a:txBody>
                    <a:bodyPr/>
                    <a:lstStyle/>
                    <a:p>
                      <a:pPr algn="ctr" fontAlgn="ctr"/>
                      <a:r>
                        <a:rPr lang="en-US" sz="600" b="0" i="0" u="none" strike="noStrike">
                          <a:solidFill>
                            <a:srgbClr val="000000"/>
                          </a:solidFill>
                          <a:effectLst/>
                          <a:latin typeface="Calibri"/>
                        </a:rPr>
                        <a:t>0.0%</a:t>
                      </a:r>
                    </a:p>
                  </a:txBody>
                  <a:tcPr marL="3919" marR="3919" marT="3919" marB="0" anchor="ctr">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r>
              <a:tr h="127731">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ctr" fontAlgn="ctr"/>
                      <a:r>
                        <a:rPr lang="en-US" sz="600" b="0" i="0" u="none" strike="noStrike">
                          <a:solidFill>
                            <a:srgbClr val="000000"/>
                          </a:solidFill>
                          <a:effectLst/>
                          <a:latin typeface="Calibri"/>
                        </a:rPr>
                        <a:t>Total percentage</a:t>
                      </a:r>
                    </a:p>
                  </a:txBody>
                  <a:tcPr marL="3919" marR="3919" marT="3919" marB="0" anchor="ctr">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r>
              <a:tr h="127731">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ctr" fontAlgn="b"/>
                      <a:r>
                        <a:rPr lang="en-US" sz="600" b="0" i="0" u="none" strike="noStrike">
                          <a:solidFill>
                            <a:srgbClr val="000000"/>
                          </a:solidFill>
                          <a:effectLst/>
                          <a:latin typeface="Calibri"/>
                        </a:rPr>
                        <a:t>#DIV/0!</a:t>
                      </a: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a:endParaRPr>
                    </a:p>
                  </a:txBody>
                  <a:tcPr marL="3919" marR="3919" marT="3919"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a:endParaRPr>
                    </a:p>
                  </a:txBody>
                  <a:tcPr marL="3919" marR="3919" marT="3919" marB="0" anchor="b">
                    <a:lnL>
                      <a:noFill/>
                    </a:lnL>
                    <a:lnR>
                      <a:noFill/>
                    </a:lnR>
                    <a:lnT>
                      <a:noFill/>
                    </a:lnT>
                    <a:lnB>
                      <a:noFill/>
                    </a:lnB>
                  </a:tcPr>
                </a:tc>
              </a:tr>
            </a:tbl>
          </a:graphicData>
        </a:graphic>
      </p:graphicFrame>
    </p:spTree>
    <p:extLst>
      <p:ext uri="{BB962C8B-B14F-4D97-AF65-F5344CB8AC3E}">
        <p14:creationId xmlns:p14="http://schemas.microsoft.com/office/powerpoint/2010/main" val="27355887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4800" dirty="0" smtClean="0"/>
              <a:t>Any Suggestions</a:t>
            </a:r>
            <a:endParaRPr lang="en-US" sz="4800" dirty="0"/>
          </a:p>
          <a:p>
            <a:pPr marL="0" indent="0" algn="ctr">
              <a:buNone/>
            </a:pPr>
            <a:r>
              <a:rPr lang="en-US" sz="4800" dirty="0"/>
              <a:t>and /or </a:t>
            </a:r>
          </a:p>
          <a:p>
            <a:pPr marL="0" indent="0" algn="ctr">
              <a:buNone/>
            </a:pPr>
            <a:r>
              <a:rPr lang="en-US" sz="4800" dirty="0" smtClean="0"/>
              <a:t>Questions </a:t>
            </a:r>
          </a:p>
        </p:txBody>
      </p:sp>
      <p:sp>
        <p:nvSpPr>
          <p:cNvPr id="2" name="Title 1"/>
          <p:cNvSpPr>
            <a:spLocks noGrp="1"/>
          </p:cNvSpPr>
          <p:nvPr>
            <p:ph type="title"/>
          </p:nvPr>
        </p:nvSpPr>
        <p:spPr/>
        <p:txBody>
          <a:bodyPr/>
          <a:lstStyle/>
          <a:p>
            <a:r>
              <a:rPr lang="en-US" sz="2000" dirty="0">
                <a:solidFill>
                  <a:srgbClr val="000000"/>
                </a:solidFill>
              </a:rPr>
              <a:t>UNDER FREQUENCY LOAD SHED TESTING  FOR 2015</a:t>
            </a:r>
            <a:endParaRPr lang="en-US" sz="2000" dirty="0"/>
          </a:p>
        </p:txBody>
      </p:sp>
    </p:spTree>
    <p:extLst>
      <p:ext uri="{BB962C8B-B14F-4D97-AF65-F5344CB8AC3E}">
        <p14:creationId xmlns:p14="http://schemas.microsoft.com/office/powerpoint/2010/main" val="310878419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Custom Design">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themeOverride>
</file>

<file path=ppt/theme/themeOverride2.xml><?xml version="1.0" encoding="utf-8"?>
<a:themeOverride xmlns:a="http://schemas.openxmlformats.org/drawingml/2006/main">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themeOverride>
</file>

<file path=ppt/theme/themeOverride3.xml><?xml version="1.0" encoding="utf-8"?>
<a:themeOverride xmlns:a="http://schemas.openxmlformats.org/drawingml/2006/main">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themeOverride>
</file>

<file path=ppt/theme/themeOverride4.xml><?xml version="1.0" encoding="utf-8"?>
<a:themeOverride xmlns:a="http://schemas.openxmlformats.org/drawingml/2006/main">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Angles</Template>
  <TotalTime>179</TotalTime>
  <Words>599</Words>
  <Application>Microsoft Office PowerPoint</Application>
  <PresentationFormat>On-screen Show (4:3)</PresentationFormat>
  <Paragraphs>359</Paragraphs>
  <Slides>8</Slides>
  <Notes>1</Notes>
  <HiddenSlides>0</HiddenSlides>
  <MMClips>0</MMClips>
  <ScaleCrop>false</ScaleCrop>
  <HeadingPairs>
    <vt:vector size="4" baseType="variant">
      <vt:variant>
        <vt:lpstr>Theme</vt:lpstr>
      </vt:variant>
      <vt:variant>
        <vt:i4>4</vt:i4>
      </vt:variant>
      <vt:variant>
        <vt:lpstr>Slide Titles</vt:lpstr>
      </vt:variant>
      <vt:variant>
        <vt:i4>8</vt:i4>
      </vt:variant>
    </vt:vector>
  </HeadingPairs>
  <TitlesOfParts>
    <vt:vector size="12" baseType="lpstr">
      <vt:lpstr>Custom Design</vt:lpstr>
      <vt:lpstr>Office Theme</vt:lpstr>
      <vt:lpstr>1_Office Theme</vt:lpstr>
      <vt:lpstr>2_Office Theme</vt:lpstr>
      <vt:lpstr>PowerPoint Presentation</vt:lpstr>
      <vt:lpstr>Time line for 2014 UFLS Survey</vt:lpstr>
      <vt:lpstr>Results of 2014 UFLS Survey</vt:lpstr>
      <vt:lpstr>UNDER FREQUENCY LOAD SHED TESTING  FOR 2015</vt:lpstr>
      <vt:lpstr>PowerPoint Presentation</vt:lpstr>
      <vt:lpstr>PowerPoint Presentation</vt:lpstr>
      <vt:lpstr>PowerPoint Presentation</vt:lpstr>
      <vt:lpstr>UNDER FREQUENCY LOAD SHED TESTING  FOR 2015</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 FREQUENCY LOAD SHED TESTING</dc:title>
  <dc:creator>Lowrie, Gene</dc:creator>
  <cp:lastModifiedBy>Lowrie, Gene</cp:lastModifiedBy>
  <cp:revision>19</cp:revision>
  <dcterms:created xsi:type="dcterms:W3CDTF">2015-01-07T19:59:40Z</dcterms:created>
  <dcterms:modified xsi:type="dcterms:W3CDTF">2015-02-10T15:24:54Z</dcterms:modified>
</cp:coreProperties>
</file>