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 id="2147484557" r:id="rId5"/>
    <p:sldMasterId id="2147484570" r:id="rId6"/>
  </p:sldMasterIdLst>
  <p:notesMasterIdLst>
    <p:notesMasterId r:id="rId10"/>
  </p:notesMasterIdLst>
  <p:handoutMasterIdLst>
    <p:handoutMasterId r:id="rId11"/>
  </p:handoutMasterIdLst>
  <p:sldIdLst>
    <p:sldId id="268" r:id="rId7"/>
    <p:sldId id="262" r:id="rId8"/>
    <p:sldId id="266" r:id="rId9"/>
  </p:sldIdLst>
  <p:sldSz cx="9144000" cy="6858000" type="screen4x3"/>
  <p:notesSz cx="7086600" cy="94297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CC0"/>
    <a:srgbClr val="B6CEEA"/>
    <a:srgbClr val="D3DFBD"/>
    <a:srgbClr val="5469A2"/>
    <a:srgbClr val="40949A"/>
    <a:srgbClr val="0000CC"/>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3346" autoAdjust="0"/>
  </p:normalViewPr>
  <p:slideViewPr>
    <p:cSldViewPr>
      <p:cViewPr>
        <p:scale>
          <a:sx n="80" d="100"/>
          <a:sy n="80" d="100"/>
        </p:scale>
        <p:origin x="-912" y="-72"/>
      </p:cViewPr>
      <p:guideLst>
        <p:guide orient="horz" pos="4224"/>
        <p:guide pos="153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76" y="-96"/>
      </p:cViewPr>
      <p:guideLst>
        <p:guide orient="horz" pos="2970"/>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813" cy="471488"/>
          </a:xfrm>
          <a:prstGeom prst="rect">
            <a:avLst/>
          </a:prstGeom>
        </p:spPr>
        <p:txBody>
          <a:bodyPr vert="horz" lIns="94370" tIns="47185" rIns="94370" bIns="47185"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4013200" y="0"/>
            <a:ext cx="3071813" cy="471488"/>
          </a:xfrm>
          <a:prstGeom prst="rect">
            <a:avLst/>
          </a:prstGeom>
        </p:spPr>
        <p:txBody>
          <a:bodyPr vert="horz" lIns="94370" tIns="47185" rIns="94370" bIns="47185" rtlCol="0"/>
          <a:lstStyle>
            <a:lvl1pPr algn="r">
              <a:defRPr sz="1200">
                <a:latin typeface="Arial" charset="0"/>
                <a:cs typeface="+mn-cs"/>
              </a:defRPr>
            </a:lvl1pPr>
          </a:lstStyle>
          <a:p>
            <a:pPr>
              <a:defRPr/>
            </a:pPr>
            <a:fld id="{E40AB873-8418-4FF9-B0E9-7EEE62B7D353}" type="datetimeFigureOut">
              <a:rPr lang="en-US"/>
              <a:pPr>
                <a:defRPr/>
              </a:pPr>
              <a:t>2/22/2015</a:t>
            </a:fld>
            <a:endParaRPr lang="en-US"/>
          </a:p>
        </p:txBody>
      </p:sp>
      <p:sp>
        <p:nvSpPr>
          <p:cNvPr id="4" name="Footer Placeholder 3"/>
          <p:cNvSpPr>
            <a:spLocks noGrp="1"/>
          </p:cNvSpPr>
          <p:nvPr>
            <p:ph type="ftr" sz="quarter" idx="2"/>
          </p:nvPr>
        </p:nvSpPr>
        <p:spPr>
          <a:xfrm>
            <a:off x="0" y="8956675"/>
            <a:ext cx="3071813" cy="471488"/>
          </a:xfrm>
          <a:prstGeom prst="rect">
            <a:avLst/>
          </a:prstGeom>
        </p:spPr>
        <p:txBody>
          <a:bodyPr vert="horz" lIns="94370" tIns="47185" rIns="94370" bIns="47185"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4013200" y="8956675"/>
            <a:ext cx="3071813" cy="471488"/>
          </a:xfrm>
          <a:prstGeom prst="rect">
            <a:avLst/>
          </a:prstGeom>
        </p:spPr>
        <p:txBody>
          <a:bodyPr vert="horz" lIns="94370" tIns="47185" rIns="94370" bIns="47185" rtlCol="0" anchor="b"/>
          <a:lstStyle>
            <a:lvl1pPr algn="r">
              <a:defRPr sz="1200">
                <a:latin typeface="Arial" charset="0"/>
                <a:cs typeface="+mn-cs"/>
              </a:defRPr>
            </a:lvl1pPr>
          </a:lstStyle>
          <a:p>
            <a:pPr>
              <a:defRPr/>
            </a:pPr>
            <a:fld id="{FD2BE994-B40A-42B7-A99C-1CC25E30AC65}" type="slidenum">
              <a:rPr lang="en-US"/>
              <a:pPr>
                <a:defRPr/>
              </a:pPr>
              <a:t>‹#›</a:t>
            </a:fld>
            <a:endParaRPr lang="en-US"/>
          </a:p>
        </p:txBody>
      </p:sp>
    </p:spTree>
    <p:extLst>
      <p:ext uri="{BB962C8B-B14F-4D97-AF65-F5344CB8AC3E}">
        <p14:creationId xmlns:p14="http://schemas.microsoft.com/office/powerpoint/2010/main" val="3172706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1813" cy="4714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7651" name="Rectangle 3"/>
          <p:cNvSpPr>
            <a:spLocks noGrp="1" noChangeArrowheads="1"/>
          </p:cNvSpPr>
          <p:nvPr>
            <p:ph type="dt" idx="1"/>
          </p:nvPr>
        </p:nvSpPr>
        <p:spPr bwMode="auto">
          <a:xfrm>
            <a:off x="4013200" y="0"/>
            <a:ext cx="3071813" cy="4714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5863" y="706438"/>
            <a:ext cx="4714875" cy="3536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9613" y="4479925"/>
            <a:ext cx="5667375" cy="4243388"/>
          </a:xfrm>
          <a:prstGeom prst="rect">
            <a:avLst/>
          </a:prstGeom>
          <a:noFill/>
          <a:ln w="9525">
            <a:noFill/>
            <a:miter lim="800000"/>
            <a:headEnd/>
            <a:tailEnd/>
          </a:ln>
          <a:effectLst/>
        </p:spPr>
        <p:txBody>
          <a:bodyPr vert="horz" wrap="square" lIns="94370" tIns="47185" rIns="94370" bIns="471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956675"/>
            <a:ext cx="3071813" cy="471488"/>
          </a:xfrm>
          <a:prstGeom prst="rect">
            <a:avLst/>
          </a:prstGeom>
          <a:noFill/>
          <a:ln w="9525">
            <a:noFill/>
            <a:miter lim="800000"/>
            <a:headEnd/>
            <a:tailEnd/>
          </a:ln>
          <a:effectLst/>
        </p:spPr>
        <p:txBody>
          <a:bodyPr vert="horz" wrap="square" lIns="94370" tIns="47185" rIns="94370" bIns="47185"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7655" name="Rectangle 7"/>
          <p:cNvSpPr>
            <a:spLocks noGrp="1" noChangeArrowheads="1"/>
          </p:cNvSpPr>
          <p:nvPr>
            <p:ph type="sldNum" sz="quarter" idx="5"/>
          </p:nvPr>
        </p:nvSpPr>
        <p:spPr bwMode="auto">
          <a:xfrm>
            <a:off x="4013200" y="8956675"/>
            <a:ext cx="3071813" cy="471488"/>
          </a:xfrm>
          <a:prstGeom prst="rect">
            <a:avLst/>
          </a:prstGeom>
          <a:noFill/>
          <a:ln w="9525">
            <a:noFill/>
            <a:miter lim="800000"/>
            <a:headEnd/>
            <a:tailEnd/>
          </a:ln>
          <a:effectLst/>
        </p:spPr>
        <p:txBody>
          <a:bodyPr vert="horz" wrap="square" lIns="94370" tIns="47185" rIns="94370" bIns="47185" numCol="1" anchor="b" anchorCtr="0" compatLnSpc="1">
            <a:prstTxWarp prst="textNoShape">
              <a:avLst/>
            </a:prstTxWarp>
          </a:bodyPr>
          <a:lstStyle>
            <a:lvl1pPr algn="r">
              <a:defRPr sz="1200">
                <a:latin typeface="Arial" charset="0"/>
                <a:cs typeface="+mn-cs"/>
              </a:defRPr>
            </a:lvl1pPr>
          </a:lstStyle>
          <a:p>
            <a:pPr>
              <a:defRPr/>
            </a:pPr>
            <a:fld id="{9EB1E30D-9A37-4BCB-AD80-742C44C0ECAD}" type="slidenum">
              <a:rPr lang="en-US"/>
              <a:pPr>
                <a:defRPr/>
              </a:pPr>
              <a:t>‹#›</a:t>
            </a:fld>
            <a:endParaRPr lang="en-US"/>
          </a:p>
        </p:txBody>
      </p:sp>
    </p:spTree>
    <p:extLst>
      <p:ext uri="{BB962C8B-B14F-4D97-AF65-F5344CB8AC3E}">
        <p14:creationId xmlns:p14="http://schemas.microsoft.com/office/powerpoint/2010/main" val="2419631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a:t>11/12/2013</a:t>
            </a: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a:t>MISUG</a:t>
            </a:r>
          </a:p>
        </p:txBody>
      </p:sp>
    </p:spTree>
    <p:extLst>
      <p:ext uri="{BB962C8B-B14F-4D97-AF65-F5344CB8AC3E}">
        <p14:creationId xmlns:p14="http://schemas.microsoft.com/office/powerpoint/2010/main" val="277463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87ADBD5-8E14-496C-BEFD-60D3FD976DD2}"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02256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4D94640-EEC4-4F28-8F69-6FCA5E7A32D9}"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23569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rgbClr val="FFFFFF"/>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b="1">
                <a:solidFill>
                  <a:srgbClr val="FFFFFF"/>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891234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3E7E514-8344-4255-B596-51472E708951}"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316256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91559AF-DD58-4B3E-B1EC-AAB046081BC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80668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EE4BF26-FCFD-4B22-8CD7-93AD9CCF50D4}"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409543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48B6943-6ABE-4208-8CD1-8D7E1F93BE36}"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011218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D23C08E-E457-48C3-B79F-7DCC7416F8FB}"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274014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E26BBFA-74E9-4281-9FB1-C67721CE9266}"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23537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D60154D-D383-4028-BA5F-329DCB1B921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08926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t>MISUG</a:t>
            </a:r>
          </a:p>
        </p:txBody>
      </p:sp>
      <p:sp>
        <p:nvSpPr>
          <p:cNvPr id="5" name="Rectangle 4"/>
          <p:cNvSpPr>
            <a:spLocks noGrp="1" noChangeArrowheads="1"/>
          </p:cNvSpPr>
          <p:nvPr>
            <p:ph type="dt" sz="half" idx="11"/>
          </p:nvPr>
        </p:nvSpPr>
        <p:spPr/>
        <p:txBody>
          <a:bodyPr/>
          <a:lstStyle>
            <a:lvl1pPr>
              <a:defRPr/>
            </a:lvl1pPr>
          </a:lstStyle>
          <a:p>
            <a:pPr>
              <a:defRPr/>
            </a:pPr>
            <a:fld id="{864AFDFD-AF52-42B9-BFFA-3A6E01303ADF}" type="datetime1">
              <a:rPr lang="en-US" smtClean="0"/>
              <a:t>2/22/2015</a:t>
            </a:fld>
            <a:endParaRPr lang="en-US" dirty="0"/>
          </a:p>
        </p:txBody>
      </p:sp>
    </p:spTree>
    <p:extLst>
      <p:ext uri="{BB962C8B-B14F-4D97-AF65-F5344CB8AC3E}">
        <p14:creationId xmlns:p14="http://schemas.microsoft.com/office/powerpoint/2010/main" val="2001896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D748D57-AE05-4A24-8C82-21513A50D00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725018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676DF57-71F4-4BDE-89D1-BC34EB338C45}"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14879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B1F0079-5CEF-43F4-8365-0E52ED43361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677413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BF4FF079-913E-4CC1-AD78-1F91F803F842}"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502854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rgbClr val="FFFFFF"/>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b="1">
                <a:solidFill>
                  <a:srgbClr val="FFFFFF"/>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2757582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7E29E5A-7120-4CA3-8470-17AD90039D40}"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23021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42C19C27-A54B-4C6B-8966-907B1423D758}"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941815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21D4027-AF34-46EE-9FB0-ACCF958F7BFB}"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063262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39BECF3-9BC1-49D4-A10B-CA6A52D4A507}"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125802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410E4CF-8617-4A59-8E1A-C964680B6B65}"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537185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A515C95-74DC-4513-A0C6-741B56F2C5F7}"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2703522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B935E33-E79E-40A8-8CEE-26961E454079}"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7797883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379EA4C-79CA-44B3-8EC5-AB1FCC11B1A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70329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889C9B3-6C51-43B0-9CF5-7956AD57BD3E}"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5765504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6EE323E-B317-4FA5-96D2-891A6413C8A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580896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DD105BC-F05D-4CD8-8789-53D732CAE9E1}"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9003188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824AFDB7-8BAC-48BA-A059-84A6FC81A8C1}"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06461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C727DEF-85A0-4C73-A6ED-9422E9681752}"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961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F9E7FD1-B434-402C-A8B9-A4C57B57E997}"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9"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417223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38626E-994C-4043-99F8-E38CDDD67F2B}"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5"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220890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4C67EF7-275A-4CBB-9ED3-3C812C3F6A8E}"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4"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3689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A3BB353-2F96-4FCA-B929-B852567D6D73}"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34732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ACF08E-C36B-45E0-B8A3-8A51423F42BE}"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a:t>11/12/2013</a:t>
            </a:r>
          </a:p>
        </p:txBody>
      </p:sp>
    </p:spTree>
    <p:extLst>
      <p:ext uri="{BB962C8B-B14F-4D97-AF65-F5344CB8AC3E}">
        <p14:creationId xmlns:p14="http://schemas.microsoft.com/office/powerpoint/2010/main" val="11345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C1886128-D83E-425A-9A97-C8B7B01196A4}" type="slidenum">
              <a:rPr lang="en-US"/>
              <a:pPr>
                <a:defRPr/>
              </a:pPr>
              <a:t>‹#›</a:t>
            </a:fld>
            <a:endParaRPr lang="en-US"/>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r>
              <a:rPr lang="en-US"/>
              <a:t>MISUG</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r>
              <a:rPr lang="en-US"/>
              <a:t>11/12/2013</a:t>
            </a:r>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4BCA8036-EEAC-4AF0-BC5E-EE390FA20DE7}" type="slidenum">
              <a:rPr lang="en-US" altLang="en-US" sz="1200" smtClean="0"/>
              <a:pPr algn="ctr" eaLnBrk="1" hangingPunct="1">
                <a:defRPr/>
              </a:pPr>
              <a:t>‹#›</a:t>
            </a:fld>
            <a:endParaRPr lang="en-US" altLang="en-US" sz="1200" smtClean="0"/>
          </a:p>
        </p:txBody>
      </p:sp>
    </p:spTree>
  </p:cSld>
  <p:clrMap bg1="lt1" tx1="dk1" bg2="lt2" tx2="dk2" accent1="accent1" accent2="accent2" accent3="accent3" accent4="accent4" accent5="accent5" accent6="accent6" hlink="hlink" folHlink="folHlink"/>
  <p:sldLayoutIdLst>
    <p:sldLayoutId id="2147484696" r:id="rId1"/>
    <p:sldLayoutId id="2147484697"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solidFill>
                  <a:srgbClr val="000000"/>
                </a:solidFill>
                <a:latin typeface="Arial" charset="0"/>
              </a:defRPr>
            </a:lvl1pPr>
          </a:lstStyle>
          <a:p>
            <a:pPr>
              <a:defRPr/>
            </a:pPr>
            <a:fld id="{8F683DC0-2E3D-49A2-8FF6-8A7361F62A28}" type="slidenum">
              <a:rPr lang="en-US"/>
              <a:pPr>
                <a:defRPr/>
              </a:pPr>
              <a:t>‹#›</a:t>
            </a:fld>
            <a:endParaRPr lang="en-US"/>
          </a:p>
        </p:txBody>
      </p:sp>
      <p:sp>
        <p:nvSpPr>
          <p:cNvPr id="2052"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pic>
        <p:nvPicPr>
          <p:cNvPr id="2053"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2055"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6"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solidFill>
                  <a:srgbClr val="000000"/>
                </a:solidFill>
                <a:latin typeface="Arial" charset="0"/>
              </a:defRPr>
            </a:lvl1pPr>
          </a:lstStyle>
          <a:p>
            <a:pPr>
              <a:defRPr/>
            </a:pPr>
            <a:r>
              <a:rPr lang="en-US"/>
              <a:t>Date</a:t>
            </a:r>
          </a:p>
        </p:txBody>
      </p:sp>
      <p:sp>
        <p:nvSpPr>
          <p:cNvPr id="2058"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A3E74C30-00D6-4D3D-9899-25A2A561F7F2}" type="slidenum">
              <a:rPr lang="en-US" altLang="en-US" sz="1200" smtClean="0">
                <a:solidFill>
                  <a:srgbClr val="000000"/>
                </a:solidFill>
              </a:rPr>
              <a:pPr algn="ctr"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4698"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 id="2147484682" r:id="rId10"/>
    <p:sldLayoutId id="2147484683" r:id="rId11"/>
    <p:sldLayoutId id="2147484684"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solidFill>
                  <a:srgbClr val="000000"/>
                </a:solidFill>
                <a:latin typeface="Arial" charset="0"/>
              </a:defRPr>
            </a:lvl1pPr>
          </a:lstStyle>
          <a:p>
            <a:pPr>
              <a:defRPr/>
            </a:pPr>
            <a:fld id="{AAF883C0-4780-40CD-B9C9-28A3514AB630}" type="slidenum">
              <a:rPr lang="en-US"/>
              <a:pPr>
                <a:defRPr/>
              </a:pPr>
              <a:t>‹#›</a:t>
            </a:fld>
            <a:endParaRPr lang="en-US"/>
          </a:p>
        </p:txBody>
      </p:sp>
      <p:sp>
        <p:nvSpPr>
          <p:cNvPr id="3076"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pic>
        <p:nvPicPr>
          <p:cNvPr id="3077"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80000"/>
              </a:lnSpc>
              <a:spcBef>
                <a:spcPct val="20000"/>
              </a:spcBef>
              <a:defRPr/>
            </a:pPr>
            <a:endParaRPr lang="en-US" altLang="en-US" sz="1600" b="1" smtClean="0">
              <a:solidFill>
                <a:srgbClr val="000000"/>
              </a:solidFill>
            </a:endParaRPr>
          </a:p>
        </p:txBody>
      </p:sp>
      <p:sp>
        <p:nvSpPr>
          <p:cNvPr id="307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80"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solidFill>
                  <a:srgbClr val="000000"/>
                </a:solidFill>
                <a:latin typeface="Arial" charset="0"/>
              </a:defRPr>
            </a:lvl1pPr>
          </a:lstStyle>
          <a:p>
            <a:pPr>
              <a:defRPr/>
            </a:pPr>
            <a:r>
              <a:rPr lang="en-US"/>
              <a:t>Date</a:t>
            </a:r>
          </a:p>
        </p:txBody>
      </p:sp>
      <p:sp>
        <p:nvSpPr>
          <p:cNvPr id="3082"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3"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55E441C8-B86E-4BDF-B317-B0763D2EBCA8}" type="slidenum">
              <a:rPr lang="en-US" altLang="en-US" sz="1200" smtClean="0">
                <a:solidFill>
                  <a:srgbClr val="000000"/>
                </a:solidFill>
              </a:rPr>
              <a:pPr algn="ctr"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4699" r:id="rId1"/>
    <p:sldLayoutId id="2147484685" r:id="rId2"/>
    <p:sldLayoutId id="2147484686" r:id="rId3"/>
    <p:sldLayoutId id="2147484687" r:id="rId4"/>
    <p:sldLayoutId id="2147484688" r:id="rId5"/>
    <p:sldLayoutId id="2147484689" r:id="rId6"/>
    <p:sldLayoutId id="2147484690" r:id="rId7"/>
    <p:sldLayoutId id="2147484691" r:id="rId8"/>
    <p:sldLayoutId id="2147484692" r:id="rId9"/>
    <p:sldLayoutId id="2147484693" r:id="rId10"/>
    <p:sldLayoutId id="2147484694" r:id="rId11"/>
    <p:sldLayoutId id="2147484695"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ercot.com/mktrules/issues/NPRR659#summary" TargetMode="External"/><Relationship Id="rId3" Type="http://schemas.openxmlformats.org/officeDocument/2006/relationships/hyperlink" Target="http://www.ercot.com/mktrules/issues/NPRR655#summary" TargetMode="External"/><Relationship Id="rId7" Type="http://schemas.openxmlformats.org/officeDocument/2006/relationships/hyperlink" Target="http://www.ercot.com/mktrules/issues/NPRR658#summary" TargetMode="External"/><Relationship Id="rId2" Type="http://schemas.openxmlformats.org/officeDocument/2006/relationships/hyperlink" Target="http://www.ercot.com/mktrules/issues/NPRR654#summary" TargetMode="External"/><Relationship Id="rId1" Type="http://schemas.openxmlformats.org/officeDocument/2006/relationships/slideLayout" Target="../slideLayouts/slideLayout2.xml"/><Relationship Id="rId6" Type="http://schemas.openxmlformats.org/officeDocument/2006/relationships/hyperlink" Target="http://www.ercot.com/mktrules/issues/NOGRR138#summary" TargetMode="External"/><Relationship Id="rId5" Type="http://schemas.openxmlformats.org/officeDocument/2006/relationships/hyperlink" Target="http://www.ercot.com/mktrules/issues/NPRR657" TargetMode="External"/><Relationship Id="rId10" Type="http://schemas.openxmlformats.org/officeDocument/2006/relationships/hyperlink" Target="http://www.ercot.com/mktrules/issues/LPGRR054" TargetMode="External"/><Relationship Id="rId4" Type="http://schemas.openxmlformats.org/officeDocument/2006/relationships/hyperlink" Target="http://www.ercot.com/mktrules/issues/NPRR656" TargetMode="External"/><Relationship Id="rId9" Type="http://schemas.openxmlformats.org/officeDocument/2006/relationships/hyperlink" Target="http://www.ercot.com/mktrules/issues/NPRR66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0"/>
          <p:cNvSpPr>
            <a:spLocks noGrp="1" noChangeArrowheads="1"/>
          </p:cNvSpPr>
          <p:nvPr>
            <p:ph type="subTitle" idx="1"/>
          </p:nvPr>
        </p:nvSpPr>
        <p:spPr>
          <a:xfrm>
            <a:off x="1371600" y="4572000"/>
            <a:ext cx="6724650" cy="990600"/>
          </a:xfrm>
        </p:spPr>
        <p:txBody>
          <a:bodyPr/>
          <a:lstStyle/>
          <a:p>
            <a:pPr algn="ctr" eaLnBrk="1" hangingPunct="1"/>
            <a:r>
              <a:rPr lang="en-US" altLang="en-US" dirty="0" smtClean="0"/>
              <a:t>February </a:t>
            </a:r>
            <a:r>
              <a:rPr lang="en-US" altLang="en-US" dirty="0" smtClean="0"/>
              <a:t>23, </a:t>
            </a:r>
            <a:r>
              <a:rPr lang="en-US" altLang="en-US" dirty="0" smtClean="0"/>
              <a:t>2015</a:t>
            </a:r>
          </a:p>
        </p:txBody>
      </p:sp>
      <p:sp>
        <p:nvSpPr>
          <p:cNvPr id="2" name="Title 1"/>
          <p:cNvSpPr>
            <a:spLocks noGrp="1"/>
          </p:cNvSpPr>
          <p:nvPr>
            <p:ph type="ctrTitle"/>
          </p:nvPr>
        </p:nvSpPr>
        <p:spPr>
          <a:xfrm>
            <a:off x="990600" y="2895600"/>
            <a:ext cx="7820025" cy="860425"/>
          </a:xfrm>
        </p:spPr>
        <p:txBody>
          <a:bodyPr/>
          <a:lstStyle/>
          <a:p>
            <a:pPr algn="ctr"/>
            <a:r>
              <a:rPr lang="en-US" dirty="0" smtClean="0"/>
              <a:t>Report Discontinuance Tracking - MISUG</a:t>
            </a:r>
            <a:endParaRPr lang="en-US" dirty="0"/>
          </a:p>
        </p:txBody>
      </p:sp>
    </p:spTree>
    <p:extLst>
      <p:ext uri="{BB962C8B-B14F-4D97-AF65-F5344CB8AC3E}">
        <p14:creationId xmlns:p14="http://schemas.microsoft.com/office/powerpoint/2010/main" val="2285227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Reports to be Discontinued</a:t>
            </a:r>
            <a:endParaRPr lang="en-US" dirty="0"/>
          </a:p>
        </p:txBody>
      </p:sp>
      <p:sp>
        <p:nvSpPr>
          <p:cNvPr id="3" name="Content Placeholder 2"/>
          <p:cNvSpPr>
            <a:spLocks noGrp="1"/>
          </p:cNvSpPr>
          <p:nvPr>
            <p:ph idx="1"/>
          </p:nvPr>
        </p:nvSpPr>
        <p:spPr/>
        <p:txBody>
          <a:bodyPr>
            <a:normAutofit fontScale="92500" lnSpcReduction="20000"/>
          </a:bodyPr>
          <a:lstStyle/>
          <a:p>
            <a:pPr marL="0" indent="-341313">
              <a:spcBef>
                <a:spcPts val="0"/>
              </a:spcBef>
              <a:spcAft>
                <a:spcPts val="0"/>
              </a:spcAft>
              <a:defRPr/>
            </a:pPr>
            <a:r>
              <a:rPr lang="en-US" sz="2200" dirty="0" smtClean="0">
                <a:latin typeface="Calibri"/>
                <a:ea typeface="Times New Roman"/>
              </a:rPr>
              <a:t>MISUG previously reported</a:t>
            </a:r>
            <a:r>
              <a:rPr lang="en-US" sz="2200" dirty="0" smtClean="0">
                <a:latin typeface="Calibri"/>
                <a:ea typeface="Times New Roman"/>
              </a:rPr>
              <a:t> </a:t>
            </a:r>
            <a:r>
              <a:rPr lang="en-US" sz="2200" dirty="0" smtClean="0">
                <a:latin typeface="Calibri"/>
                <a:ea typeface="Times New Roman"/>
              </a:rPr>
              <a:t>ERCOT </a:t>
            </a:r>
            <a:r>
              <a:rPr lang="en-US" sz="2200" dirty="0">
                <a:latin typeface="Calibri"/>
                <a:ea typeface="Times New Roman"/>
              </a:rPr>
              <a:t>Manual Efforts &amp; Market Report </a:t>
            </a:r>
            <a:r>
              <a:rPr lang="en-US" sz="2200" dirty="0" smtClean="0">
                <a:latin typeface="Calibri"/>
                <a:ea typeface="Times New Roman"/>
              </a:rPr>
              <a:t>True-Up</a:t>
            </a:r>
          </a:p>
          <a:p>
            <a:pPr marL="741363" lvl="1" indent="-341313">
              <a:spcBef>
                <a:spcPts val="0"/>
              </a:spcBef>
              <a:spcAft>
                <a:spcPts val="0"/>
              </a:spcAft>
              <a:defRPr/>
            </a:pPr>
            <a:r>
              <a:rPr lang="en-US" sz="2600" dirty="0">
                <a:latin typeface="Calibri"/>
                <a:ea typeface="Times New Roman"/>
              </a:rPr>
              <a:t>15 reports have been recommended for discontinuation/decommissioning</a:t>
            </a:r>
          </a:p>
          <a:p>
            <a:pPr marL="741363" lvl="1" indent="-341313">
              <a:spcBef>
                <a:spcPts val="0"/>
              </a:spcBef>
              <a:spcAft>
                <a:spcPts val="0"/>
              </a:spcAft>
              <a:defRPr/>
            </a:pPr>
            <a:r>
              <a:rPr lang="en-US" sz="2600" dirty="0">
                <a:latin typeface="Calibri"/>
                <a:ea typeface="Times New Roman"/>
              </a:rPr>
              <a:t>MISUG has reviewed the 15 reports that have been recommended for </a:t>
            </a:r>
            <a:r>
              <a:rPr lang="en-US" sz="2600" dirty="0" smtClean="0">
                <a:latin typeface="Calibri"/>
                <a:ea typeface="Times New Roman"/>
              </a:rPr>
              <a:t>discontinuation</a:t>
            </a:r>
          </a:p>
          <a:p>
            <a:pPr marL="741363" lvl="1" indent="-341313">
              <a:spcBef>
                <a:spcPts val="0"/>
              </a:spcBef>
              <a:spcAft>
                <a:spcPts val="0"/>
              </a:spcAft>
              <a:defRPr/>
            </a:pPr>
            <a:r>
              <a:rPr lang="en-US" sz="2600" dirty="0" smtClean="0">
                <a:latin typeface="Calibri"/>
                <a:ea typeface="Times New Roman"/>
              </a:rPr>
              <a:t>NPRRs, LPRR, NOGRR were submitted to PRS to discontinue these reports</a:t>
            </a:r>
          </a:p>
          <a:p>
            <a:pPr marL="741363" lvl="1" indent="-341313">
              <a:spcBef>
                <a:spcPts val="0"/>
              </a:spcBef>
              <a:spcAft>
                <a:spcPts val="0"/>
              </a:spcAft>
              <a:defRPr/>
            </a:pPr>
            <a:r>
              <a:rPr lang="en-US" sz="2600" dirty="0" smtClean="0">
                <a:latin typeface="Calibri"/>
                <a:ea typeface="Times New Roman"/>
              </a:rPr>
              <a:t>Pending</a:t>
            </a:r>
            <a:r>
              <a:rPr lang="en-US" sz="2600" dirty="0">
                <a:latin typeface="Calibri"/>
                <a:ea typeface="Times New Roman"/>
              </a:rPr>
              <a:t>: NPRR654, NPRR655, NPRR657 </a:t>
            </a:r>
          </a:p>
          <a:p>
            <a:pPr marL="741363" lvl="1" indent="-341313">
              <a:spcBef>
                <a:spcPts val="0"/>
              </a:spcBef>
              <a:spcAft>
                <a:spcPts val="0"/>
              </a:spcAft>
              <a:defRPr/>
            </a:pPr>
            <a:r>
              <a:rPr lang="en-US" sz="2600" dirty="0" smtClean="0">
                <a:latin typeface="Calibri"/>
                <a:ea typeface="Times New Roman"/>
              </a:rPr>
              <a:t>Going </a:t>
            </a:r>
            <a:r>
              <a:rPr lang="en-US" sz="2600" dirty="0">
                <a:latin typeface="Calibri"/>
                <a:ea typeface="Times New Roman"/>
              </a:rPr>
              <a:t>to TAC: NPRR658 </a:t>
            </a:r>
          </a:p>
          <a:p>
            <a:pPr marL="741363" lvl="1" indent="-341313">
              <a:spcBef>
                <a:spcPts val="0"/>
              </a:spcBef>
              <a:spcAft>
                <a:spcPts val="0"/>
              </a:spcAft>
              <a:defRPr/>
            </a:pPr>
            <a:r>
              <a:rPr lang="en-US" sz="2600" dirty="0" smtClean="0">
                <a:latin typeface="Calibri"/>
                <a:ea typeface="Times New Roman"/>
              </a:rPr>
              <a:t>Going </a:t>
            </a:r>
            <a:r>
              <a:rPr lang="en-US" sz="2600" dirty="0">
                <a:latin typeface="Calibri"/>
                <a:ea typeface="Times New Roman"/>
              </a:rPr>
              <a:t>to Board: NPRR659</a:t>
            </a:r>
          </a:p>
          <a:p>
            <a:pPr marL="741363" lvl="1" indent="-341313">
              <a:spcBef>
                <a:spcPts val="0"/>
              </a:spcBef>
              <a:spcAft>
                <a:spcPts val="0"/>
              </a:spcAft>
              <a:defRPr/>
            </a:pPr>
            <a:r>
              <a:rPr lang="en-US" sz="2600" dirty="0" smtClean="0">
                <a:latin typeface="Calibri"/>
                <a:ea typeface="Times New Roman"/>
              </a:rPr>
              <a:t>Going </a:t>
            </a:r>
            <a:r>
              <a:rPr lang="en-US" sz="2600" dirty="0">
                <a:latin typeface="Calibri"/>
                <a:ea typeface="Times New Roman"/>
              </a:rPr>
              <a:t>back to PRS with IA update: NPRR661</a:t>
            </a:r>
          </a:p>
          <a:p>
            <a:pPr marL="741363" lvl="1" indent="-341313">
              <a:spcBef>
                <a:spcPts val="0"/>
              </a:spcBef>
              <a:spcAft>
                <a:spcPts val="0"/>
              </a:spcAft>
              <a:defRPr/>
            </a:pPr>
            <a:r>
              <a:rPr lang="en-US" sz="2600" dirty="0" smtClean="0">
                <a:latin typeface="Calibri"/>
                <a:ea typeface="Times New Roman"/>
              </a:rPr>
              <a:t>At </a:t>
            </a:r>
            <a:r>
              <a:rPr lang="en-US" sz="2600" dirty="0">
                <a:latin typeface="Calibri"/>
                <a:ea typeface="Times New Roman"/>
              </a:rPr>
              <a:t>PWG recommended for approval on language or IA, or that COPS agrees: LPGRR054 </a:t>
            </a:r>
          </a:p>
          <a:p>
            <a:pPr marL="741363" lvl="1" indent="-341313">
              <a:spcBef>
                <a:spcPts val="0"/>
              </a:spcBef>
              <a:spcAft>
                <a:spcPts val="0"/>
              </a:spcAft>
              <a:defRPr/>
            </a:pPr>
            <a:r>
              <a:rPr lang="en-US" sz="2600" dirty="0" smtClean="0">
                <a:latin typeface="Calibri"/>
                <a:ea typeface="Times New Roman"/>
              </a:rPr>
              <a:t>Tabled </a:t>
            </a:r>
            <a:r>
              <a:rPr lang="en-US" sz="2600" dirty="0">
                <a:latin typeface="Calibri"/>
                <a:ea typeface="Times New Roman"/>
              </a:rPr>
              <a:t>at OWG for consideration waiting to hear back from the Black Start Working Group: NOGRR138</a:t>
            </a:r>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spTree>
    <p:extLst>
      <p:ext uri="{BB962C8B-B14F-4D97-AF65-F5344CB8AC3E}">
        <p14:creationId xmlns:p14="http://schemas.microsoft.com/office/powerpoint/2010/main" val="3629097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Discontinuance Tracking</a:t>
            </a:r>
            <a:endParaRPr lang="en-US" dirty="0"/>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graphicFrame>
        <p:nvGraphicFramePr>
          <p:cNvPr id="17" name="Table 16"/>
          <p:cNvGraphicFramePr>
            <a:graphicFrameLocks noGrp="1"/>
          </p:cNvGraphicFramePr>
          <p:nvPr>
            <p:extLst>
              <p:ext uri="{D42A27DB-BD31-4B8C-83A1-F6EECF244321}">
                <p14:modId xmlns:p14="http://schemas.microsoft.com/office/powerpoint/2010/main" val="4043744838"/>
              </p:ext>
            </p:extLst>
          </p:nvPr>
        </p:nvGraphicFramePr>
        <p:xfrm>
          <a:off x="76200" y="762000"/>
          <a:ext cx="8991599" cy="5181600"/>
        </p:xfrm>
        <a:graphic>
          <a:graphicData uri="http://schemas.openxmlformats.org/drawingml/2006/table">
            <a:tbl>
              <a:tblPr>
                <a:tableStyleId>{5C22544A-7EE6-4342-B048-85BDC9FD1C3A}</a:tableStyleId>
              </a:tblPr>
              <a:tblGrid>
                <a:gridCol w="609600"/>
                <a:gridCol w="3398219"/>
                <a:gridCol w="1268986"/>
                <a:gridCol w="897979"/>
                <a:gridCol w="529334"/>
                <a:gridCol w="2287481"/>
              </a:tblGrid>
              <a:tr h="803961">
                <a:tc>
                  <a:txBody>
                    <a:bodyPr/>
                    <a:lstStyle/>
                    <a:p>
                      <a:pPr algn="ctr" fontAlgn="b"/>
                      <a:r>
                        <a:rPr lang="en-US" sz="1000" u="none" strike="noStrike" dirty="0">
                          <a:effectLst/>
                        </a:rPr>
                        <a:t>NPRR, NOGRR, LPGRR</a:t>
                      </a:r>
                      <a:endParaRPr lang="en-US" sz="1000" b="0" i="0" u="none" strike="noStrike" dirty="0">
                        <a:solidFill>
                          <a:srgbClr val="000000"/>
                        </a:solidFill>
                        <a:effectLst/>
                        <a:latin typeface="Calibri"/>
                      </a:endParaRPr>
                    </a:p>
                  </a:txBody>
                  <a:tcPr marL="6490" marR="6490" marT="6490" marB="0" anchor="b"/>
                </a:tc>
                <a:tc>
                  <a:txBody>
                    <a:bodyPr/>
                    <a:lstStyle/>
                    <a:p>
                      <a:pPr algn="ctr" fontAlgn="b"/>
                      <a:r>
                        <a:rPr lang="en-US" sz="1000" u="none" strike="noStrike" dirty="0">
                          <a:effectLst/>
                        </a:rPr>
                        <a:t>Title</a:t>
                      </a:r>
                      <a:endParaRPr lang="en-US" sz="1000" b="0" i="0" u="none" strike="noStrike" dirty="0">
                        <a:solidFill>
                          <a:srgbClr val="000000"/>
                        </a:solidFill>
                        <a:effectLst/>
                        <a:latin typeface="Calibri"/>
                      </a:endParaRPr>
                    </a:p>
                  </a:txBody>
                  <a:tcPr marL="6490" marR="6490" marT="6490" marB="0" anchor="b"/>
                </a:tc>
                <a:tc>
                  <a:txBody>
                    <a:bodyPr/>
                    <a:lstStyle/>
                    <a:p>
                      <a:pPr algn="ctr" fontAlgn="b"/>
                      <a:r>
                        <a:rPr lang="en-US" sz="1000" u="none" strike="noStrike" dirty="0">
                          <a:effectLst/>
                        </a:rPr>
                        <a:t>Status</a:t>
                      </a:r>
                      <a:endParaRPr lang="en-US" sz="1000" b="0" i="0" u="none" strike="noStrike" dirty="0">
                        <a:solidFill>
                          <a:srgbClr val="000000"/>
                        </a:solidFill>
                        <a:effectLst/>
                        <a:latin typeface="Calibri"/>
                      </a:endParaRPr>
                    </a:p>
                  </a:txBody>
                  <a:tcPr marL="6490" marR="6490" marT="6490" marB="0" anchor="b"/>
                </a:tc>
                <a:tc>
                  <a:txBody>
                    <a:bodyPr/>
                    <a:lstStyle/>
                    <a:p>
                      <a:pPr algn="ctr" fontAlgn="b"/>
                      <a:r>
                        <a:rPr lang="en-US" sz="1000" u="none" strike="noStrike">
                          <a:effectLst/>
                        </a:rPr>
                        <a:t>Next Steps </a:t>
                      </a:r>
                      <a:endParaRPr lang="en-US" sz="1000" b="0" i="0" u="none" strike="noStrike">
                        <a:solidFill>
                          <a:srgbClr val="000000"/>
                        </a:solidFill>
                        <a:effectLst/>
                        <a:latin typeface="Calibri"/>
                      </a:endParaRPr>
                    </a:p>
                  </a:txBody>
                  <a:tcPr marL="6490" marR="6490" marT="6490" marB="0" anchor="b"/>
                </a:tc>
                <a:tc>
                  <a:txBody>
                    <a:bodyPr/>
                    <a:lstStyle/>
                    <a:p>
                      <a:pPr algn="ctr" fontAlgn="b"/>
                      <a:r>
                        <a:rPr lang="en-US" sz="1000" u="none" strike="noStrike">
                          <a:effectLst/>
                        </a:rPr>
                        <a:t>Pending Date</a:t>
                      </a:r>
                      <a:endParaRPr lang="en-US" sz="1000" b="0" i="0" u="none" strike="noStrike">
                        <a:solidFill>
                          <a:srgbClr val="000000"/>
                        </a:solidFill>
                        <a:effectLst/>
                        <a:latin typeface="Calibri"/>
                      </a:endParaRPr>
                    </a:p>
                  </a:txBody>
                  <a:tcPr marL="6490" marR="6490" marT="6490" marB="0" anchor="b"/>
                </a:tc>
                <a:tc>
                  <a:txBody>
                    <a:bodyPr/>
                    <a:lstStyle/>
                    <a:p>
                      <a:pPr algn="ctr" fontAlgn="b"/>
                      <a:r>
                        <a:rPr lang="en-US" sz="1000" u="none" strike="noStrike">
                          <a:effectLst/>
                        </a:rPr>
                        <a:t>History</a:t>
                      </a:r>
                      <a:endParaRPr lang="en-US" sz="1000" b="0" i="0" u="none" strike="noStrike">
                        <a:solidFill>
                          <a:srgbClr val="000000"/>
                        </a:solidFill>
                        <a:effectLst/>
                        <a:latin typeface="Calibri"/>
                      </a:endParaRPr>
                    </a:p>
                  </a:txBody>
                  <a:tcPr marL="6490" marR="6490" marT="6490" marB="0" anchor="b"/>
                </a:tc>
              </a:tr>
              <a:tr h="339039">
                <a:tc>
                  <a:txBody>
                    <a:bodyPr/>
                    <a:lstStyle/>
                    <a:p>
                      <a:pPr algn="l" fontAlgn="b"/>
                      <a:r>
                        <a:rPr lang="en-US" sz="700" u="sng" strike="noStrike">
                          <a:effectLst/>
                          <a:hlinkClick r:id="rId2"/>
                        </a:rPr>
                        <a:t>NPRR654</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Discontinue Ancillary Service Requirement Methodology Assessment Report</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at PRS 2/12/15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Pending approval at TAC</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2/26/2015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Previoulsy endorsed at WMS and ROS</a:t>
                      </a:r>
                      <a:endParaRPr lang="en-US" sz="700" b="0" i="0" u="none" strike="noStrike">
                        <a:solidFill>
                          <a:srgbClr val="000000"/>
                        </a:solidFill>
                        <a:effectLst/>
                        <a:latin typeface="Calibri"/>
                      </a:endParaRPr>
                    </a:p>
                  </a:txBody>
                  <a:tcPr marL="6490" marR="6490" marT="6490" marB="0" anchor="b"/>
                </a:tc>
              </a:tr>
              <a:tr h="381000">
                <a:tc>
                  <a:txBody>
                    <a:bodyPr/>
                    <a:lstStyle/>
                    <a:p>
                      <a:pPr algn="l" fontAlgn="b"/>
                      <a:r>
                        <a:rPr lang="en-US" sz="700" u="sng" strike="noStrike">
                          <a:effectLst/>
                          <a:hlinkClick r:id="rId3"/>
                        </a:rPr>
                        <a:t>NPRR655</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Discontinue Contingency List Changes Due to Weather Report</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at PRS 2/12/15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Pending approval at TAC</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2/26/2015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Previously endorsed at WMS and ROS</a:t>
                      </a:r>
                      <a:endParaRPr lang="en-US" sz="700" b="0" i="0" u="none" strike="noStrike">
                        <a:solidFill>
                          <a:srgbClr val="000000"/>
                        </a:solidFill>
                        <a:effectLst/>
                        <a:latin typeface="Calibri"/>
                      </a:endParaRPr>
                    </a:p>
                  </a:txBody>
                  <a:tcPr marL="6490" marR="6490" marT="6490" marB="0" anchor="b"/>
                </a:tc>
              </a:tr>
              <a:tr h="762000">
                <a:tc>
                  <a:txBody>
                    <a:bodyPr/>
                    <a:lstStyle/>
                    <a:p>
                      <a:pPr algn="l" fontAlgn="b"/>
                      <a:r>
                        <a:rPr lang="en-US" sz="700" u="sng" strike="noStrike">
                          <a:effectLst/>
                          <a:hlinkClick r:id="rId4"/>
                        </a:rPr>
                        <a:t>NPRR656</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Discontinue the Long-Term Weekly Peak Demand Forecast, 36 Month Resource Capacity Report, and Projected Transmission Constraints for Medium Term PASA Reports</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Withdrawn by MISUG 10/30/14</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N/A</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N/A</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After additional discussion with ERCOT Staff, the three reports recommended for discontinuance in NPRR656 are needed for compliance with subsection (d)(1) of P.U.C. Sub. R. 25.505, Resource Adequacy in the Electric Reliability Council of Texas Power Region.</a:t>
                      </a:r>
                      <a:endParaRPr lang="en-US" sz="700" b="0" i="0" u="none" strike="noStrike">
                        <a:solidFill>
                          <a:srgbClr val="000000"/>
                        </a:solidFill>
                        <a:effectLst/>
                        <a:latin typeface="Calibri"/>
                      </a:endParaRPr>
                    </a:p>
                  </a:txBody>
                  <a:tcPr marL="6490" marR="6490" marT="6490" marB="0" anchor="b"/>
                </a:tc>
              </a:tr>
              <a:tr h="533400">
                <a:tc>
                  <a:txBody>
                    <a:bodyPr/>
                    <a:lstStyle/>
                    <a:p>
                      <a:pPr algn="l" fontAlgn="b"/>
                      <a:r>
                        <a:rPr lang="en-US" sz="700" u="sng" strike="noStrike">
                          <a:effectLst/>
                          <a:hlinkClick r:id="rId5"/>
                        </a:rPr>
                        <a:t>NPRR657</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Discontinue Backup Control Plan Submittal Results, Dispatch Instructions Compliance Metrics, and Backup Control Plan Test Dates and Results Summary Reports</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at PRS 2/12/15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Pending revision request consideration at TAC</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2/26/2015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Previously endorsed at OWG, WMS and ROS</a:t>
                      </a:r>
                      <a:endParaRPr lang="en-US" sz="700" b="0" i="0" u="none" strike="noStrike">
                        <a:solidFill>
                          <a:srgbClr val="000000"/>
                        </a:solidFill>
                        <a:effectLst/>
                        <a:latin typeface="Calibri"/>
                      </a:endParaRPr>
                    </a:p>
                  </a:txBody>
                  <a:tcPr marL="6490" marR="6490" marT="6490" marB="0" anchor="b"/>
                </a:tc>
              </a:tr>
              <a:tr h="381000">
                <a:tc>
                  <a:txBody>
                    <a:bodyPr/>
                    <a:lstStyle/>
                    <a:p>
                      <a:pPr algn="l" fontAlgn="b"/>
                      <a:r>
                        <a:rPr lang="en-US" sz="700" u="sng" strike="noStrike">
                          <a:effectLst/>
                          <a:hlinkClick r:id="rId6"/>
                        </a:rPr>
                        <a:t>NOGRR138</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Delete Grey Box for Reporting of Back-up Control Plan Submittal</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at OWG 1/26/15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Pending IA at OWG</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3/19/2015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Previously tabled at OWG</a:t>
                      </a:r>
                      <a:endParaRPr lang="en-US" sz="700" b="0" i="0" u="none" strike="noStrike">
                        <a:solidFill>
                          <a:srgbClr val="000000"/>
                        </a:solidFill>
                        <a:effectLst/>
                        <a:latin typeface="Calibri"/>
                      </a:endParaRPr>
                    </a:p>
                  </a:txBody>
                  <a:tcPr marL="6490" marR="6490" marT="6490" marB="0" anchor="b"/>
                </a:tc>
              </a:tr>
              <a:tr h="457200">
                <a:tc>
                  <a:txBody>
                    <a:bodyPr/>
                    <a:lstStyle/>
                    <a:p>
                      <a:pPr algn="l" fontAlgn="b"/>
                      <a:r>
                        <a:rPr lang="en-US" sz="700" u="sng" strike="noStrike">
                          <a:effectLst/>
                          <a:hlinkClick r:id="rId7"/>
                        </a:rPr>
                        <a:t>NPRR658</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Changes to Annual Reporting Requirements for RUC Payments Made to Resources with PPAs</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by Board 2/10/15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N/A</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N/A</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Previously endorsed at WMS, ROS, PRS and TAC</a:t>
                      </a:r>
                      <a:endParaRPr lang="en-US" sz="700" b="0" i="0" u="none" strike="noStrike">
                        <a:solidFill>
                          <a:srgbClr val="000000"/>
                        </a:solidFill>
                        <a:effectLst/>
                        <a:latin typeface="Calibri"/>
                      </a:endParaRPr>
                    </a:p>
                  </a:txBody>
                  <a:tcPr marL="6490" marR="6490" marT="6490" marB="0" anchor="b"/>
                </a:tc>
              </a:tr>
              <a:tr h="381000">
                <a:tc>
                  <a:txBody>
                    <a:bodyPr/>
                    <a:lstStyle/>
                    <a:p>
                      <a:pPr algn="l" fontAlgn="b"/>
                      <a:r>
                        <a:rPr lang="en-US" sz="700" u="sng" strike="noStrike">
                          <a:effectLst/>
                          <a:hlinkClick r:id="rId8"/>
                        </a:rPr>
                        <a:t>NPRR659</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Discontinue RMR Cost Data Deviation Requests/Responses Report</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by Board 2/10/15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N/A</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N/A</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Previously endorsed at WMS, ROS, PRS and TAC</a:t>
                      </a:r>
                      <a:endParaRPr lang="en-US" sz="700" b="0" i="0" u="none" strike="noStrike">
                        <a:solidFill>
                          <a:srgbClr val="000000"/>
                        </a:solidFill>
                        <a:effectLst/>
                        <a:latin typeface="Calibri"/>
                      </a:endParaRPr>
                    </a:p>
                  </a:txBody>
                  <a:tcPr marL="6490" marR="6490" marT="6490" marB="0" anchor="b"/>
                </a:tc>
              </a:tr>
              <a:tr h="533400">
                <a:tc>
                  <a:txBody>
                    <a:bodyPr/>
                    <a:lstStyle/>
                    <a:p>
                      <a:pPr algn="l" fontAlgn="b"/>
                      <a:r>
                        <a:rPr lang="en-US" sz="700" u="sng" strike="noStrike">
                          <a:effectLst/>
                          <a:hlinkClick r:id="rId9"/>
                        </a:rPr>
                        <a:t>NPRR661</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Discontinue Posting Profile Data Evaluation Report</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at PRS 2/12/15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Pending revision request consideration at TAC</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2/26/2015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Previously endorsed at ROS, PWG and WMS</a:t>
                      </a:r>
                      <a:endParaRPr lang="en-US" sz="700" b="0" i="0" u="none" strike="noStrike">
                        <a:solidFill>
                          <a:srgbClr val="000000"/>
                        </a:solidFill>
                        <a:effectLst/>
                        <a:latin typeface="Calibri"/>
                      </a:endParaRPr>
                    </a:p>
                  </a:txBody>
                  <a:tcPr marL="6490" marR="6490" marT="6490" marB="0" anchor="b"/>
                </a:tc>
              </a:tr>
              <a:tr h="609600">
                <a:tc>
                  <a:txBody>
                    <a:bodyPr/>
                    <a:lstStyle/>
                    <a:p>
                      <a:pPr algn="l" fontAlgn="b"/>
                      <a:r>
                        <a:rPr lang="en-US" sz="700" u="sng" strike="noStrike">
                          <a:effectLst/>
                          <a:hlinkClick r:id="rId10"/>
                        </a:rPr>
                        <a:t>LPGRR054</a:t>
                      </a:r>
                      <a:endParaRPr lang="en-US" sz="700" b="0" i="0" u="sng" strike="noStrike">
                        <a:solidFill>
                          <a:srgbClr val="0000FF"/>
                        </a:solidFill>
                        <a:effectLst/>
                        <a:latin typeface="Calibri"/>
                      </a:endParaRPr>
                    </a:p>
                  </a:txBody>
                  <a:tcPr marL="6490" marR="6490" marT="6490" marB="0" anchor="b"/>
                </a:tc>
                <a:tc>
                  <a:txBody>
                    <a:bodyPr/>
                    <a:lstStyle/>
                    <a:p>
                      <a:pPr algn="l" fontAlgn="b"/>
                      <a:r>
                        <a:rPr lang="en-US" sz="700" u="none" strike="noStrike">
                          <a:effectLst/>
                        </a:rPr>
                        <a:t>Alignment with NPRR661, Discontinue Posting Profile Data Evaluation Report </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Approved at COPS 2/11/15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Pending revision request consideration at TAC</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a:effectLst/>
                        </a:rPr>
                        <a:t>2/26/2015</a:t>
                      </a:r>
                      <a:endParaRPr lang="en-US" sz="700" b="0" i="0" u="none" strike="noStrike">
                        <a:solidFill>
                          <a:srgbClr val="000000"/>
                        </a:solidFill>
                        <a:effectLst/>
                        <a:latin typeface="Calibri"/>
                      </a:endParaRPr>
                    </a:p>
                  </a:txBody>
                  <a:tcPr marL="6490" marR="6490" marT="6490" marB="0" anchor="b"/>
                </a:tc>
                <a:tc>
                  <a:txBody>
                    <a:bodyPr/>
                    <a:lstStyle/>
                    <a:p>
                      <a:pPr algn="l" fontAlgn="b"/>
                      <a:r>
                        <a:rPr lang="en-US" sz="700" u="none" strike="noStrike" dirty="0">
                          <a:effectLst/>
                        </a:rPr>
                        <a:t>Previously endorsed at PWG and COPS</a:t>
                      </a:r>
                      <a:endParaRPr lang="en-US" sz="700" b="0" i="0" u="none" strike="noStrike" dirty="0">
                        <a:solidFill>
                          <a:srgbClr val="000000"/>
                        </a:solidFill>
                        <a:effectLst/>
                        <a:latin typeface="Calibri"/>
                      </a:endParaRPr>
                    </a:p>
                  </a:txBody>
                  <a:tcPr marL="6490" marR="6490" marT="6490" marB="0" anchor="b"/>
                </a:tc>
              </a:tr>
            </a:tbl>
          </a:graphicData>
        </a:graphic>
      </p:graphicFrame>
    </p:spTree>
    <p:extLst>
      <p:ext uri="{BB962C8B-B14F-4D97-AF65-F5344CB8AC3E}">
        <p14:creationId xmlns:p14="http://schemas.microsoft.com/office/powerpoint/2010/main" val="3623262002"/>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206FDB-A00F-4E50-B10F-7F91EE97870B}">
  <ds:schemaRefs>
    <ds:schemaRef ds:uri="http://schemas.microsoft.com/office/2006/metadata/properties"/>
    <ds:schemaRef ds:uri="http://purl.org/dc/elements/1.1/"/>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c34af464-7aa1-4edd-9be4-83dffc1cb926"/>
    <ds:schemaRef ds:uri="http://purl.org/dc/terms/"/>
  </ds:schemaRefs>
</ds:datastoreItem>
</file>

<file path=customXml/itemProps2.xml><?xml version="1.0" encoding="utf-8"?>
<ds:datastoreItem xmlns:ds="http://schemas.openxmlformats.org/officeDocument/2006/customXml" ds:itemID="{8AB91161-3323-48F3-8EC8-C98D5648DBD3}">
  <ds:schemaRefs>
    <ds:schemaRef ds:uri="http://schemas.microsoft.com/sharepoint/v3/contenttype/forms"/>
  </ds:schemaRefs>
</ds:datastoreItem>
</file>

<file path=customXml/itemProps3.xml><?xml version="1.0" encoding="utf-8"?>
<ds:datastoreItem xmlns:ds="http://schemas.openxmlformats.org/officeDocument/2006/customXml" ds:itemID="{0825E013-A11A-4E41-BBD9-78105CDE0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10568</TotalTime>
  <Words>429</Words>
  <Application>Microsoft Office PowerPoint</Application>
  <PresentationFormat>On-screen Show (4:3)</PresentationFormat>
  <Paragraphs>76</Paragraphs>
  <Slides>3</Slides>
  <Notes>0</Notes>
  <HiddenSlides>0</HiddenSlides>
  <MMClips>0</MMClips>
  <ScaleCrop>false</ScaleCrop>
  <HeadingPairs>
    <vt:vector size="4" baseType="variant">
      <vt:variant>
        <vt:lpstr>Theme</vt:lpstr>
      </vt:variant>
      <vt:variant>
        <vt:i4>3</vt:i4>
      </vt:variant>
      <vt:variant>
        <vt:lpstr>Slide Titles</vt:lpstr>
      </vt:variant>
      <vt:variant>
        <vt:i4>3</vt:i4>
      </vt:variant>
    </vt:vector>
  </HeadingPairs>
  <TitlesOfParts>
    <vt:vector size="6" baseType="lpstr">
      <vt:lpstr>Custom Design</vt:lpstr>
      <vt:lpstr>1_Custom Design</vt:lpstr>
      <vt:lpstr>2_Custom Design</vt:lpstr>
      <vt:lpstr>Report Discontinuance Tracking - MISUG</vt:lpstr>
      <vt:lpstr>Reports to be Discontinued</vt:lpstr>
      <vt:lpstr>Report Discontinuance Tracking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Apodaca, Amy</dc:creator>
  <cp:lastModifiedBy>Jacobs, Kaci</cp:lastModifiedBy>
  <cp:revision>810</cp:revision>
  <dcterms:created xsi:type="dcterms:W3CDTF">2005-04-21T14:28:35Z</dcterms:created>
  <dcterms:modified xsi:type="dcterms:W3CDTF">2015-02-22T18:44:35Z</dcterms:modified>
</cp:coreProperties>
</file>