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67" r:id="rId4"/>
    <p:sldMasterId id="2147493479" r:id="rId5"/>
    <p:sldMasterId id="2147493491" r:id="rId6"/>
    <p:sldMasterId id="2147493503" r:id="rId7"/>
  </p:sldMasterIdLst>
  <p:notesMasterIdLst>
    <p:notesMasterId r:id="rId10"/>
  </p:notesMasterIdLst>
  <p:handoutMasterIdLst>
    <p:handoutMasterId r:id="rId11"/>
  </p:handoutMasterIdLst>
  <p:sldIdLst>
    <p:sldId id="401" r:id="rId8"/>
    <p:sldId id="403" r:id="rId9"/>
  </p:sldIdLst>
  <p:sldSz cx="9144000" cy="6858000" type="screen4x3"/>
  <p:notesSz cx="9296400" cy="7010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386"/>
    <a:srgbClr val="55BAB7"/>
    <a:srgbClr val="00385E"/>
    <a:srgbClr val="C4E3E1"/>
    <a:srgbClr val="C0D1E2"/>
    <a:srgbClr val="00837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785" autoAdjust="0"/>
    <p:restoredTop sz="94595" autoAdjust="0"/>
  </p:normalViewPr>
  <p:slideViewPr>
    <p:cSldViewPr snapToGrid="0" snapToObjects="1">
      <p:cViewPr varScale="1">
        <p:scale>
          <a:sx n="130" d="100"/>
          <a:sy n="130" d="100"/>
        </p:scale>
        <p:origin x="-1152" y="-96"/>
      </p:cViewPr>
      <p:guideLst>
        <p:guide orient="horz" pos="403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snapToGrid="0" snapToObjects="1" showGuides="1">
      <p:cViewPr varScale="1">
        <p:scale>
          <a:sx n="125" d="100"/>
          <a:sy n="125" d="100"/>
        </p:scale>
        <p:origin x="-1962" y="-102"/>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076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65014" y="0"/>
            <a:ext cx="4029282" cy="350760"/>
          </a:xfrm>
          <a:prstGeom prst="rect">
            <a:avLst/>
          </a:prstGeom>
        </p:spPr>
        <p:txBody>
          <a:bodyPr vert="horz" lIns="91440" tIns="45720" rIns="91440" bIns="45720" rtlCol="0"/>
          <a:lstStyle>
            <a:lvl1pPr algn="r">
              <a:defRPr sz="1200"/>
            </a:lvl1pPr>
          </a:lstStyle>
          <a:p>
            <a:fld id="{F69DE495-51AC-4723-A7B4-B1B58AAC8C5A}" type="datetimeFigureOut">
              <a:rPr lang="en-US" smtClean="0"/>
              <a:t>2/20/2015</a:t>
            </a:fld>
            <a:endParaRPr lang="en-US"/>
          </a:p>
        </p:txBody>
      </p:sp>
      <p:sp>
        <p:nvSpPr>
          <p:cNvPr id="4" name="Footer Placeholder 3"/>
          <p:cNvSpPr>
            <a:spLocks noGrp="1"/>
          </p:cNvSpPr>
          <p:nvPr>
            <p:ph type="ftr" sz="quarter" idx="2"/>
          </p:nvPr>
        </p:nvSpPr>
        <p:spPr>
          <a:xfrm>
            <a:off x="1" y="6658443"/>
            <a:ext cx="4029282" cy="35076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65014" y="6658443"/>
            <a:ext cx="4029282" cy="350760"/>
          </a:xfrm>
          <a:prstGeom prst="rect">
            <a:avLst/>
          </a:prstGeom>
        </p:spPr>
        <p:txBody>
          <a:bodyPr vert="horz" lIns="91440" tIns="45720" rIns="91440" bIns="45720" rtlCol="0" anchor="b"/>
          <a:lstStyle>
            <a:lvl1pPr algn="r">
              <a:defRPr sz="1200"/>
            </a:lvl1pPr>
          </a:lstStyle>
          <a:p>
            <a:fld id="{F80D1E90-E9C6-42A2-8EB7-24DAC221AC2D}" type="slidenum">
              <a:rPr lang="en-US" smtClean="0"/>
              <a:t>‹#›</a:t>
            </a:fld>
            <a:endParaRPr lang="en-US"/>
          </a:p>
        </p:txBody>
      </p:sp>
    </p:spTree>
    <p:extLst>
      <p:ext uri="{BB962C8B-B14F-4D97-AF65-F5344CB8AC3E}">
        <p14:creationId xmlns:p14="http://schemas.microsoft.com/office/powerpoint/2010/main" val="708787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076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265014" y="0"/>
            <a:ext cx="4029282" cy="350760"/>
          </a:xfrm>
          <a:prstGeom prst="rect">
            <a:avLst/>
          </a:prstGeom>
        </p:spPr>
        <p:txBody>
          <a:bodyPr vert="horz" lIns="91440" tIns="45720" rIns="91440" bIns="45720" rtlCol="0"/>
          <a:lstStyle>
            <a:lvl1pPr algn="r">
              <a:defRPr sz="1200"/>
            </a:lvl1pPr>
          </a:lstStyle>
          <a:p>
            <a:fld id="{D1DF52B9-7E6C-4146-83FC-76B5AB271E46}" type="datetimeFigureOut">
              <a:rPr lang="en-US" smtClean="0"/>
              <a:t>2/20/2015</a:t>
            </a:fld>
            <a:endParaRPr lang="en-US"/>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30482" y="3330419"/>
            <a:ext cx="7435436" cy="315444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658443"/>
            <a:ext cx="4029282" cy="35076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265014" y="6658443"/>
            <a:ext cx="4029282" cy="350760"/>
          </a:xfrm>
          <a:prstGeom prst="rect">
            <a:avLst/>
          </a:prstGeom>
        </p:spPr>
        <p:txBody>
          <a:bodyPr vert="horz" lIns="91440" tIns="45720" rIns="91440" bIns="45720" rtlCol="0" anchor="b"/>
          <a:lstStyle>
            <a:lvl1pPr algn="r">
              <a:defRPr sz="1200"/>
            </a:lvl1pPr>
          </a:lstStyle>
          <a:p>
            <a:fld id="{E41B3D22-F502-4A52-A06E-717BD3D70E2C}" type="slidenum">
              <a:rPr lang="en-US" smtClean="0"/>
              <a:t>‹#›</a:t>
            </a:fld>
            <a:endParaRPr lang="en-US"/>
          </a:p>
        </p:txBody>
      </p:sp>
    </p:spTree>
    <p:extLst>
      <p:ext uri="{BB962C8B-B14F-4D97-AF65-F5344CB8AC3E}">
        <p14:creationId xmlns:p14="http://schemas.microsoft.com/office/powerpoint/2010/main" val="92213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2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62E46B9-32B7-40E7-9A82-BF397A6673AD}" type="slidenum">
              <a:rPr lang="en-US" smtClean="0">
                <a:solidFill>
                  <a:prstClr val="black"/>
                </a:solidFill>
              </a:rPr>
              <a:pPr eaLnBrk="1" hangingPunct="1"/>
              <a:t>1</a:t>
            </a:fld>
            <a:endParaRPr lang="en-US" smtClean="0">
              <a:solidFill>
                <a:prstClr val="black"/>
              </a:solidFill>
            </a:endParaRPr>
          </a:p>
        </p:txBody>
      </p:sp>
    </p:spTree>
    <p:extLst>
      <p:ext uri="{BB962C8B-B14F-4D97-AF65-F5344CB8AC3E}">
        <p14:creationId xmlns:p14="http://schemas.microsoft.com/office/powerpoint/2010/main" val="3977151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ERCOT Public</a:t>
            </a:r>
            <a:endParaRPr lang="en-US" dirty="0"/>
          </a:p>
        </p:txBody>
      </p:sp>
    </p:spTree>
    <p:extLst>
      <p:ext uri="{BB962C8B-B14F-4D97-AF65-F5344CB8AC3E}">
        <p14:creationId xmlns:p14="http://schemas.microsoft.com/office/powerpoint/2010/main" val="112663116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EA5CBE48-FA63-478E-8B3E-EC00F2B7C09B}" type="slidenum">
              <a:rPr lang="en-US">
                <a:solidFill>
                  <a:srgbClr val="000000"/>
                </a:solidFill>
              </a:rPr>
              <a:pPr>
                <a:defRPr/>
              </a:pPr>
              <a:t>‹#›</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5"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2478094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B9F2134A-645F-43EE-AFC5-4BFB5FBA1F4A}" type="slidenum">
              <a:rPr lang="en-US">
                <a:solidFill>
                  <a:srgbClr val="000000"/>
                </a:solidFill>
              </a:rPr>
              <a:pPr>
                <a:defRPr/>
              </a:pPr>
              <a:t>‹#›</a:t>
            </a:fld>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4"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9131953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63CB5A9-6AED-41D7-9973-C3E52D0DDF91}"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756794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EAEBB23-21DA-48A3-AC94-0BEAC5B162F5}"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7115932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D24544E-00D5-47D8-BAE9-43AD6AAC7B9D}"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20437613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A6E5927-58FF-4ECE-80AC-7C696E90D670}"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2515061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a:t>Click to edit Master title style</a:t>
            </a:r>
          </a:p>
        </p:txBody>
      </p:sp>
      <p:sp>
        <p:nvSpPr>
          <p:cNvPr id="6" name="Rectangle 10"/>
          <p:cNvSpPr>
            <a:spLocks noGrp="1" noChangeArrowheads="1"/>
          </p:cNvSpPr>
          <p:nvPr>
            <p:ph type="dt" sz="half" idx="10"/>
          </p:nvPr>
        </p:nvSpPr>
        <p:spPr>
          <a:xfrm>
            <a:off x="2333625" y="5467350"/>
            <a:ext cx="6276975" cy="476250"/>
          </a:xfrm>
        </p:spPr>
        <p:txBody>
          <a:bodyPr/>
          <a:lstStyle>
            <a:lvl1pPr>
              <a:defRPr sz="1800" b="1" smtClean="0">
                <a:solidFill>
                  <a:schemeClr val="tx1"/>
                </a:solidFill>
              </a:defRPr>
            </a:lvl1pPr>
          </a:lstStyle>
          <a:p>
            <a:pPr>
              <a:defRPr/>
            </a:pPr>
            <a:r>
              <a:rPr lang="en-US" smtClean="0">
                <a:solidFill>
                  <a:srgbClr val="000000"/>
                </a:solidFill>
              </a:rPr>
              <a:t>February 2015</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smtClean="0">
                <a:solidFill>
                  <a:schemeClr val="tx1"/>
                </a:solidFill>
              </a:defRPr>
            </a:lvl1pPr>
          </a:lstStyle>
          <a:p>
            <a:pPr>
              <a:defRPr/>
            </a:pPr>
            <a:r>
              <a:rPr lang="en-US">
                <a:solidFill>
                  <a:srgbClr val="000000"/>
                </a:solidFill>
              </a:rPr>
              <a:t>ERCOT Public</a:t>
            </a:r>
          </a:p>
        </p:txBody>
      </p:sp>
    </p:spTree>
    <p:extLst>
      <p:ext uri="{BB962C8B-B14F-4D97-AF65-F5344CB8AC3E}">
        <p14:creationId xmlns:p14="http://schemas.microsoft.com/office/powerpoint/2010/main" val="7545698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A8C6FCB9-52E2-41AE-801F-E0915C34B917}"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9615350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50CFEAE9-A0CB-47FA-A0D5-50D8B972F85B}"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4091052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fld id="{B8F4E67A-B593-4113-8DC6-EA120DC45A37}"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p:txBody>
          <a:bodyPr/>
          <a:lstStyle>
            <a:lvl1pPr>
              <a:defRPr smtClean="0"/>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xfrm>
            <a:off x="1143000" y="6477000"/>
            <a:ext cx="2133600" cy="476250"/>
          </a:xfrm>
        </p:spPr>
        <p:txBody>
          <a:bodyPr/>
          <a:lstStyle>
            <a:lvl1pPr>
              <a:defRPr smtClean="0"/>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686782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5"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ERCOT Public</a:t>
            </a:r>
            <a:endParaRPr lang="en-US" dirty="0"/>
          </a:p>
        </p:txBody>
      </p:sp>
    </p:spTree>
    <p:extLst>
      <p:ext uri="{BB962C8B-B14F-4D97-AF65-F5344CB8AC3E}">
        <p14:creationId xmlns:p14="http://schemas.microsoft.com/office/powerpoint/2010/main" val="147334803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1CB95AC3-10FB-43FB-A2DE-3CEE6D282FCE}" type="slidenum">
              <a:rPr lang="en-US">
                <a:solidFill>
                  <a:srgbClr val="000000"/>
                </a:solidFill>
              </a:rPr>
              <a:pPr>
                <a:defRPr/>
              </a:pPr>
              <a:t>‹#›</a:t>
            </a:fld>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9"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7054351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EA5CBE48-FA63-478E-8B3E-EC00F2B7C09B}" type="slidenum">
              <a:rPr lang="en-US">
                <a:solidFill>
                  <a:srgbClr val="000000"/>
                </a:solidFill>
              </a:rPr>
              <a:pPr>
                <a:defRPr/>
              </a:pPr>
              <a:t>‹#›</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5"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34559612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B9F2134A-645F-43EE-AFC5-4BFB5FBA1F4A}" type="slidenum">
              <a:rPr lang="en-US">
                <a:solidFill>
                  <a:srgbClr val="000000"/>
                </a:solidFill>
              </a:rPr>
              <a:pPr>
                <a:defRPr/>
              </a:pPr>
              <a:t>‹#›</a:t>
            </a:fld>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4"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372524707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63CB5A9-6AED-41D7-9973-C3E52D0DDF91}"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27316598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EAEBB23-21DA-48A3-AC94-0BEAC5B162F5}"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52573308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D24544E-00D5-47D8-BAE9-43AD6AAC7B9D}"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5904775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A6E5927-58FF-4ECE-80AC-7C696E90D670}"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25946746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a:t>Click to edit Master title style</a:t>
            </a:r>
          </a:p>
        </p:txBody>
      </p:sp>
      <p:sp>
        <p:nvSpPr>
          <p:cNvPr id="6" name="Rectangle 10"/>
          <p:cNvSpPr>
            <a:spLocks noGrp="1" noChangeArrowheads="1"/>
          </p:cNvSpPr>
          <p:nvPr>
            <p:ph type="dt" sz="half" idx="10"/>
          </p:nvPr>
        </p:nvSpPr>
        <p:spPr>
          <a:xfrm>
            <a:off x="2333625" y="5467350"/>
            <a:ext cx="6276975" cy="476250"/>
          </a:xfrm>
        </p:spPr>
        <p:txBody>
          <a:bodyPr/>
          <a:lstStyle>
            <a:lvl1pPr>
              <a:defRPr sz="1800" b="1" smtClean="0">
                <a:solidFill>
                  <a:schemeClr val="tx1"/>
                </a:solidFill>
              </a:defRPr>
            </a:lvl1pPr>
          </a:lstStyle>
          <a:p>
            <a:pPr>
              <a:defRPr/>
            </a:pPr>
            <a:r>
              <a:rPr lang="en-US" smtClean="0">
                <a:solidFill>
                  <a:srgbClr val="000000"/>
                </a:solidFill>
              </a:rPr>
              <a:t>February 2015</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smtClean="0">
                <a:solidFill>
                  <a:schemeClr val="tx1"/>
                </a:solidFill>
              </a:defRPr>
            </a:lvl1pPr>
          </a:lstStyle>
          <a:p>
            <a:pPr>
              <a:defRPr/>
            </a:pPr>
            <a:r>
              <a:rPr lang="en-US">
                <a:solidFill>
                  <a:srgbClr val="000000"/>
                </a:solidFill>
              </a:rPr>
              <a:t>ERCOT Public</a:t>
            </a:r>
          </a:p>
        </p:txBody>
      </p:sp>
    </p:spTree>
    <p:extLst>
      <p:ext uri="{BB962C8B-B14F-4D97-AF65-F5344CB8AC3E}">
        <p14:creationId xmlns:p14="http://schemas.microsoft.com/office/powerpoint/2010/main" val="205129829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A8C6FCB9-52E2-41AE-801F-E0915C34B917}"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3520175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50CFEAE9-A0CB-47FA-A0D5-50D8B972F85B}"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646607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rPr>
              <a:t>ERCOT Public</a:t>
            </a:r>
            <a:endParaRPr lang="en-US" dirty="0">
              <a:solidFill>
                <a:prstClr val="black">
                  <a:tint val="75000"/>
                </a:prstClr>
              </a:solidFill>
            </a:endParaRPr>
          </a:p>
        </p:txBody>
      </p:sp>
    </p:spTree>
    <p:extLst>
      <p:ext uri="{BB962C8B-B14F-4D97-AF65-F5344CB8AC3E}">
        <p14:creationId xmlns:p14="http://schemas.microsoft.com/office/powerpoint/2010/main" val="3809825297"/>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fld id="{B8F4E67A-B593-4113-8DC6-EA120DC45A37}"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p:txBody>
          <a:bodyPr/>
          <a:lstStyle>
            <a:lvl1pPr>
              <a:defRPr smtClean="0"/>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xfrm>
            <a:off x="1143000" y="6477000"/>
            <a:ext cx="2133600" cy="476250"/>
          </a:xfrm>
        </p:spPr>
        <p:txBody>
          <a:bodyPr/>
          <a:lstStyle>
            <a:lvl1pPr>
              <a:defRPr smtClean="0"/>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6723335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1CB95AC3-10FB-43FB-A2DE-3CEE6D282FCE}" type="slidenum">
              <a:rPr lang="en-US">
                <a:solidFill>
                  <a:srgbClr val="000000"/>
                </a:solidFill>
              </a:rPr>
              <a:pPr>
                <a:defRPr/>
              </a:pPr>
              <a:t>‹#›</a:t>
            </a:fld>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9"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314098775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EA5CBE48-FA63-478E-8B3E-EC00F2B7C09B}" type="slidenum">
              <a:rPr lang="en-US">
                <a:solidFill>
                  <a:srgbClr val="000000"/>
                </a:solidFill>
              </a:rPr>
              <a:pPr>
                <a:defRPr/>
              </a:pPr>
              <a:t>‹#›</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5"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94420299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B9F2134A-645F-43EE-AFC5-4BFB5FBA1F4A}" type="slidenum">
              <a:rPr lang="en-US">
                <a:solidFill>
                  <a:srgbClr val="000000"/>
                </a:solidFill>
              </a:rPr>
              <a:pPr>
                <a:defRPr/>
              </a:pPr>
              <a:t>‹#›</a:t>
            </a:fld>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4"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93832434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63CB5A9-6AED-41D7-9973-C3E52D0DDF91}"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7310030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EAEBB23-21DA-48A3-AC94-0BEAC5B162F5}"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75111981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D24544E-00D5-47D8-BAE9-43AD6AAC7B9D}"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417839400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A6E5927-58FF-4ECE-80AC-7C696E90D670}"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3847472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rPr>
              <a:t>ERCOT Public</a:t>
            </a:r>
            <a:endParaRPr lang="en-US" dirty="0">
              <a:solidFill>
                <a:prstClr val="black">
                  <a:tint val="75000"/>
                </a:prstClr>
              </a:solidFill>
            </a:endParaRPr>
          </a:p>
        </p:txBody>
      </p:sp>
    </p:spTree>
    <p:extLst>
      <p:ext uri="{BB962C8B-B14F-4D97-AF65-F5344CB8AC3E}">
        <p14:creationId xmlns:p14="http://schemas.microsoft.com/office/powerpoint/2010/main" val="297570037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a:t>Click to edit Master title style</a:t>
            </a:r>
          </a:p>
        </p:txBody>
      </p:sp>
      <p:sp>
        <p:nvSpPr>
          <p:cNvPr id="6" name="Rectangle 10"/>
          <p:cNvSpPr>
            <a:spLocks noGrp="1" noChangeArrowheads="1"/>
          </p:cNvSpPr>
          <p:nvPr>
            <p:ph type="dt" sz="half" idx="10"/>
          </p:nvPr>
        </p:nvSpPr>
        <p:spPr>
          <a:xfrm>
            <a:off x="2333625" y="5467350"/>
            <a:ext cx="6276975" cy="476250"/>
          </a:xfrm>
        </p:spPr>
        <p:txBody>
          <a:bodyPr/>
          <a:lstStyle>
            <a:lvl1pPr>
              <a:defRPr sz="1800" b="1" smtClean="0">
                <a:solidFill>
                  <a:schemeClr val="tx1"/>
                </a:solidFill>
              </a:defRPr>
            </a:lvl1pPr>
          </a:lstStyle>
          <a:p>
            <a:pPr>
              <a:defRPr/>
            </a:pPr>
            <a:r>
              <a:rPr lang="en-US" smtClean="0">
                <a:solidFill>
                  <a:srgbClr val="000000"/>
                </a:solidFill>
              </a:rPr>
              <a:t>February 2015</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smtClean="0">
                <a:solidFill>
                  <a:schemeClr val="tx1"/>
                </a:solidFill>
              </a:defRPr>
            </a:lvl1pPr>
          </a:lstStyle>
          <a:p>
            <a:pPr>
              <a:defRPr/>
            </a:pPr>
            <a:r>
              <a:rPr lang="en-US">
                <a:solidFill>
                  <a:srgbClr val="000000"/>
                </a:solidFill>
              </a:rPr>
              <a:t>ERCOT Public</a:t>
            </a:r>
          </a:p>
        </p:txBody>
      </p:sp>
    </p:spTree>
    <p:extLst>
      <p:ext uri="{BB962C8B-B14F-4D97-AF65-F5344CB8AC3E}">
        <p14:creationId xmlns:p14="http://schemas.microsoft.com/office/powerpoint/2010/main" val="4021263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A8C6FCB9-52E2-41AE-801F-E0915C34B917}"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228870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50CFEAE9-A0CB-47FA-A0D5-50D8B972F85B}"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304144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fld id="{B8F4E67A-B593-4113-8DC6-EA120DC45A37}"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p:txBody>
          <a:bodyPr/>
          <a:lstStyle>
            <a:lvl1pPr>
              <a:defRPr smtClean="0"/>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xfrm>
            <a:off x="1143000" y="6477000"/>
            <a:ext cx="2133600" cy="476250"/>
          </a:xfrm>
        </p:spPr>
        <p:txBody>
          <a:bodyPr/>
          <a:lstStyle>
            <a:lvl1pPr>
              <a:defRPr smtClean="0"/>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4139326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1CB95AC3-10FB-43FB-A2DE-3CEE6D282FCE}" type="slidenum">
              <a:rPr lang="en-US">
                <a:solidFill>
                  <a:srgbClr val="000000"/>
                </a:solidFill>
              </a:rPr>
              <a:pPr>
                <a:defRPr/>
              </a:pPr>
              <a:t>‹#›</a:t>
            </a:fld>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9"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2763801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image" Target="../media/image2.png"/><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image" Target="../media/image2.png"/><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image" Target="../media/image2.png"/><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4.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168453"/>
            <a:ext cx="9144000" cy="721695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2" name="Picture 11"/>
          <p:cNvPicPr>
            <a:picLocks/>
          </p:cNvPicPr>
          <p:nvPr/>
        </p:nvPicPr>
        <p:blipFill rotWithShape="1">
          <a:blip r:embed="rId6">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February 2015</a:t>
            </a:r>
            <a:endParaRPr lang="en-US" dirty="0"/>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ERCOT Public</a:t>
            </a:r>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1B48D-6708-5141-8A45-C2E8F9E83312}" type="slidenum">
              <a:rPr lang="en-US" smtClean="0"/>
              <a:t>‹#›</a:t>
            </a:fld>
            <a:endParaRPr lang="en-US" dirty="0"/>
          </a:p>
        </p:txBody>
      </p:sp>
    </p:spTree>
    <p:extLst>
      <p:ext uri="{BB962C8B-B14F-4D97-AF65-F5344CB8AC3E}">
        <p14:creationId xmlns:p14="http://schemas.microsoft.com/office/powerpoint/2010/main" val="3663339703"/>
      </p:ext>
    </p:extLst>
  </p:cSld>
  <p:clrMap bg1="lt1" tx1="dk1" bg2="lt2" tx2="dk2" accent1="accent1" accent2="accent2" accent3="accent3" accent4="accent4" accent5="accent5" accent6="accent6" hlink="hlink" folHlink="folHlink"/>
  <p:sldLayoutIdLst>
    <p:sldLayoutId id="2147493474" r:id="rId1"/>
    <p:sldLayoutId id="2147493475" r:id="rId2"/>
    <p:sldLayoutId id="2147493476" r:id="rId3"/>
    <p:sldLayoutId id="2147493477" r:id="rId4"/>
  </p:sldLayoutIdLst>
  <p:timing>
    <p:tnLst>
      <p:par>
        <p:cTn id="1" dur="indefinite" restart="never" nodeType="tmRoot"/>
      </p:par>
    </p:tnLst>
  </p:timing>
  <p:hf sldNum="0"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defTabSz="914400" fontAlgn="base">
              <a:spcBef>
                <a:spcPct val="0"/>
              </a:spcBef>
              <a:spcAft>
                <a:spcPct val="0"/>
              </a:spcAft>
              <a:defRPr/>
            </a:pPr>
            <a:fld id="{A358B131-1F6E-415A-B53B-329E77A48CAE}" type="slidenum">
              <a:rPr lang="en-US">
                <a:solidFill>
                  <a:srgbClr val="000000"/>
                </a:solidFill>
              </a:rPr>
              <a:pPr defTabSz="914400" fontAlgn="base">
                <a:spcBef>
                  <a:spcPct val="0"/>
                </a:spcBef>
                <a:spcAft>
                  <a:spcPct val="0"/>
                </a:spcAft>
                <a:defRPr/>
              </a:pPr>
              <a:t>‹#›</a:t>
            </a:fld>
            <a:endParaRPr lang="en-US">
              <a:solidFill>
                <a:srgbClr val="000000"/>
              </a:solidFill>
            </a:endParaRPr>
          </a:p>
        </p:txBody>
      </p:sp>
      <p:sp>
        <p:nvSpPr>
          <p:cNvPr id="1028" name="Rectangle 7"/>
          <p:cNvSpPr>
            <a:spLocks noChangeArrowheads="1"/>
          </p:cNvSpPr>
          <p:nvPr/>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914400" fontAlgn="base">
              <a:spcBef>
                <a:spcPct val="0"/>
              </a:spcBef>
              <a:spcAft>
                <a:spcPct val="0"/>
              </a:spcAft>
            </a:pPr>
            <a:endParaRPr lang="en-US">
              <a:solidFill>
                <a:srgbClr val="000000"/>
              </a:solidFill>
              <a:cs typeface="Arial" charset="0"/>
            </a:endParaRPr>
          </a:p>
        </p:txBody>
      </p:sp>
      <p:pic>
        <p:nvPicPr>
          <p:cNvPr id="1029" name="Picture 8" descr="logo_C"/>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cs typeface="+mn-cs"/>
              </a:defRPr>
            </a:lvl1pPr>
          </a:lstStyle>
          <a:p>
            <a:pPr defTabSz="914400" fontAlgn="base">
              <a:spcBef>
                <a:spcPct val="0"/>
              </a:spcBef>
              <a:spcAft>
                <a:spcPct val="0"/>
              </a:spcAft>
              <a:defRPr/>
            </a:pPr>
            <a:r>
              <a:rPr lang="en-US">
                <a:solidFill>
                  <a:srgbClr val="000000"/>
                </a:solidFill>
              </a:rPr>
              <a:t>ERCOT Public</a:t>
            </a:r>
          </a:p>
        </p:txBody>
      </p:sp>
      <p:sp>
        <p:nvSpPr>
          <p:cNvPr id="1032" name="Line 11"/>
          <p:cNvSpPr>
            <a:spLocks noChangeShapeType="1"/>
          </p:cNvSpPr>
          <p:nvPr/>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cs typeface="+mn-cs"/>
              </a:defRPr>
            </a:lvl1pPr>
          </a:lstStyle>
          <a:p>
            <a:pPr defTabSz="914400" fontAlgn="base">
              <a:spcBef>
                <a:spcPct val="0"/>
              </a:spcBef>
              <a:spcAft>
                <a:spcPct val="0"/>
              </a:spcAft>
              <a:defRPr/>
            </a:pPr>
            <a:r>
              <a:rPr lang="en-US" smtClean="0">
                <a:solidFill>
                  <a:srgbClr val="000000"/>
                </a:solidFill>
              </a:rPr>
              <a:t>February 2015</a:t>
            </a:r>
            <a:endParaRPr lang="en-US" dirty="0">
              <a:solidFill>
                <a:srgbClr val="000000"/>
              </a:solidFill>
            </a:endParaRPr>
          </a:p>
        </p:txBody>
      </p:sp>
      <p:sp>
        <p:nvSpPr>
          <p:cNvPr id="1034" name="Line 12"/>
          <p:cNvSpPr>
            <a:spLocks noChangeShapeType="1"/>
          </p:cNvSpPr>
          <p:nvPr/>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1035" name="Rectangle 13"/>
          <p:cNvSpPr>
            <a:spLocks noChangeArrowheads="1"/>
          </p:cNvSpPr>
          <p:nvPr/>
        </p:nvSpPr>
        <p:spPr bwMode="auto">
          <a:xfrm>
            <a:off x="3429000" y="64770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4400" fontAlgn="base">
              <a:spcBef>
                <a:spcPct val="0"/>
              </a:spcBef>
              <a:spcAft>
                <a:spcPct val="0"/>
              </a:spcAft>
            </a:pPr>
            <a:fld id="{A9AB3048-F455-4A6C-AB20-509BC68DBB60}" type="slidenum">
              <a:rPr lang="en-US" sz="1200">
                <a:solidFill>
                  <a:srgbClr val="000000"/>
                </a:solidFill>
                <a:cs typeface="Arial" charset="0"/>
              </a:rPr>
              <a:pPr algn="ctr" defTabSz="914400" fontAlgn="base">
                <a:spcBef>
                  <a:spcPct val="0"/>
                </a:spcBef>
                <a:spcAft>
                  <a:spcPct val="0"/>
                </a:spcAft>
              </a:pPr>
              <a:t>‹#›</a:t>
            </a:fld>
            <a:endParaRPr lang="en-US" sz="1200">
              <a:solidFill>
                <a:srgbClr val="000000"/>
              </a:solidFill>
              <a:cs typeface="Arial" charset="0"/>
            </a:endParaRPr>
          </a:p>
        </p:txBody>
      </p:sp>
    </p:spTree>
    <p:extLst>
      <p:ext uri="{BB962C8B-B14F-4D97-AF65-F5344CB8AC3E}">
        <p14:creationId xmlns:p14="http://schemas.microsoft.com/office/powerpoint/2010/main" val="3198816024"/>
      </p:ext>
    </p:extLst>
  </p:cSld>
  <p:clrMap bg1="lt1" tx1="dk1" bg2="lt2" tx2="dk2" accent1="accent1" accent2="accent2" accent3="accent3" accent4="accent4" accent5="accent5" accent6="accent6" hlink="hlink" folHlink="folHlink"/>
  <p:sldLayoutIdLst>
    <p:sldLayoutId id="2147493480" r:id="rId1"/>
    <p:sldLayoutId id="2147493481" r:id="rId2"/>
    <p:sldLayoutId id="2147493482" r:id="rId3"/>
    <p:sldLayoutId id="2147493483" r:id="rId4"/>
    <p:sldLayoutId id="2147493484" r:id="rId5"/>
    <p:sldLayoutId id="2147493485" r:id="rId6"/>
    <p:sldLayoutId id="2147493486" r:id="rId7"/>
    <p:sldLayoutId id="2147493487" r:id="rId8"/>
    <p:sldLayoutId id="2147493488" r:id="rId9"/>
    <p:sldLayoutId id="2147493489" r:id="rId10"/>
    <p:sldLayoutId id="2147493490" r:id="rId11"/>
  </p:sldLayoutIdLst>
  <p:hf sldNum="0" hdr="0"/>
  <p:txStyles>
    <p:title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defTabSz="914400" fontAlgn="base">
              <a:spcBef>
                <a:spcPct val="0"/>
              </a:spcBef>
              <a:spcAft>
                <a:spcPct val="0"/>
              </a:spcAft>
              <a:defRPr/>
            </a:pPr>
            <a:fld id="{A358B131-1F6E-415A-B53B-329E77A48CAE}" type="slidenum">
              <a:rPr lang="en-US">
                <a:solidFill>
                  <a:srgbClr val="000000"/>
                </a:solidFill>
              </a:rPr>
              <a:pPr defTabSz="914400" fontAlgn="base">
                <a:spcBef>
                  <a:spcPct val="0"/>
                </a:spcBef>
                <a:spcAft>
                  <a:spcPct val="0"/>
                </a:spcAft>
                <a:defRPr/>
              </a:pPr>
              <a:t>‹#›</a:t>
            </a:fld>
            <a:endParaRPr lang="en-US">
              <a:solidFill>
                <a:srgbClr val="000000"/>
              </a:solidFill>
            </a:endParaRPr>
          </a:p>
        </p:txBody>
      </p:sp>
      <p:sp>
        <p:nvSpPr>
          <p:cNvPr id="1028" name="Rectangle 7"/>
          <p:cNvSpPr>
            <a:spLocks noChangeArrowheads="1"/>
          </p:cNvSpPr>
          <p:nvPr/>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914400" fontAlgn="base">
              <a:spcBef>
                <a:spcPct val="0"/>
              </a:spcBef>
              <a:spcAft>
                <a:spcPct val="0"/>
              </a:spcAft>
            </a:pPr>
            <a:endParaRPr lang="en-US">
              <a:solidFill>
                <a:srgbClr val="000000"/>
              </a:solidFill>
              <a:cs typeface="Arial" charset="0"/>
            </a:endParaRPr>
          </a:p>
        </p:txBody>
      </p:sp>
      <p:pic>
        <p:nvPicPr>
          <p:cNvPr id="1029" name="Picture 8" descr="logo_C"/>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cs typeface="+mn-cs"/>
              </a:defRPr>
            </a:lvl1pPr>
          </a:lstStyle>
          <a:p>
            <a:pPr defTabSz="914400" fontAlgn="base">
              <a:spcBef>
                <a:spcPct val="0"/>
              </a:spcBef>
              <a:spcAft>
                <a:spcPct val="0"/>
              </a:spcAft>
              <a:defRPr/>
            </a:pPr>
            <a:r>
              <a:rPr lang="en-US">
                <a:solidFill>
                  <a:srgbClr val="000000"/>
                </a:solidFill>
              </a:rPr>
              <a:t>ERCOT Public</a:t>
            </a:r>
          </a:p>
        </p:txBody>
      </p:sp>
      <p:sp>
        <p:nvSpPr>
          <p:cNvPr id="1032" name="Line 11"/>
          <p:cNvSpPr>
            <a:spLocks noChangeShapeType="1"/>
          </p:cNvSpPr>
          <p:nvPr/>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cs typeface="+mn-cs"/>
              </a:defRPr>
            </a:lvl1pPr>
          </a:lstStyle>
          <a:p>
            <a:pPr defTabSz="914400" fontAlgn="base">
              <a:spcBef>
                <a:spcPct val="0"/>
              </a:spcBef>
              <a:spcAft>
                <a:spcPct val="0"/>
              </a:spcAft>
              <a:defRPr/>
            </a:pPr>
            <a:r>
              <a:rPr lang="en-US" smtClean="0">
                <a:solidFill>
                  <a:srgbClr val="000000"/>
                </a:solidFill>
              </a:rPr>
              <a:t>February 2015</a:t>
            </a:r>
            <a:endParaRPr lang="en-US" dirty="0">
              <a:solidFill>
                <a:srgbClr val="000000"/>
              </a:solidFill>
            </a:endParaRPr>
          </a:p>
        </p:txBody>
      </p:sp>
      <p:sp>
        <p:nvSpPr>
          <p:cNvPr id="1034" name="Line 12"/>
          <p:cNvSpPr>
            <a:spLocks noChangeShapeType="1"/>
          </p:cNvSpPr>
          <p:nvPr/>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1035" name="Rectangle 13"/>
          <p:cNvSpPr>
            <a:spLocks noChangeArrowheads="1"/>
          </p:cNvSpPr>
          <p:nvPr/>
        </p:nvSpPr>
        <p:spPr bwMode="auto">
          <a:xfrm>
            <a:off x="3429000" y="64770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4400" fontAlgn="base">
              <a:spcBef>
                <a:spcPct val="0"/>
              </a:spcBef>
              <a:spcAft>
                <a:spcPct val="0"/>
              </a:spcAft>
            </a:pPr>
            <a:fld id="{A9AB3048-F455-4A6C-AB20-509BC68DBB60}" type="slidenum">
              <a:rPr lang="en-US" sz="1200">
                <a:solidFill>
                  <a:srgbClr val="000000"/>
                </a:solidFill>
                <a:cs typeface="Arial" charset="0"/>
              </a:rPr>
              <a:pPr algn="ctr" defTabSz="914400" fontAlgn="base">
                <a:spcBef>
                  <a:spcPct val="0"/>
                </a:spcBef>
                <a:spcAft>
                  <a:spcPct val="0"/>
                </a:spcAft>
              </a:pPr>
              <a:t>‹#›</a:t>
            </a:fld>
            <a:endParaRPr lang="en-US" sz="1200">
              <a:solidFill>
                <a:srgbClr val="000000"/>
              </a:solidFill>
              <a:cs typeface="Arial" charset="0"/>
            </a:endParaRPr>
          </a:p>
        </p:txBody>
      </p:sp>
    </p:spTree>
    <p:extLst>
      <p:ext uri="{BB962C8B-B14F-4D97-AF65-F5344CB8AC3E}">
        <p14:creationId xmlns:p14="http://schemas.microsoft.com/office/powerpoint/2010/main" val="2774150221"/>
      </p:ext>
    </p:extLst>
  </p:cSld>
  <p:clrMap bg1="lt1" tx1="dk1" bg2="lt2" tx2="dk2" accent1="accent1" accent2="accent2" accent3="accent3" accent4="accent4" accent5="accent5" accent6="accent6" hlink="hlink" folHlink="folHlink"/>
  <p:sldLayoutIdLst>
    <p:sldLayoutId id="2147493492" r:id="rId1"/>
    <p:sldLayoutId id="2147493493" r:id="rId2"/>
    <p:sldLayoutId id="2147493494" r:id="rId3"/>
    <p:sldLayoutId id="2147493495" r:id="rId4"/>
    <p:sldLayoutId id="2147493496" r:id="rId5"/>
    <p:sldLayoutId id="2147493497" r:id="rId6"/>
    <p:sldLayoutId id="2147493498" r:id="rId7"/>
    <p:sldLayoutId id="2147493499" r:id="rId8"/>
    <p:sldLayoutId id="2147493500" r:id="rId9"/>
    <p:sldLayoutId id="2147493501" r:id="rId10"/>
    <p:sldLayoutId id="2147493502" r:id="rId11"/>
  </p:sldLayoutIdLst>
  <p:hf sldNum="0" hdr="0"/>
  <p:txStyles>
    <p:title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defTabSz="914400" fontAlgn="base">
              <a:spcBef>
                <a:spcPct val="0"/>
              </a:spcBef>
              <a:spcAft>
                <a:spcPct val="0"/>
              </a:spcAft>
              <a:defRPr/>
            </a:pPr>
            <a:fld id="{A358B131-1F6E-415A-B53B-329E77A48CAE}" type="slidenum">
              <a:rPr lang="en-US">
                <a:solidFill>
                  <a:srgbClr val="000000"/>
                </a:solidFill>
              </a:rPr>
              <a:pPr defTabSz="914400" fontAlgn="base">
                <a:spcBef>
                  <a:spcPct val="0"/>
                </a:spcBef>
                <a:spcAft>
                  <a:spcPct val="0"/>
                </a:spcAft>
                <a:defRPr/>
              </a:pPr>
              <a:t>‹#›</a:t>
            </a:fld>
            <a:endParaRPr lang="en-US">
              <a:solidFill>
                <a:srgbClr val="000000"/>
              </a:solidFill>
            </a:endParaRPr>
          </a:p>
        </p:txBody>
      </p:sp>
      <p:sp>
        <p:nvSpPr>
          <p:cNvPr id="1028" name="Rectangle 7"/>
          <p:cNvSpPr>
            <a:spLocks noChangeArrowheads="1"/>
          </p:cNvSpPr>
          <p:nvPr/>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914400" fontAlgn="base">
              <a:spcBef>
                <a:spcPct val="0"/>
              </a:spcBef>
              <a:spcAft>
                <a:spcPct val="0"/>
              </a:spcAft>
            </a:pPr>
            <a:endParaRPr lang="en-US">
              <a:solidFill>
                <a:srgbClr val="000000"/>
              </a:solidFill>
              <a:cs typeface="Arial" charset="0"/>
            </a:endParaRPr>
          </a:p>
        </p:txBody>
      </p:sp>
      <p:pic>
        <p:nvPicPr>
          <p:cNvPr id="1029" name="Picture 8" descr="logo_C"/>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cs typeface="+mn-cs"/>
              </a:defRPr>
            </a:lvl1pPr>
          </a:lstStyle>
          <a:p>
            <a:pPr defTabSz="914400" fontAlgn="base">
              <a:spcBef>
                <a:spcPct val="0"/>
              </a:spcBef>
              <a:spcAft>
                <a:spcPct val="0"/>
              </a:spcAft>
              <a:defRPr/>
            </a:pPr>
            <a:r>
              <a:rPr lang="en-US">
                <a:solidFill>
                  <a:srgbClr val="000000"/>
                </a:solidFill>
              </a:rPr>
              <a:t>ERCOT Public</a:t>
            </a:r>
          </a:p>
        </p:txBody>
      </p:sp>
      <p:sp>
        <p:nvSpPr>
          <p:cNvPr id="1032" name="Line 11"/>
          <p:cNvSpPr>
            <a:spLocks noChangeShapeType="1"/>
          </p:cNvSpPr>
          <p:nvPr/>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cs typeface="+mn-cs"/>
              </a:defRPr>
            </a:lvl1pPr>
          </a:lstStyle>
          <a:p>
            <a:pPr defTabSz="914400" fontAlgn="base">
              <a:spcBef>
                <a:spcPct val="0"/>
              </a:spcBef>
              <a:spcAft>
                <a:spcPct val="0"/>
              </a:spcAft>
              <a:defRPr/>
            </a:pPr>
            <a:r>
              <a:rPr lang="en-US" smtClean="0">
                <a:solidFill>
                  <a:srgbClr val="000000"/>
                </a:solidFill>
              </a:rPr>
              <a:t>February 2015</a:t>
            </a:r>
            <a:endParaRPr lang="en-US" dirty="0">
              <a:solidFill>
                <a:srgbClr val="000000"/>
              </a:solidFill>
            </a:endParaRPr>
          </a:p>
        </p:txBody>
      </p:sp>
      <p:sp>
        <p:nvSpPr>
          <p:cNvPr id="1034" name="Line 12"/>
          <p:cNvSpPr>
            <a:spLocks noChangeShapeType="1"/>
          </p:cNvSpPr>
          <p:nvPr/>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1035" name="Rectangle 13"/>
          <p:cNvSpPr>
            <a:spLocks noChangeArrowheads="1"/>
          </p:cNvSpPr>
          <p:nvPr/>
        </p:nvSpPr>
        <p:spPr bwMode="auto">
          <a:xfrm>
            <a:off x="3429000" y="64770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4400" fontAlgn="base">
              <a:spcBef>
                <a:spcPct val="0"/>
              </a:spcBef>
              <a:spcAft>
                <a:spcPct val="0"/>
              </a:spcAft>
            </a:pPr>
            <a:fld id="{A9AB3048-F455-4A6C-AB20-509BC68DBB60}" type="slidenum">
              <a:rPr lang="en-US" sz="1200">
                <a:solidFill>
                  <a:srgbClr val="000000"/>
                </a:solidFill>
                <a:cs typeface="Arial" charset="0"/>
              </a:rPr>
              <a:pPr algn="ctr" defTabSz="914400" fontAlgn="base">
                <a:spcBef>
                  <a:spcPct val="0"/>
                </a:spcBef>
                <a:spcAft>
                  <a:spcPct val="0"/>
                </a:spcAft>
              </a:pPr>
              <a:t>‹#›</a:t>
            </a:fld>
            <a:endParaRPr lang="en-US" sz="1200">
              <a:solidFill>
                <a:srgbClr val="000000"/>
              </a:solidFill>
              <a:cs typeface="Arial" charset="0"/>
            </a:endParaRPr>
          </a:p>
        </p:txBody>
      </p:sp>
    </p:spTree>
    <p:extLst>
      <p:ext uri="{BB962C8B-B14F-4D97-AF65-F5344CB8AC3E}">
        <p14:creationId xmlns:p14="http://schemas.microsoft.com/office/powerpoint/2010/main" val="2161573961"/>
      </p:ext>
    </p:extLst>
  </p:cSld>
  <p:clrMap bg1="lt1" tx1="dk1" bg2="lt2" tx2="dk2" accent1="accent1" accent2="accent2" accent3="accent3" accent4="accent4" accent5="accent5" accent6="accent6" hlink="hlink" folHlink="folHlink"/>
  <p:sldLayoutIdLst>
    <p:sldLayoutId id="2147493504" r:id="rId1"/>
    <p:sldLayoutId id="2147493505" r:id="rId2"/>
    <p:sldLayoutId id="2147493506" r:id="rId3"/>
    <p:sldLayoutId id="2147493507" r:id="rId4"/>
    <p:sldLayoutId id="2147493508" r:id="rId5"/>
    <p:sldLayoutId id="2147493509" r:id="rId6"/>
    <p:sldLayoutId id="2147493510" r:id="rId7"/>
    <p:sldLayoutId id="2147493511" r:id="rId8"/>
    <p:sldLayoutId id="2147493512" r:id="rId9"/>
    <p:sldLayoutId id="2147493513" r:id="rId10"/>
    <p:sldLayoutId id="2147493514" r:id="rId11"/>
  </p:sldLayoutIdLst>
  <p:hf sldNum="0" hdr="0"/>
  <p:txStyles>
    <p:title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8"/>
          <p:cNvSpPr>
            <a:spLocks noGrp="1" noChangeArrowheads="1"/>
          </p:cNvSpPr>
          <p:nvPr>
            <p:ph type="ctrTitle"/>
          </p:nvPr>
        </p:nvSpPr>
        <p:spPr>
          <a:xfrm>
            <a:off x="2333625" y="1905000"/>
            <a:ext cx="6019800" cy="1238250"/>
          </a:xfrm>
        </p:spPr>
        <p:txBody>
          <a:bodyPr/>
          <a:lstStyle/>
          <a:p>
            <a:pPr eaLnBrk="1" hangingPunct="1"/>
            <a:r>
              <a:rPr lang="en-US" dirty="0" smtClean="0"/>
              <a:t>ERCOT Browser Compatibility Assessment Project</a:t>
            </a:r>
            <a:endParaRPr lang="en-US" dirty="0" smtClean="0"/>
          </a:p>
        </p:txBody>
      </p:sp>
      <p:sp>
        <p:nvSpPr>
          <p:cNvPr id="5123" name="Rectangle 20"/>
          <p:cNvSpPr>
            <a:spLocks noGrp="1" noChangeArrowheads="1"/>
          </p:cNvSpPr>
          <p:nvPr>
            <p:ph type="subTitle" idx="1"/>
          </p:nvPr>
        </p:nvSpPr>
        <p:spPr/>
        <p:txBody>
          <a:bodyPr/>
          <a:lstStyle/>
          <a:p>
            <a:pPr eaLnBrk="1" hangingPunct="1"/>
            <a:r>
              <a:rPr lang="en-US" dirty="0" smtClean="0"/>
              <a:t>Dave Pagliai</a:t>
            </a:r>
          </a:p>
          <a:p>
            <a:pPr eaLnBrk="1" hangingPunct="1"/>
            <a:r>
              <a:rPr lang="en-US" dirty="0" smtClean="0"/>
              <a:t>Manager, IT Support Services</a:t>
            </a:r>
          </a:p>
        </p:txBody>
      </p:sp>
      <p:sp>
        <p:nvSpPr>
          <p:cNvPr id="512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mtClean="0">
                <a:solidFill>
                  <a:srgbClr val="000000"/>
                </a:solidFill>
              </a:rPr>
              <a:t>February 2015</a:t>
            </a:r>
            <a:endParaRPr lang="en-US" dirty="0">
              <a:solidFill>
                <a:srgbClr val="000000"/>
              </a:solidFill>
            </a:endParaRPr>
          </a:p>
        </p:txBody>
      </p:sp>
      <p:sp>
        <p:nvSpPr>
          <p:cNvPr id="512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solidFill>
                  <a:srgbClr val="000000"/>
                </a:solidFill>
              </a:rPr>
              <a:t>ERCOT Public</a:t>
            </a:r>
          </a:p>
        </p:txBody>
      </p:sp>
    </p:spTree>
    <p:extLst>
      <p:ext uri="{BB962C8B-B14F-4D97-AF65-F5344CB8AC3E}">
        <p14:creationId xmlns:p14="http://schemas.microsoft.com/office/powerpoint/2010/main" val="22970414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solidFill>
                  <a:srgbClr val="000000"/>
                </a:solidFill>
              </a:rPr>
              <a:t>ERCOT Public</a:t>
            </a:r>
          </a:p>
        </p:txBody>
      </p:sp>
      <p:sp>
        <p:nvSpPr>
          <p:cNvPr id="6147" name="Date Placeholder 5"/>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mtClean="0">
                <a:solidFill>
                  <a:srgbClr val="000000"/>
                </a:solidFill>
              </a:rPr>
              <a:t>February 2015</a:t>
            </a:r>
            <a:endParaRPr lang="en-US" dirty="0">
              <a:solidFill>
                <a:srgbClr val="000000"/>
              </a:solidFill>
            </a:endParaRPr>
          </a:p>
        </p:txBody>
      </p:sp>
      <p:sp>
        <p:nvSpPr>
          <p:cNvPr id="6148" name="Rectangle 2"/>
          <p:cNvSpPr>
            <a:spLocks noGrp="1" noChangeArrowheads="1"/>
          </p:cNvSpPr>
          <p:nvPr>
            <p:ph type="title"/>
          </p:nvPr>
        </p:nvSpPr>
        <p:spPr/>
        <p:txBody>
          <a:bodyPr/>
          <a:lstStyle/>
          <a:p>
            <a:pPr eaLnBrk="1" hangingPunct="1"/>
            <a:r>
              <a:rPr lang="en-US" dirty="0" smtClean="0"/>
              <a:t>Browser </a:t>
            </a:r>
            <a:r>
              <a:rPr lang="en-US" dirty="0" smtClean="0"/>
              <a:t>Compatibility Assessment Project</a:t>
            </a:r>
            <a:endParaRPr lang="en-US" dirty="0" smtClean="0"/>
          </a:p>
        </p:txBody>
      </p:sp>
      <p:sp>
        <p:nvSpPr>
          <p:cNvPr id="4101" name="Rectangle 3"/>
          <p:cNvSpPr>
            <a:spLocks noGrp="1" noChangeArrowheads="1"/>
          </p:cNvSpPr>
          <p:nvPr>
            <p:ph type="body" idx="1"/>
          </p:nvPr>
        </p:nvSpPr>
        <p:spPr>
          <a:xfrm>
            <a:off x="152400" y="685800"/>
            <a:ext cx="8458200" cy="5410200"/>
          </a:xfrm>
          <a:ln>
            <a:miter lim="800000"/>
            <a:headEnd/>
            <a:tailEnd/>
          </a:ln>
        </p:spPr>
        <p:txBody>
          <a:bodyPr/>
          <a:lstStyle/>
          <a:p>
            <a:pPr lvl="0">
              <a:buFont typeface="Wingdings" panose="05000000000000000000" pitchFamily="2" charset="2"/>
              <a:buChar char="§"/>
            </a:pPr>
            <a:endParaRPr lang="en-US" sz="1600" dirty="0" smtClean="0"/>
          </a:p>
          <a:p>
            <a:pPr lvl="1">
              <a:buFont typeface="Wingdings" panose="05000000000000000000" pitchFamily="2" charset="2"/>
              <a:buChar char="§"/>
            </a:pPr>
            <a:r>
              <a:rPr lang="en-US" sz="1600" dirty="0" smtClean="0"/>
              <a:t>ERCOT </a:t>
            </a:r>
            <a:r>
              <a:rPr lang="en-US" sz="1600" dirty="0"/>
              <a:t>intends to support IE 8 into 2016.  The market will be given adequate time to migrate to a newer browser before ERCOT discontinues IE8 support.</a:t>
            </a:r>
          </a:p>
          <a:p>
            <a:pPr lvl="1">
              <a:buFont typeface="Wingdings" panose="05000000000000000000" pitchFamily="2" charset="2"/>
              <a:buChar char="§"/>
            </a:pPr>
            <a:r>
              <a:rPr lang="en-US" sz="1600" dirty="0" smtClean="0"/>
              <a:t>ERCOT is </a:t>
            </a:r>
            <a:r>
              <a:rPr lang="en-US" sz="1600" dirty="0"/>
              <a:t>testing IE </a:t>
            </a:r>
            <a:r>
              <a:rPr lang="en-US" sz="1600" dirty="0" smtClean="0"/>
              <a:t>9, 10, </a:t>
            </a:r>
            <a:r>
              <a:rPr lang="en-US" sz="1600" dirty="0"/>
              <a:t>and 11 in both native and compatibility mode to determine what needs to be fixed in the ERCOT applications.  That work will continue through Q1.</a:t>
            </a:r>
          </a:p>
          <a:p>
            <a:pPr lvl="1">
              <a:buFont typeface="Wingdings" panose="05000000000000000000" pitchFamily="2" charset="2"/>
              <a:buChar char="§"/>
            </a:pPr>
            <a:r>
              <a:rPr lang="en-US" sz="1600" dirty="0"/>
              <a:t>The mitigation projects and change requests resulting from the testing will be submitted through the normal ERCOT project process in Q2, to be prioritized and delivered through the normal ERCOT release process.  The release schedule for those projects will determine when the applications are fully supported on the newer browsers.</a:t>
            </a:r>
          </a:p>
          <a:p>
            <a:pPr lvl="1">
              <a:buFont typeface="Wingdings" panose="05000000000000000000" pitchFamily="2" charset="2"/>
              <a:buChar char="§"/>
            </a:pPr>
            <a:r>
              <a:rPr lang="en-US" sz="1600" dirty="0"/>
              <a:t>There are no current plans to expand the number of browsers supported by the ERCOT applications beyond IE </a:t>
            </a:r>
            <a:r>
              <a:rPr lang="en-US" sz="1600" dirty="0" smtClean="0"/>
              <a:t>9, 10, </a:t>
            </a:r>
            <a:r>
              <a:rPr lang="en-US" sz="1600" dirty="0"/>
              <a:t>and 11.</a:t>
            </a:r>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lvl="2"/>
            <a:endParaRPr lang="en-US" sz="1400" dirty="0" smtClean="0"/>
          </a:p>
          <a:p>
            <a:pPr lvl="2"/>
            <a:endParaRPr lang="en-US" sz="1400" dirty="0"/>
          </a:p>
        </p:txBody>
      </p:sp>
    </p:spTree>
    <p:extLst>
      <p:ext uri="{BB962C8B-B14F-4D97-AF65-F5344CB8AC3E}">
        <p14:creationId xmlns:p14="http://schemas.microsoft.com/office/powerpoint/2010/main" val="906949003"/>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ERCOT">
      <a:dk1>
        <a:sysClr val="windowText" lastClr="000000"/>
      </a:dk1>
      <a:lt1>
        <a:sysClr val="window" lastClr="FFFFFF"/>
      </a:lt1>
      <a:dk2>
        <a:srgbClr val="00385E"/>
      </a:dk2>
      <a:lt2>
        <a:srgbClr val="EEECE1"/>
      </a:lt2>
      <a:accent1>
        <a:srgbClr val="008373"/>
      </a:accent1>
      <a:accent2>
        <a:srgbClr val="1B5026"/>
      </a:accent2>
      <a:accent3>
        <a:srgbClr val="0F1423"/>
      </a:accent3>
      <a:accent4>
        <a:srgbClr val="400E22"/>
      </a:accent4>
      <a:accent5>
        <a:srgbClr val="E5E5E2"/>
      </a:accent5>
      <a:accent6>
        <a:srgbClr val="86878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Public</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1BECF69A8095C47A5FDC36D937BFC94" ma:contentTypeVersion="0" ma:contentTypeDescription="Create a new document." ma:contentTypeScope="" ma:versionID="51e0dcd167c135bf5b35199a55219b83">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2.xml><?xml version="1.0" encoding="utf-8"?>
<ds:datastoreItem xmlns:ds="http://schemas.openxmlformats.org/officeDocument/2006/customXml" ds:itemID="{7B6F2769-7194-4217-93D3-3AF3A4742282}">
  <ds:schemaRefs>
    <ds:schemaRef ds:uri="http://purl.org/dc/elements/1.1/"/>
    <ds:schemaRef ds:uri="http://purl.org/dc/dcmitype/"/>
    <ds:schemaRef ds:uri="http://schemas.microsoft.com/office/2006/documentManagement/types"/>
    <ds:schemaRef ds:uri="http://purl.org/dc/terms/"/>
    <ds:schemaRef ds:uri="http://schemas.microsoft.com/office/infopath/2007/PartnerControls"/>
    <ds:schemaRef ds:uri="c34af464-7aa1-4edd-9be4-83dffc1cb926"/>
    <ds:schemaRef ds:uri="http://schemas.microsoft.com/office/2006/metadata/propertie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C766D08B-9BD9-4F52-9876-573EE2900B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7615</TotalTime>
  <Words>34</Words>
  <Application>Microsoft Office PowerPoint</Application>
  <PresentationFormat>On-screen Show (4:3)</PresentationFormat>
  <Paragraphs>20</Paragraphs>
  <Slides>2</Slides>
  <Notes>1</Notes>
  <HiddenSlides>0</HiddenSlides>
  <MMClips>0</MMClips>
  <ScaleCrop>false</ScaleCrop>
  <HeadingPairs>
    <vt:vector size="4" baseType="variant">
      <vt:variant>
        <vt:lpstr>Theme</vt:lpstr>
      </vt:variant>
      <vt:variant>
        <vt:i4>4</vt:i4>
      </vt:variant>
      <vt:variant>
        <vt:lpstr>Slide Titles</vt:lpstr>
      </vt:variant>
      <vt:variant>
        <vt:i4>2</vt:i4>
      </vt:variant>
    </vt:vector>
  </HeadingPairs>
  <TitlesOfParts>
    <vt:vector size="6" baseType="lpstr">
      <vt:lpstr>Custom Design</vt:lpstr>
      <vt:lpstr>1_Custom Design</vt:lpstr>
      <vt:lpstr>2_Custom Design</vt:lpstr>
      <vt:lpstr>3_Custom Design</vt:lpstr>
      <vt:lpstr>ERCOT Browser Compatibility Assessment Project</vt:lpstr>
      <vt:lpstr>Browser Compatibility Assessment Project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Pagliai, Dave</cp:lastModifiedBy>
  <cp:revision>333</cp:revision>
  <cp:lastPrinted>2014-05-01T15:23:10Z</cp:lastPrinted>
  <dcterms:created xsi:type="dcterms:W3CDTF">2010-04-12T23:12:02Z</dcterms:created>
  <dcterms:modified xsi:type="dcterms:W3CDTF">2015-02-20T17:28:02Z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0x01010021BECF69A8095C47A5FDC36D937BFC94</vt:lpwstr>
  </property>
</Properties>
</file>