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4"/>
    <p:sldMasterId id="2147493479" r:id="rId5"/>
    <p:sldMasterId id="2147493491" r:id="rId6"/>
    <p:sldMasterId id="2147493503" r:id="rId7"/>
  </p:sldMasterIdLst>
  <p:notesMasterIdLst>
    <p:notesMasterId r:id="rId10"/>
  </p:notesMasterIdLst>
  <p:handoutMasterIdLst>
    <p:handoutMasterId r:id="rId11"/>
  </p:handoutMasterIdLst>
  <p:sldIdLst>
    <p:sldId id="401" r:id="rId8"/>
    <p:sldId id="403" r:id="rId9"/>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85" autoAdjust="0"/>
    <p:restoredTop sz="94595" autoAdjust="0"/>
  </p:normalViewPr>
  <p:slideViewPr>
    <p:cSldViewPr snapToGrid="0" snapToObjects="1">
      <p:cViewPr varScale="1">
        <p:scale>
          <a:sx n="130" d="100"/>
          <a:sy n="130" d="100"/>
        </p:scale>
        <p:origin x="-1152" y="-96"/>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showGuides="1">
      <p:cViewPr varScale="1">
        <p:scale>
          <a:sx n="125" d="100"/>
          <a:sy n="125" d="100"/>
        </p:scale>
        <p:origin x="-1962"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F69DE495-51AC-4723-A7B4-B1B58AAC8C5A}" type="datetimeFigureOut">
              <a:rPr lang="en-US" smtClean="0"/>
              <a:t>2/20/2015</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0760"/>
          </a:xfrm>
          <a:prstGeom prst="rect">
            <a:avLst/>
          </a:prstGeom>
        </p:spPr>
        <p:txBody>
          <a:bodyPr vert="horz" lIns="91440" tIns="45720" rIns="91440" bIns="45720" rtlCol="0"/>
          <a:lstStyle>
            <a:lvl1pPr algn="r">
              <a:defRPr sz="1200"/>
            </a:lvl1pPr>
          </a:lstStyle>
          <a:p>
            <a:fld id="{D1DF52B9-7E6C-4146-83FC-76B5AB271E46}" type="datetimeFigureOut">
              <a:rPr lang="en-US" smtClean="0"/>
              <a:t>2/20/2015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30419"/>
            <a:ext cx="7435436" cy="31544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3"/>
            <a:ext cx="4029282" cy="350760"/>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2E46B9-32B7-40E7-9A82-BF397A6673AD}" type="slidenum">
              <a:rPr lang="en-US" smtClean="0">
                <a:solidFill>
                  <a:prstClr val="black"/>
                </a:solidFill>
              </a:rPr>
              <a:pPr eaLnBrk="1" hangingPunct="1"/>
              <a:t>1</a:t>
            </a:fld>
            <a:endParaRPr lang="en-US" smtClean="0">
              <a:solidFill>
                <a:prstClr val="black"/>
              </a:solidFill>
            </a:endParaRPr>
          </a:p>
        </p:txBody>
      </p:sp>
    </p:spTree>
    <p:extLst>
      <p:ext uri="{BB962C8B-B14F-4D97-AF65-F5344CB8AC3E}">
        <p14:creationId xmlns:p14="http://schemas.microsoft.com/office/powerpoint/2010/main" val="3977151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47809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9131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75679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11593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043761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51506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754569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961535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09105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68678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05435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455961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7252470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7316598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525733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5904775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594674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20512982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3520175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64660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380982529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6723335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1409877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9442029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9383243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3100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51119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1783940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84747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29757003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402126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2887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04144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13932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76380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6">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February 2015</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 id="2147493477" r:id="rId4"/>
  </p:sldLayoutIdLst>
  <p:timing>
    <p:tnLst>
      <p:par>
        <p:cTn id="1" dur="indefinite" restart="never" nodeType="tmRoot"/>
      </p:par>
    </p:tnLst>
  </p:timing>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3198816024"/>
      </p:ext>
    </p:extLst>
  </p:cSld>
  <p:clrMap bg1="lt1" tx1="dk1" bg2="lt2" tx2="dk2" accent1="accent1" accent2="accent2" accent3="accent3" accent4="accent4" accent5="accent5" accent6="accent6" hlink="hlink" folHlink="folHlink"/>
  <p:sldLayoutIdLst>
    <p:sldLayoutId id="2147493480" r:id="rId1"/>
    <p:sldLayoutId id="2147493481" r:id="rId2"/>
    <p:sldLayoutId id="2147493482" r:id="rId3"/>
    <p:sldLayoutId id="2147493483" r:id="rId4"/>
    <p:sldLayoutId id="2147493484" r:id="rId5"/>
    <p:sldLayoutId id="2147493485" r:id="rId6"/>
    <p:sldLayoutId id="2147493486" r:id="rId7"/>
    <p:sldLayoutId id="2147493487" r:id="rId8"/>
    <p:sldLayoutId id="2147493488" r:id="rId9"/>
    <p:sldLayoutId id="2147493489" r:id="rId10"/>
    <p:sldLayoutId id="2147493490"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774150221"/>
      </p:ext>
    </p:extLst>
  </p:cSld>
  <p:clrMap bg1="lt1" tx1="dk1" bg2="lt2" tx2="dk2" accent1="accent1" accent2="accent2" accent3="accent3" accent4="accent4" accent5="accent5" accent6="accent6" hlink="hlink" folHlink="folHlink"/>
  <p:sldLayoutIdLst>
    <p:sldLayoutId id="2147493492" r:id="rId1"/>
    <p:sldLayoutId id="2147493493" r:id="rId2"/>
    <p:sldLayoutId id="2147493494" r:id="rId3"/>
    <p:sldLayoutId id="2147493495" r:id="rId4"/>
    <p:sldLayoutId id="2147493496" r:id="rId5"/>
    <p:sldLayoutId id="2147493497" r:id="rId6"/>
    <p:sldLayoutId id="2147493498" r:id="rId7"/>
    <p:sldLayoutId id="2147493499" r:id="rId8"/>
    <p:sldLayoutId id="2147493500" r:id="rId9"/>
    <p:sldLayoutId id="2147493501" r:id="rId10"/>
    <p:sldLayoutId id="2147493502"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161573961"/>
      </p:ext>
    </p:extLst>
  </p:cSld>
  <p:clrMap bg1="lt1" tx1="dk1" bg2="lt2" tx2="dk2" accent1="accent1" accent2="accent2" accent3="accent3" accent4="accent4" accent5="accent5" accent6="accent6" hlink="hlink" folHlink="folHlink"/>
  <p:sldLayoutIdLst>
    <p:sldLayoutId id="2147493504" r:id="rId1"/>
    <p:sldLayoutId id="2147493505" r:id="rId2"/>
    <p:sldLayoutId id="2147493506" r:id="rId3"/>
    <p:sldLayoutId id="2147493507" r:id="rId4"/>
    <p:sldLayoutId id="2147493508" r:id="rId5"/>
    <p:sldLayoutId id="2147493509" r:id="rId6"/>
    <p:sldLayoutId id="2147493510" r:id="rId7"/>
    <p:sldLayoutId id="2147493511" r:id="rId8"/>
    <p:sldLayoutId id="2147493512" r:id="rId9"/>
    <p:sldLayoutId id="2147493513" r:id="rId10"/>
    <p:sldLayoutId id="2147493514"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8"/>
          <p:cNvSpPr>
            <a:spLocks noGrp="1" noChangeArrowheads="1"/>
          </p:cNvSpPr>
          <p:nvPr>
            <p:ph type="ctrTitle"/>
          </p:nvPr>
        </p:nvSpPr>
        <p:spPr>
          <a:xfrm>
            <a:off x="2333625" y="1905000"/>
            <a:ext cx="6019800" cy="1238250"/>
          </a:xfrm>
        </p:spPr>
        <p:txBody>
          <a:bodyPr/>
          <a:lstStyle/>
          <a:p>
            <a:pPr eaLnBrk="1" hangingPunct="1"/>
            <a:r>
              <a:rPr lang="en-US" dirty="0" smtClean="0"/>
              <a:t>ERCOT Browser Compatibility Assessment Project</a:t>
            </a:r>
            <a:endParaRPr lang="en-US" dirty="0" smtClean="0"/>
          </a:p>
        </p:txBody>
      </p:sp>
      <p:sp>
        <p:nvSpPr>
          <p:cNvPr id="5123" name="Rectangle 20"/>
          <p:cNvSpPr>
            <a:spLocks noGrp="1" noChangeArrowheads="1"/>
          </p:cNvSpPr>
          <p:nvPr>
            <p:ph type="subTitle" idx="1"/>
          </p:nvPr>
        </p:nvSpPr>
        <p:spPr/>
        <p:txBody>
          <a:bodyPr/>
          <a:lstStyle/>
          <a:p>
            <a:pPr eaLnBrk="1" hangingPunct="1"/>
            <a:r>
              <a:rPr lang="en-US" dirty="0" smtClean="0"/>
              <a:t>Dave Pagliai</a:t>
            </a:r>
          </a:p>
          <a:p>
            <a:pPr eaLnBrk="1" hangingPunct="1"/>
            <a:r>
              <a:rPr lang="en-US" dirty="0" smtClean="0"/>
              <a:t>Manager, IT Support Services</a:t>
            </a:r>
          </a:p>
        </p:txBody>
      </p:sp>
      <p:sp>
        <p:nvSpPr>
          <p:cNvPr id="512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February 2015</a:t>
            </a:r>
            <a:endParaRPr lang="en-US" dirty="0">
              <a:solidFill>
                <a:srgbClr val="000000"/>
              </a:solidFill>
            </a:endParaRPr>
          </a:p>
        </p:txBody>
      </p:sp>
      <p:sp>
        <p:nvSpPr>
          <p:cNvPr id="512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rgbClr val="000000"/>
                </a:solidFill>
              </a:rPr>
              <a:t>ERCOT Public</a:t>
            </a:r>
          </a:p>
        </p:txBody>
      </p:sp>
    </p:spTree>
    <p:extLst>
      <p:ext uri="{BB962C8B-B14F-4D97-AF65-F5344CB8AC3E}">
        <p14:creationId xmlns:p14="http://schemas.microsoft.com/office/powerpoint/2010/main" val="2297041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rgbClr val="000000"/>
                </a:solidFill>
              </a:rPr>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February 2015</a:t>
            </a:r>
            <a:endParaRPr lang="en-US" dirty="0">
              <a:solidFill>
                <a:srgbClr val="000000"/>
              </a:solidFill>
            </a:endParaRPr>
          </a:p>
        </p:txBody>
      </p:sp>
      <p:sp>
        <p:nvSpPr>
          <p:cNvPr id="6148" name="Rectangle 2"/>
          <p:cNvSpPr>
            <a:spLocks noGrp="1" noChangeArrowheads="1"/>
          </p:cNvSpPr>
          <p:nvPr>
            <p:ph type="title"/>
          </p:nvPr>
        </p:nvSpPr>
        <p:spPr/>
        <p:txBody>
          <a:bodyPr/>
          <a:lstStyle/>
          <a:p>
            <a:pPr eaLnBrk="1" hangingPunct="1"/>
            <a:r>
              <a:rPr lang="en-US" dirty="0" smtClean="0"/>
              <a:t>Browser </a:t>
            </a:r>
            <a:r>
              <a:rPr lang="en-US" dirty="0" smtClean="0"/>
              <a:t>Compatibility Assessment Project</a:t>
            </a:r>
            <a:endParaRPr lang="en-US" dirty="0" smtClean="0"/>
          </a:p>
        </p:txBody>
      </p:sp>
      <p:sp>
        <p:nvSpPr>
          <p:cNvPr id="4101" name="Rectangle 3"/>
          <p:cNvSpPr>
            <a:spLocks noGrp="1" noChangeArrowheads="1"/>
          </p:cNvSpPr>
          <p:nvPr>
            <p:ph type="body" idx="1"/>
          </p:nvPr>
        </p:nvSpPr>
        <p:spPr>
          <a:xfrm>
            <a:off x="152400" y="685800"/>
            <a:ext cx="8458200" cy="5410200"/>
          </a:xfrm>
          <a:ln>
            <a:miter lim="800000"/>
            <a:headEnd/>
            <a:tailEnd/>
          </a:ln>
        </p:spPr>
        <p:txBody>
          <a:bodyPr/>
          <a:lstStyle/>
          <a:p>
            <a:pPr lvl="0">
              <a:buFont typeface="Wingdings" panose="05000000000000000000" pitchFamily="2" charset="2"/>
              <a:buChar char="§"/>
            </a:pPr>
            <a:endParaRPr lang="en-US" sz="1600" dirty="0" smtClean="0"/>
          </a:p>
          <a:p>
            <a:pPr lvl="1">
              <a:buFont typeface="Wingdings" panose="05000000000000000000" pitchFamily="2" charset="2"/>
              <a:buChar char="§"/>
            </a:pPr>
            <a:r>
              <a:rPr lang="en-US" sz="1600" dirty="0" smtClean="0"/>
              <a:t>ERCOT </a:t>
            </a:r>
            <a:r>
              <a:rPr lang="en-US" sz="1600" dirty="0"/>
              <a:t>intends to support IE 8 into 2016.  The market will be given adequate time to migrate to a newer browser before ERCOT discontinues IE8 support.</a:t>
            </a:r>
          </a:p>
          <a:p>
            <a:pPr lvl="1">
              <a:buFont typeface="Wingdings" panose="05000000000000000000" pitchFamily="2" charset="2"/>
              <a:buChar char="§"/>
            </a:pPr>
            <a:r>
              <a:rPr lang="en-US" sz="1600" dirty="0" smtClean="0"/>
              <a:t>ERCOT is </a:t>
            </a:r>
            <a:r>
              <a:rPr lang="en-US" sz="1600" dirty="0"/>
              <a:t>testing IE </a:t>
            </a:r>
            <a:r>
              <a:rPr lang="en-US" sz="1600" dirty="0" smtClean="0"/>
              <a:t>9, 10, </a:t>
            </a:r>
            <a:r>
              <a:rPr lang="en-US" sz="1600" dirty="0"/>
              <a:t>and 11 in both native and compatibility mode to determine what needs to be fixed in the ERCOT applications.  That work will continue through Q1.</a:t>
            </a:r>
          </a:p>
          <a:p>
            <a:pPr lvl="1">
              <a:buFont typeface="Wingdings" panose="05000000000000000000" pitchFamily="2" charset="2"/>
              <a:buChar char="§"/>
            </a:pPr>
            <a:r>
              <a:rPr lang="en-US" sz="1600" dirty="0"/>
              <a:t>The mitigation projects and change requests resulting from the testing will be submitted through the normal ERCOT project process in Q2, to be prioritized and delivered through the normal ERCOT release process.  The release schedule for those projects will determine when the applications are fully supported on the newer browsers.</a:t>
            </a:r>
          </a:p>
          <a:p>
            <a:pPr lvl="1">
              <a:buFont typeface="Wingdings" panose="05000000000000000000" pitchFamily="2" charset="2"/>
              <a:buChar char="§"/>
            </a:pPr>
            <a:r>
              <a:rPr lang="en-US" sz="1600" dirty="0"/>
              <a:t>There are no current plans to expand the number of browsers supported by the ERCOT applications beyond IE </a:t>
            </a:r>
            <a:r>
              <a:rPr lang="en-US" sz="1600" dirty="0" smtClean="0"/>
              <a:t>9, 10, </a:t>
            </a:r>
            <a:r>
              <a:rPr lang="en-US" sz="1600" dirty="0"/>
              <a:t>and 11.</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lvl="2"/>
            <a:endParaRPr lang="en-US" sz="1400" dirty="0" smtClean="0"/>
          </a:p>
          <a:p>
            <a:pPr lvl="2"/>
            <a:endParaRPr lang="en-US" sz="1400" dirty="0"/>
          </a:p>
        </p:txBody>
      </p:sp>
    </p:spTree>
    <p:extLst>
      <p:ext uri="{BB962C8B-B14F-4D97-AF65-F5344CB8AC3E}">
        <p14:creationId xmlns:p14="http://schemas.microsoft.com/office/powerpoint/2010/main" val="906949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purl.org/dc/elements/1.1/"/>
    <ds:schemaRef ds:uri="http://purl.org/dc/dcmitype/"/>
    <ds:schemaRef ds:uri="http://schemas.microsoft.com/office/2006/documentManagement/types"/>
    <ds:schemaRef ds:uri="http://purl.org/dc/terms/"/>
    <ds:schemaRef ds:uri="http://schemas.microsoft.com/office/infopath/2007/PartnerControls"/>
    <ds:schemaRef ds:uri="c34af464-7aa1-4edd-9be4-83dffc1cb926"/>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766D08B-9BD9-4F52-9876-573EE2900B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7615</TotalTime>
  <Words>34</Words>
  <Application>Microsoft Office PowerPoint</Application>
  <PresentationFormat>On-screen Show (4:3)</PresentationFormat>
  <Paragraphs>20</Paragraphs>
  <Slides>2</Slides>
  <Notes>1</Notes>
  <HiddenSlides>0</HiddenSlides>
  <MMClips>0</MMClips>
  <ScaleCrop>false</ScaleCrop>
  <HeadingPairs>
    <vt:vector size="4" baseType="variant">
      <vt:variant>
        <vt:lpstr>Theme</vt:lpstr>
      </vt:variant>
      <vt:variant>
        <vt:i4>4</vt:i4>
      </vt:variant>
      <vt:variant>
        <vt:lpstr>Slide Titles</vt:lpstr>
      </vt:variant>
      <vt:variant>
        <vt:i4>2</vt:i4>
      </vt:variant>
    </vt:vector>
  </HeadingPairs>
  <TitlesOfParts>
    <vt:vector size="6" baseType="lpstr">
      <vt:lpstr>Custom Design</vt:lpstr>
      <vt:lpstr>1_Custom Design</vt:lpstr>
      <vt:lpstr>2_Custom Design</vt:lpstr>
      <vt:lpstr>3_Custom Design</vt:lpstr>
      <vt:lpstr>ERCOT Browser Compatibility Assessment Project</vt:lpstr>
      <vt:lpstr>Browser Compatibility Assessment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Pagliai, Dave</cp:lastModifiedBy>
  <cp:revision>333</cp:revision>
  <cp:lastPrinted>2014-05-01T15:23:10Z</cp:lastPrinted>
  <dcterms:created xsi:type="dcterms:W3CDTF">2010-04-12T23:12:02Z</dcterms:created>
  <dcterms:modified xsi:type="dcterms:W3CDTF">2015-02-20T17:28:02Z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