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4" r:id="rId1"/>
    <p:sldMasterId id="2147484242" r:id="rId2"/>
    <p:sldMasterId id="2147484254" r:id="rId3"/>
  </p:sldMasterIdLst>
  <p:notesMasterIdLst>
    <p:notesMasterId r:id="rId34"/>
  </p:notesMasterIdLst>
  <p:sldIdLst>
    <p:sldId id="256" r:id="rId4"/>
    <p:sldId id="505" r:id="rId5"/>
    <p:sldId id="518" r:id="rId6"/>
    <p:sldId id="523" r:id="rId7"/>
    <p:sldId id="519" r:id="rId8"/>
    <p:sldId id="520" r:id="rId9"/>
    <p:sldId id="541" r:id="rId10"/>
    <p:sldId id="542" r:id="rId11"/>
    <p:sldId id="492" r:id="rId12"/>
    <p:sldId id="493" r:id="rId13"/>
    <p:sldId id="540" r:id="rId14"/>
    <p:sldId id="431" r:id="rId15"/>
    <p:sldId id="432" r:id="rId16"/>
    <p:sldId id="434" r:id="rId17"/>
    <p:sldId id="435" r:id="rId18"/>
    <p:sldId id="573" r:id="rId19"/>
    <p:sldId id="549" r:id="rId20"/>
    <p:sldId id="575" r:id="rId21"/>
    <p:sldId id="524" r:id="rId22"/>
    <p:sldId id="526" r:id="rId23"/>
    <p:sldId id="527" r:id="rId24"/>
    <p:sldId id="543" r:id="rId25"/>
    <p:sldId id="547" r:id="rId26"/>
    <p:sldId id="528" r:id="rId27"/>
    <p:sldId id="530" r:id="rId28"/>
    <p:sldId id="532" r:id="rId29"/>
    <p:sldId id="535" r:id="rId30"/>
    <p:sldId id="525" r:id="rId31"/>
    <p:sldId id="529" r:id="rId32"/>
    <p:sldId id="300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ry Haaser" initials="BH" lastIdx="1" clrIdx="0"/>
  <p:cmAuthor id="1" name="Barry Haaser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816"/>
    <a:srgbClr val="AAB097"/>
    <a:srgbClr val="E4E6DE"/>
    <a:srgbClr val="D5E09D"/>
    <a:srgbClr val="D5D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532" autoAdjust="0"/>
  </p:normalViewPr>
  <p:slideViewPr>
    <p:cSldViewPr snapToGrid="0" snapToObjects="1">
      <p:cViewPr varScale="1">
        <p:scale>
          <a:sx n="102" d="100"/>
          <a:sy n="102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9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16137-3710-4200-8BD5-5A771219BC28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E6049-B825-4822-B9EA-646D971FDE0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Price Signal</a:t>
          </a:r>
          <a:endParaRPr lang="en-US" dirty="0">
            <a:solidFill>
              <a:schemeClr val="tx1"/>
            </a:solidFill>
          </a:endParaRPr>
        </a:p>
      </dgm:t>
    </dgm:pt>
    <dgm:pt modelId="{BC5687BE-2568-4C08-8883-5EF58192889B}" type="parTrans" cxnId="{7A9D9AC2-6C84-4F9E-9A5E-75A6801BFE0B}">
      <dgm:prSet/>
      <dgm:spPr/>
      <dgm:t>
        <a:bodyPr/>
        <a:lstStyle/>
        <a:p>
          <a:endParaRPr lang="en-US"/>
        </a:p>
      </dgm:t>
    </dgm:pt>
    <dgm:pt modelId="{24E9B75D-7824-4DAE-8BB6-0CE9971FFBFA}" type="sibTrans" cxnId="{7A9D9AC2-6C84-4F9E-9A5E-75A6801BFE0B}">
      <dgm:prSet/>
      <dgm:spPr/>
      <dgm:t>
        <a:bodyPr/>
        <a:lstStyle/>
        <a:p>
          <a:endParaRPr lang="en-US"/>
        </a:p>
      </dgm:t>
    </dgm:pt>
    <dgm:pt modelId="{CF3C31A8-1F8E-4E59-9B94-28E5C9311100}">
      <dgm:prSet phldrT="[Text]" custT="1"/>
      <dgm:spPr/>
      <dgm:t>
        <a:bodyPr/>
        <a:lstStyle/>
        <a:p>
          <a:r>
            <a:rPr lang="en-US" sz="1400" dirty="0" smtClean="0"/>
            <a:t>  </a:t>
          </a:r>
          <a:r>
            <a:rPr lang="en-US" sz="1200" dirty="0" smtClean="0"/>
            <a:t>$/kWh</a:t>
          </a:r>
          <a:endParaRPr lang="en-US" sz="1200" dirty="0"/>
        </a:p>
      </dgm:t>
    </dgm:pt>
    <dgm:pt modelId="{B3C10338-D954-4B03-B82F-BEADA30485CB}" type="parTrans" cxnId="{5055D942-5F7C-42EC-A3BB-188F36B609A4}">
      <dgm:prSet/>
      <dgm:spPr/>
      <dgm:t>
        <a:bodyPr/>
        <a:lstStyle/>
        <a:p>
          <a:endParaRPr lang="en-US"/>
        </a:p>
      </dgm:t>
    </dgm:pt>
    <dgm:pt modelId="{2DF102F8-1552-41AE-980C-1350DB4F4291}" type="sibTrans" cxnId="{5055D942-5F7C-42EC-A3BB-188F36B609A4}">
      <dgm:prSet/>
      <dgm:spPr/>
      <dgm:t>
        <a:bodyPr/>
        <a:lstStyle/>
        <a:p>
          <a:endParaRPr lang="en-US"/>
        </a:p>
      </dgm:t>
    </dgm:pt>
    <dgm:pt modelId="{9BB22A78-B1CE-4DD8-A2E4-1414F33EDFC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 Model</a:t>
          </a:r>
          <a:endParaRPr lang="en-US" dirty="0">
            <a:solidFill>
              <a:schemeClr val="tx1"/>
            </a:solidFill>
          </a:endParaRPr>
        </a:p>
      </dgm:t>
    </dgm:pt>
    <dgm:pt modelId="{932801D5-ABCF-48BB-8C10-46757BEB9DD7}" type="parTrans" cxnId="{2DC3D22B-882B-4A0E-8DC9-988ECD98E6D9}">
      <dgm:prSet/>
      <dgm:spPr/>
      <dgm:t>
        <a:bodyPr/>
        <a:lstStyle/>
        <a:p>
          <a:endParaRPr lang="en-US"/>
        </a:p>
      </dgm:t>
    </dgm:pt>
    <dgm:pt modelId="{40CCF99A-00D1-4CBF-8672-FD56DD95D02A}" type="sibTrans" cxnId="{2DC3D22B-882B-4A0E-8DC9-988ECD98E6D9}">
      <dgm:prSet/>
      <dgm:spPr/>
      <dgm:t>
        <a:bodyPr/>
        <a:lstStyle/>
        <a:p>
          <a:endParaRPr lang="en-US"/>
        </a:p>
      </dgm:t>
    </dgm:pt>
    <dgm:pt modelId="{CD8A484D-CB0C-491A-BCBB-2A0915F2C8A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Comm</a:t>
          </a:r>
          <a:endParaRPr lang="en-US" dirty="0">
            <a:solidFill>
              <a:schemeClr val="tx1"/>
            </a:solidFill>
          </a:endParaRPr>
        </a:p>
      </dgm:t>
    </dgm:pt>
    <dgm:pt modelId="{C75AB546-61DB-46A6-B96D-30377E069DEE}" type="parTrans" cxnId="{22237A05-B92A-476B-9F74-617CB4EE18B7}">
      <dgm:prSet/>
      <dgm:spPr/>
      <dgm:t>
        <a:bodyPr/>
        <a:lstStyle/>
        <a:p>
          <a:endParaRPr lang="en-US"/>
        </a:p>
      </dgm:t>
    </dgm:pt>
    <dgm:pt modelId="{A0C839C8-4243-4311-A1AA-A26E8256C3FF}" type="sibTrans" cxnId="{22237A05-B92A-476B-9F74-617CB4EE18B7}">
      <dgm:prSet/>
      <dgm:spPr/>
      <dgm:t>
        <a:bodyPr/>
        <a:lstStyle/>
        <a:p>
          <a:endParaRPr lang="en-US"/>
        </a:p>
      </dgm:t>
    </dgm:pt>
    <dgm:pt modelId="{BE7786FC-6677-43BF-B673-3B76DDFDA599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A8C424C1-47AE-4ACE-AD5E-89B936BDAFCA}" type="parTrans" cxnId="{512BCD91-B50B-45D4-835A-DA325DF07F66}">
      <dgm:prSet/>
      <dgm:spPr/>
      <dgm:t>
        <a:bodyPr/>
        <a:lstStyle/>
        <a:p>
          <a:endParaRPr lang="en-US"/>
        </a:p>
      </dgm:t>
    </dgm:pt>
    <dgm:pt modelId="{071BA52D-6C4B-4846-A7C5-002F00CF4432}" type="sibTrans" cxnId="{512BCD91-B50B-45D4-835A-DA325DF07F66}">
      <dgm:prSet/>
      <dgm:spPr/>
      <dgm:t>
        <a:bodyPr/>
        <a:lstStyle/>
        <a:p>
          <a:endParaRPr lang="en-US"/>
        </a:p>
      </dgm:t>
    </dgm:pt>
    <dgm:pt modelId="{98BE523F-4AE0-429D-B020-DF40E7462720}">
      <dgm:prSet custT="1"/>
      <dgm:spPr/>
      <dgm:t>
        <a:bodyPr/>
        <a:lstStyle/>
        <a:p>
          <a:pPr algn="r"/>
          <a:r>
            <a:rPr lang="en-US" sz="1200" dirty="0" smtClean="0"/>
            <a:t> OpenADR</a:t>
          </a:r>
          <a:endParaRPr lang="en-US" sz="1200" dirty="0"/>
        </a:p>
      </dgm:t>
    </dgm:pt>
    <dgm:pt modelId="{A71F362E-CAEF-4B71-B57A-2AA32A22B9A6}" type="sibTrans" cxnId="{7708227C-492F-4704-B8C9-27C698ADB596}">
      <dgm:prSet/>
      <dgm:spPr/>
      <dgm:t>
        <a:bodyPr/>
        <a:lstStyle/>
        <a:p>
          <a:endParaRPr lang="en-US"/>
        </a:p>
      </dgm:t>
    </dgm:pt>
    <dgm:pt modelId="{4A425733-8490-4E2B-8856-2AEE5A828C0A}" type="parTrans" cxnId="{7708227C-492F-4704-B8C9-27C698ADB596}">
      <dgm:prSet/>
      <dgm:spPr/>
      <dgm:t>
        <a:bodyPr/>
        <a:lstStyle/>
        <a:p>
          <a:endParaRPr lang="en-US"/>
        </a:p>
      </dgm:t>
    </dgm:pt>
    <dgm:pt modelId="{45EAA997-768C-4533-9A3A-91FB0BBF4D17}" type="pres">
      <dgm:prSet presAssocID="{23316137-3710-4200-8BD5-5A771219BC2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952D4-DE73-4ED3-8EA6-D0CC51C030EA}" type="pres">
      <dgm:prSet presAssocID="{2F3E6049-B825-4822-B9EA-646D971FDE02}" presName="compNode" presStyleCnt="0"/>
      <dgm:spPr/>
      <dgm:t>
        <a:bodyPr/>
        <a:lstStyle/>
        <a:p>
          <a:endParaRPr lang="en-US"/>
        </a:p>
      </dgm:t>
    </dgm:pt>
    <dgm:pt modelId="{4DAFF331-DF5F-4293-9C5B-CA632803A41F}" type="pres">
      <dgm:prSet presAssocID="{2F3E6049-B825-4822-B9EA-646D971FDE02}" presName="noGeometry" presStyleCnt="0"/>
      <dgm:spPr/>
      <dgm:t>
        <a:bodyPr/>
        <a:lstStyle/>
        <a:p>
          <a:endParaRPr lang="en-US"/>
        </a:p>
      </dgm:t>
    </dgm:pt>
    <dgm:pt modelId="{11BBAF14-2A3B-47D4-9CC6-AD555CCD7652}" type="pres">
      <dgm:prSet presAssocID="{2F3E6049-B825-4822-B9EA-646D971FDE02}" presName="childTextVisible" presStyleLbl="bgAccFollowNode1" presStyleIdx="0" presStyleCnt="3" custScaleX="90968" custLinFactNeighborX="9065" custLinFactNeighborY="-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A7961-24B0-4C7B-BDEF-DFB8019083AB}" type="pres">
      <dgm:prSet presAssocID="{2F3E6049-B825-4822-B9EA-646D971FDE02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7D653717-07EA-47D1-9CEA-6646BA7AB964}" type="pres">
      <dgm:prSet presAssocID="{2F3E6049-B825-4822-B9EA-646D971FDE02}" presName="parentText" presStyleLbl="node1" presStyleIdx="0" presStyleCnt="3" custLinFactNeighborX="288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9321-1FD3-4A83-8A20-65CA35B5DA4A}" type="pres">
      <dgm:prSet presAssocID="{2F3E6049-B825-4822-B9EA-646D971FDE02}" presName="aSpace" presStyleCnt="0"/>
      <dgm:spPr/>
      <dgm:t>
        <a:bodyPr/>
        <a:lstStyle/>
        <a:p>
          <a:endParaRPr lang="en-US"/>
        </a:p>
      </dgm:t>
    </dgm:pt>
    <dgm:pt modelId="{88FEBFF2-EFCB-4F49-A981-7D29FA007894}" type="pres">
      <dgm:prSet presAssocID="{9BB22A78-B1CE-4DD8-A2E4-1414F33EDFC5}" presName="compNode" presStyleCnt="0"/>
      <dgm:spPr/>
      <dgm:t>
        <a:bodyPr/>
        <a:lstStyle/>
        <a:p>
          <a:endParaRPr lang="en-US"/>
        </a:p>
      </dgm:t>
    </dgm:pt>
    <dgm:pt modelId="{B8AD882D-D8EA-47A9-B902-8442DE2C8441}" type="pres">
      <dgm:prSet presAssocID="{9BB22A78-B1CE-4DD8-A2E4-1414F33EDFC5}" presName="noGeometry" presStyleCnt="0"/>
      <dgm:spPr/>
      <dgm:t>
        <a:bodyPr/>
        <a:lstStyle/>
        <a:p>
          <a:endParaRPr lang="en-US"/>
        </a:p>
      </dgm:t>
    </dgm:pt>
    <dgm:pt modelId="{239C9F4A-43C1-47D8-BC33-1EAB5038E8A9}" type="pres">
      <dgm:prSet presAssocID="{9BB22A78-B1CE-4DD8-A2E4-1414F33EDFC5}" presName="childTextVisible" presStyleLbl="bgAccFollowNode1" presStyleIdx="1" presStyleCnt="3" custScaleX="130204" custLinFactNeighborX="3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B1525-9EEB-4033-AC5A-5F6694A17132}" type="pres">
      <dgm:prSet presAssocID="{9BB22A78-B1CE-4DD8-A2E4-1414F33EDFC5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296D6831-C86A-4F01-93B2-302F2547EA5C}" type="pres">
      <dgm:prSet presAssocID="{9BB22A78-B1CE-4DD8-A2E4-1414F33EDFC5}" presName="parentText" presStyleLbl="node1" presStyleIdx="1" presStyleCnt="3" custLinFactNeighborX="-4941" custLinFactNeighborY="-5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4A3AB-EEF0-4022-8A21-1BE6D0A5AE3B}" type="pres">
      <dgm:prSet presAssocID="{9BB22A78-B1CE-4DD8-A2E4-1414F33EDFC5}" presName="aSpace" presStyleCnt="0"/>
      <dgm:spPr/>
      <dgm:t>
        <a:bodyPr/>
        <a:lstStyle/>
        <a:p>
          <a:endParaRPr lang="en-US"/>
        </a:p>
      </dgm:t>
    </dgm:pt>
    <dgm:pt modelId="{4F0D8849-C1BC-4170-A09E-5F5268F122F0}" type="pres">
      <dgm:prSet presAssocID="{CD8A484D-CB0C-491A-BCBB-2A0915F2C8A1}" presName="compNode" presStyleCnt="0"/>
      <dgm:spPr/>
      <dgm:t>
        <a:bodyPr/>
        <a:lstStyle/>
        <a:p>
          <a:endParaRPr lang="en-US"/>
        </a:p>
      </dgm:t>
    </dgm:pt>
    <dgm:pt modelId="{B0078E0E-DD1A-4EBA-BCF7-916B4A781953}" type="pres">
      <dgm:prSet presAssocID="{CD8A484D-CB0C-491A-BCBB-2A0915F2C8A1}" presName="noGeometry" presStyleCnt="0"/>
      <dgm:spPr/>
      <dgm:t>
        <a:bodyPr/>
        <a:lstStyle/>
        <a:p>
          <a:endParaRPr lang="en-US"/>
        </a:p>
      </dgm:t>
    </dgm:pt>
    <dgm:pt modelId="{A5C71F71-910D-4CCB-A517-DBC0FEF6AA65}" type="pres">
      <dgm:prSet presAssocID="{CD8A484D-CB0C-491A-BCBB-2A0915F2C8A1}" presName="childTextVisible" presStyleLbl="bgAccFollowNode1" presStyleIdx="2" presStyleCnt="3" custLinFactNeighborX="5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C8581-81C2-4E4F-9B82-55E9336523FC}" type="pres">
      <dgm:prSet presAssocID="{CD8A484D-CB0C-491A-BCBB-2A0915F2C8A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8E5767D1-528B-46C1-BAB6-FE1F04B3D024}" type="pres">
      <dgm:prSet presAssocID="{CD8A484D-CB0C-491A-BCBB-2A0915F2C8A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3D22B-882B-4A0E-8DC9-988ECD98E6D9}" srcId="{23316137-3710-4200-8BD5-5A771219BC28}" destId="{9BB22A78-B1CE-4DD8-A2E4-1414F33EDFC5}" srcOrd="1" destOrd="0" parTransId="{932801D5-ABCF-48BB-8C10-46757BEB9DD7}" sibTransId="{40CCF99A-00D1-4CBF-8672-FD56DD95D02A}"/>
    <dgm:cxn modelId="{8322410D-F3D1-234F-932F-6681961279C7}" type="presOf" srcId="{CD8A484D-CB0C-491A-BCBB-2A0915F2C8A1}" destId="{8E5767D1-528B-46C1-BAB6-FE1F04B3D024}" srcOrd="0" destOrd="0" presId="urn:microsoft.com/office/officeart/2005/8/layout/hProcess6"/>
    <dgm:cxn modelId="{EDD13D46-C06A-FC44-A4F8-622B193B7F2C}" type="presOf" srcId="{23316137-3710-4200-8BD5-5A771219BC28}" destId="{45EAA997-768C-4533-9A3A-91FB0BBF4D17}" srcOrd="0" destOrd="0" presId="urn:microsoft.com/office/officeart/2005/8/layout/hProcess6"/>
    <dgm:cxn modelId="{6AFA53C0-C283-994A-8689-699150C7A193}" type="presOf" srcId="{CF3C31A8-1F8E-4E59-9B94-28E5C9311100}" destId="{ADCA7961-24B0-4C7B-BDEF-DFB8019083AB}" srcOrd="1" destOrd="0" presId="urn:microsoft.com/office/officeart/2005/8/layout/hProcess6"/>
    <dgm:cxn modelId="{13C55336-13CE-F149-B3C3-4554719A5247}" type="presOf" srcId="{BE7786FC-6677-43BF-B673-3B76DDFDA599}" destId="{A5C71F71-910D-4CCB-A517-DBC0FEF6AA65}" srcOrd="0" destOrd="0" presId="urn:microsoft.com/office/officeart/2005/8/layout/hProcess6"/>
    <dgm:cxn modelId="{B078EBCA-731B-CE46-9E55-3FB2A4D27830}" type="presOf" srcId="{2F3E6049-B825-4822-B9EA-646D971FDE02}" destId="{7D653717-07EA-47D1-9CEA-6646BA7AB964}" srcOrd="0" destOrd="0" presId="urn:microsoft.com/office/officeart/2005/8/layout/hProcess6"/>
    <dgm:cxn modelId="{199483E0-4F57-B146-88EF-60EF7800B4F7}" type="presOf" srcId="{9BB22A78-B1CE-4DD8-A2E4-1414F33EDFC5}" destId="{296D6831-C86A-4F01-93B2-302F2547EA5C}" srcOrd="0" destOrd="0" presId="urn:microsoft.com/office/officeart/2005/8/layout/hProcess6"/>
    <dgm:cxn modelId="{7A9D9AC2-6C84-4F9E-9A5E-75A6801BFE0B}" srcId="{23316137-3710-4200-8BD5-5A771219BC28}" destId="{2F3E6049-B825-4822-B9EA-646D971FDE02}" srcOrd="0" destOrd="0" parTransId="{BC5687BE-2568-4C08-8883-5EF58192889B}" sibTransId="{24E9B75D-7824-4DAE-8BB6-0CE9971FFBFA}"/>
    <dgm:cxn modelId="{22237A05-B92A-476B-9F74-617CB4EE18B7}" srcId="{23316137-3710-4200-8BD5-5A771219BC28}" destId="{CD8A484D-CB0C-491A-BCBB-2A0915F2C8A1}" srcOrd="2" destOrd="0" parTransId="{C75AB546-61DB-46A6-B96D-30377E069DEE}" sibTransId="{A0C839C8-4243-4311-A1AA-A26E8256C3FF}"/>
    <dgm:cxn modelId="{297FCF24-E184-F44A-887B-06D630BFB536}" type="presOf" srcId="{CF3C31A8-1F8E-4E59-9B94-28E5C9311100}" destId="{11BBAF14-2A3B-47D4-9CC6-AD555CCD7652}" srcOrd="0" destOrd="0" presId="urn:microsoft.com/office/officeart/2005/8/layout/hProcess6"/>
    <dgm:cxn modelId="{5055D942-5F7C-42EC-A3BB-188F36B609A4}" srcId="{2F3E6049-B825-4822-B9EA-646D971FDE02}" destId="{CF3C31A8-1F8E-4E59-9B94-28E5C9311100}" srcOrd="0" destOrd="0" parTransId="{B3C10338-D954-4B03-B82F-BEADA30485CB}" sibTransId="{2DF102F8-1552-41AE-980C-1350DB4F4291}"/>
    <dgm:cxn modelId="{253C87B2-3C66-6346-9CAC-B04D452483B5}" type="presOf" srcId="{98BE523F-4AE0-429D-B020-DF40E7462720}" destId="{25EB1525-9EEB-4033-AC5A-5F6694A17132}" srcOrd="1" destOrd="0" presId="urn:microsoft.com/office/officeart/2005/8/layout/hProcess6"/>
    <dgm:cxn modelId="{36210A08-B57B-DE42-8BFE-1F4434DA04CB}" type="presOf" srcId="{BE7786FC-6677-43BF-B673-3B76DDFDA599}" destId="{A35C8581-81C2-4E4F-9B82-55E9336523FC}" srcOrd="1" destOrd="0" presId="urn:microsoft.com/office/officeart/2005/8/layout/hProcess6"/>
    <dgm:cxn modelId="{512BCD91-B50B-45D4-835A-DA325DF07F66}" srcId="{CD8A484D-CB0C-491A-BCBB-2A0915F2C8A1}" destId="{BE7786FC-6677-43BF-B673-3B76DDFDA599}" srcOrd="0" destOrd="0" parTransId="{A8C424C1-47AE-4ACE-AD5E-89B936BDAFCA}" sibTransId="{071BA52D-6C4B-4846-A7C5-002F00CF4432}"/>
    <dgm:cxn modelId="{7708227C-492F-4704-B8C9-27C698ADB596}" srcId="{9BB22A78-B1CE-4DD8-A2E4-1414F33EDFC5}" destId="{98BE523F-4AE0-429D-B020-DF40E7462720}" srcOrd="0" destOrd="0" parTransId="{4A425733-8490-4E2B-8856-2AEE5A828C0A}" sibTransId="{A71F362E-CAEF-4B71-B57A-2AA32A22B9A6}"/>
    <dgm:cxn modelId="{116FA9F3-A179-0E44-92C6-9D6F32853EE9}" type="presOf" srcId="{98BE523F-4AE0-429D-B020-DF40E7462720}" destId="{239C9F4A-43C1-47D8-BC33-1EAB5038E8A9}" srcOrd="0" destOrd="0" presId="urn:microsoft.com/office/officeart/2005/8/layout/hProcess6"/>
    <dgm:cxn modelId="{52486844-E4FC-7C4F-8012-34625B300321}" type="presParOf" srcId="{45EAA997-768C-4533-9A3A-91FB0BBF4D17}" destId="{297952D4-DE73-4ED3-8EA6-D0CC51C030EA}" srcOrd="0" destOrd="0" presId="urn:microsoft.com/office/officeart/2005/8/layout/hProcess6"/>
    <dgm:cxn modelId="{16096679-86CB-AC46-BDAF-ACBB8F2F10F9}" type="presParOf" srcId="{297952D4-DE73-4ED3-8EA6-D0CC51C030EA}" destId="{4DAFF331-DF5F-4293-9C5B-CA632803A41F}" srcOrd="0" destOrd="0" presId="urn:microsoft.com/office/officeart/2005/8/layout/hProcess6"/>
    <dgm:cxn modelId="{6E19F3D2-EFFE-F947-8DB8-7C0C0CE850E8}" type="presParOf" srcId="{297952D4-DE73-4ED3-8EA6-D0CC51C030EA}" destId="{11BBAF14-2A3B-47D4-9CC6-AD555CCD7652}" srcOrd="1" destOrd="0" presId="urn:microsoft.com/office/officeart/2005/8/layout/hProcess6"/>
    <dgm:cxn modelId="{F3D45834-F723-7341-ABA4-75DC6E717E02}" type="presParOf" srcId="{297952D4-DE73-4ED3-8EA6-D0CC51C030EA}" destId="{ADCA7961-24B0-4C7B-BDEF-DFB8019083AB}" srcOrd="2" destOrd="0" presId="urn:microsoft.com/office/officeart/2005/8/layout/hProcess6"/>
    <dgm:cxn modelId="{601B1659-0A57-1F4E-B7E1-DE765E20A3BB}" type="presParOf" srcId="{297952D4-DE73-4ED3-8EA6-D0CC51C030EA}" destId="{7D653717-07EA-47D1-9CEA-6646BA7AB964}" srcOrd="3" destOrd="0" presId="urn:microsoft.com/office/officeart/2005/8/layout/hProcess6"/>
    <dgm:cxn modelId="{7183CBEC-9F10-1843-94B7-B2FBCC22A3B4}" type="presParOf" srcId="{45EAA997-768C-4533-9A3A-91FB0BBF4D17}" destId="{CD6C9321-1FD3-4A83-8A20-65CA35B5DA4A}" srcOrd="1" destOrd="0" presId="urn:microsoft.com/office/officeart/2005/8/layout/hProcess6"/>
    <dgm:cxn modelId="{8A59008D-AFA2-7C49-8D3D-9EE795D9CEB6}" type="presParOf" srcId="{45EAA997-768C-4533-9A3A-91FB0BBF4D17}" destId="{88FEBFF2-EFCB-4F49-A981-7D29FA007894}" srcOrd="2" destOrd="0" presId="urn:microsoft.com/office/officeart/2005/8/layout/hProcess6"/>
    <dgm:cxn modelId="{29BB12B9-4D40-0B40-8F11-8EF55C43C444}" type="presParOf" srcId="{88FEBFF2-EFCB-4F49-A981-7D29FA007894}" destId="{B8AD882D-D8EA-47A9-B902-8442DE2C8441}" srcOrd="0" destOrd="0" presId="urn:microsoft.com/office/officeart/2005/8/layout/hProcess6"/>
    <dgm:cxn modelId="{B71CD914-483C-2D40-A0FC-C4B4210B8ED5}" type="presParOf" srcId="{88FEBFF2-EFCB-4F49-A981-7D29FA007894}" destId="{239C9F4A-43C1-47D8-BC33-1EAB5038E8A9}" srcOrd="1" destOrd="0" presId="urn:microsoft.com/office/officeart/2005/8/layout/hProcess6"/>
    <dgm:cxn modelId="{7787F83F-D36E-0C47-808D-D11D5F1369BB}" type="presParOf" srcId="{88FEBFF2-EFCB-4F49-A981-7D29FA007894}" destId="{25EB1525-9EEB-4033-AC5A-5F6694A17132}" srcOrd="2" destOrd="0" presId="urn:microsoft.com/office/officeart/2005/8/layout/hProcess6"/>
    <dgm:cxn modelId="{34749A34-5FD7-0343-B922-FB242DF08FF0}" type="presParOf" srcId="{88FEBFF2-EFCB-4F49-A981-7D29FA007894}" destId="{296D6831-C86A-4F01-93B2-302F2547EA5C}" srcOrd="3" destOrd="0" presId="urn:microsoft.com/office/officeart/2005/8/layout/hProcess6"/>
    <dgm:cxn modelId="{9D9E014B-28FD-064A-AAAC-923841174D03}" type="presParOf" srcId="{45EAA997-768C-4533-9A3A-91FB0BBF4D17}" destId="{EA94A3AB-EEF0-4022-8A21-1BE6D0A5AE3B}" srcOrd="3" destOrd="0" presId="urn:microsoft.com/office/officeart/2005/8/layout/hProcess6"/>
    <dgm:cxn modelId="{EE3833FA-3222-8B44-AA2B-2EB7DF1B7B90}" type="presParOf" srcId="{45EAA997-768C-4533-9A3A-91FB0BBF4D17}" destId="{4F0D8849-C1BC-4170-A09E-5F5268F122F0}" srcOrd="4" destOrd="0" presId="urn:microsoft.com/office/officeart/2005/8/layout/hProcess6"/>
    <dgm:cxn modelId="{BC86B356-DB69-6445-B33E-929BCB44DB3D}" type="presParOf" srcId="{4F0D8849-C1BC-4170-A09E-5F5268F122F0}" destId="{B0078E0E-DD1A-4EBA-BCF7-916B4A781953}" srcOrd="0" destOrd="0" presId="urn:microsoft.com/office/officeart/2005/8/layout/hProcess6"/>
    <dgm:cxn modelId="{55FCDCBF-81E9-A64C-AD02-1B5F40DBD58B}" type="presParOf" srcId="{4F0D8849-C1BC-4170-A09E-5F5268F122F0}" destId="{A5C71F71-910D-4CCB-A517-DBC0FEF6AA65}" srcOrd="1" destOrd="0" presId="urn:microsoft.com/office/officeart/2005/8/layout/hProcess6"/>
    <dgm:cxn modelId="{6C9460C8-01CA-C343-B83B-6AAA2B2660E6}" type="presParOf" srcId="{4F0D8849-C1BC-4170-A09E-5F5268F122F0}" destId="{A35C8581-81C2-4E4F-9B82-55E9336523FC}" srcOrd="2" destOrd="0" presId="urn:microsoft.com/office/officeart/2005/8/layout/hProcess6"/>
    <dgm:cxn modelId="{0B855530-7099-C341-B006-952B7A06B821}" type="presParOf" srcId="{4F0D8849-C1BC-4170-A09E-5F5268F122F0}" destId="{8E5767D1-528B-46C1-BAB6-FE1F04B3D02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16137-3710-4200-8BD5-5A771219BC28}" type="doc">
      <dgm:prSet loTypeId="urn:microsoft.com/office/officeart/2005/8/layout/hProcess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E6049-B825-4822-B9EA-646D971FDE0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Auto-DR</a:t>
          </a:r>
          <a:endParaRPr lang="en-US" dirty="0">
            <a:solidFill>
              <a:schemeClr val="tx1"/>
            </a:solidFill>
          </a:endParaRPr>
        </a:p>
      </dgm:t>
    </dgm:pt>
    <dgm:pt modelId="{BC5687BE-2568-4C08-8883-5EF58192889B}" type="parTrans" cxnId="{7A9D9AC2-6C84-4F9E-9A5E-75A6801BFE0B}">
      <dgm:prSet/>
      <dgm:spPr/>
      <dgm:t>
        <a:bodyPr/>
        <a:lstStyle/>
        <a:p>
          <a:endParaRPr lang="en-US"/>
        </a:p>
      </dgm:t>
    </dgm:pt>
    <dgm:pt modelId="{24E9B75D-7824-4DAE-8BB6-0CE9971FFBFA}" type="sibTrans" cxnId="{7A9D9AC2-6C84-4F9E-9A5E-75A6801BFE0B}">
      <dgm:prSet/>
      <dgm:spPr/>
      <dgm:t>
        <a:bodyPr/>
        <a:lstStyle/>
        <a:p>
          <a:endParaRPr lang="en-US"/>
        </a:p>
      </dgm:t>
    </dgm:pt>
    <dgm:pt modelId="{CF3C31A8-1F8E-4E59-9B94-28E5C9311100}">
      <dgm:prSet phldrT="[Text]"/>
      <dgm:spPr/>
      <dgm:t>
        <a:bodyPr/>
        <a:lstStyle/>
        <a:p>
          <a:r>
            <a:rPr lang="en-US" dirty="0" smtClean="0"/>
            <a:t> Client Server</a:t>
          </a:r>
        </a:p>
      </dgm:t>
    </dgm:pt>
    <dgm:pt modelId="{B3C10338-D954-4B03-B82F-BEADA30485CB}" type="parTrans" cxnId="{5055D942-5F7C-42EC-A3BB-188F36B609A4}">
      <dgm:prSet/>
      <dgm:spPr/>
      <dgm:t>
        <a:bodyPr/>
        <a:lstStyle/>
        <a:p>
          <a:endParaRPr lang="en-US"/>
        </a:p>
      </dgm:t>
    </dgm:pt>
    <dgm:pt modelId="{2DF102F8-1552-41AE-980C-1350DB4F4291}" type="sibTrans" cxnId="{5055D942-5F7C-42EC-A3BB-188F36B609A4}">
      <dgm:prSet/>
      <dgm:spPr/>
      <dgm:t>
        <a:bodyPr/>
        <a:lstStyle/>
        <a:p>
          <a:endParaRPr lang="en-US"/>
        </a:p>
      </dgm:t>
    </dgm:pt>
    <dgm:pt modelId="{9BB22A78-B1CE-4DD8-A2E4-1414F33EDFC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End-Use Controls</a:t>
          </a:r>
          <a:r>
            <a:rPr lang="en-US" dirty="0" smtClean="0"/>
            <a:t> </a:t>
          </a:r>
          <a:endParaRPr lang="en-US" dirty="0"/>
        </a:p>
      </dgm:t>
    </dgm:pt>
    <dgm:pt modelId="{932801D5-ABCF-48BB-8C10-46757BEB9DD7}" type="parTrans" cxnId="{2DC3D22B-882B-4A0E-8DC9-988ECD98E6D9}">
      <dgm:prSet/>
      <dgm:spPr/>
      <dgm:t>
        <a:bodyPr/>
        <a:lstStyle/>
        <a:p>
          <a:endParaRPr lang="en-US"/>
        </a:p>
      </dgm:t>
    </dgm:pt>
    <dgm:pt modelId="{40CCF99A-00D1-4CBF-8672-FD56DD95D02A}" type="sibTrans" cxnId="{2DC3D22B-882B-4A0E-8DC9-988ECD98E6D9}">
      <dgm:prSet/>
      <dgm:spPr/>
      <dgm:t>
        <a:bodyPr/>
        <a:lstStyle/>
        <a:p>
          <a:endParaRPr lang="en-US"/>
        </a:p>
      </dgm:t>
    </dgm:pt>
    <dgm:pt modelId="{7757FD0E-E8DE-494A-AC12-9748A5A5EFEF}">
      <dgm:prSet phldrT="[Text]"/>
      <dgm:spPr/>
      <dgm:t>
        <a:bodyPr/>
        <a:lstStyle/>
        <a:p>
          <a:r>
            <a:rPr lang="en-US" b="1" dirty="0" smtClean="0"/>
            <a:t>Building </a:t>
          </a:r>
        </a:p>
        <a:p>
          <a:r>
            <a:rPr lang="en-US" b="1" dirty="0" smtClean="0"/>
            <a:t>Action</a:t>
          </a:r>
          <a:endParaRPr lang="en-US" b="1" dirty="0"/>
        </a:p>
      </dgm:t>
    </dgm:pt>
    <dgm:pt modelId="{D87138E7-A8BB-465C-92AD-CC307DDDAE34}" type="parTrans" cxnId="{F4DDAE85-9598-4130-8884-9CEDB993C975}">
      <dgm:prSet/>
      <dgm:spPr/>
      <dgm:t>
        <a:bodyPr/>
        <a:lstStyle/>
        <a:p>
          <a:endParaRPr lang="en-US"/>
        </a:p>
      </dgm:t>
    </dgm:pt>
    <dgm:pt modelId="{715D9864-FC21-4B8C-967D-0897EE861697}" type="sibTrans" cxnId="{F4DDAE85-9598-4130-8884-9CEDB993C975}">
      <dgm:prSet/>
      <dgm:spPr/>
      <dgm:t>
        <a:bodyPr/>
        <a:lstStyle/>
        <a:p>
          <a:endParaRPr lang="en-US"/>
        </a:p>
      </dgm:t>
    </dgm:pt>
    <dgm:pt modelId="{45EAA997-768C-4533-9A3A-91FB0BBF4D17}" type="pres">
      <dgm:prSet presAssocID="{23316137-3710-4200-8BD5-5A771219BC2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952D4-DE73-4ED3-8EA6-D0CC51C030EA}" type="pres">
      <dgm:prSet presAssocID="{2F3E6049-B825-4822-B9EA-646D971FDE02}" presName="compNode" presStyleCnt="0"/>
      <dgm:spPr/>
      <dgm:t>
        <a:bodyPr/>
        <a:lstStyle/>
        <a:p>
          <a:endParaRPr lang="en-US"/>
        </a:p>
      </dgm:t>
    </dgm:pt>
    <dgm:pt modelId="{4DAFF331-DF5F-4293-9C5B-CA632803A41F}" type="pres">
      <dgm:prSet presAssocID="{2F3E6049-B825-4822-B9EA-646D971FDE02}" presName="noGeometry" presStyleCnt="0"/>
      <dgm:spPr/>
      <dgm:t>
        <a:bodyPr/>
        <a:lstStyle/>
        <a:p>
          <a:endParaRPr lang="en-US"/>
        </a:p>
      </dgm:t>
    </dgm:pt>
    <dgm:pt modelId="{11BBAF14-2A3B-47D4-9CC6-AD555CCD7652}" type="pres">
      <dgm:prSet presAssocID="{2F3E6049-B825-4822-B9EA-646D971FDE02}" presName="childTextVisible" presStyleLbl="bgAccFollowNode1" presStyleIdx="0" presStyleCnt="2" custLinFactNeighborX="8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A7961-24B0-4C7B-BDEF-DFB8019083AB}" type="pres">
      <dgm:prSet presAssocID="{2F3E6049-B825-4822-B9EA-646D971FDE02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7D653717-07EA-47D1-9CEA-6646BA7AB964}" type="pres">
      <dgm:prSet presAssocID="{2F3E6049-B825-4822-B9EA-646D971FDE02}" presName="parentText" presStyleLbl="node1" presStyleIdx="0" presStyleCnt="2" custLinFactNeighborX="26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9321-1FD3-4A83-8A20-65CA35B5DA4A}" type="pres">
      <dgm:prSet presAssocID="{2F3E6049-B825-4822-B9EA-646D971FDE02}" presName="aSpace" presStyleCnt="0"/>
      <dgm:spPr/>
      <dgm:t>
        <a:bodyPr/>
        <a:lstStyle/>
        <a:p>
          <a:endParaRPr lang="en-US"/>
        </a:p>
      </dgm:t>
    </dgm:pt>
    <dgm:pt modelId="{88FEBFF2-EFCB-4F49-A981-7D29FA007894}" type="pres">
      <dgm:prSet presAssocID="{9BB22A78-B1CE-4DD8-A2E4-1414F33EDFC5}" presName="compNode" presStyleCnt="0"/>
      <dgm:spPr/>
      <dgm:t>
        <a:bodyPr/>
        <a:lstStyle/>
        <a:p>
          <a:endParaRPr lang="en-US"/>
        </a:p>
      </dgm:t>
    </dgm:pt>
    <dgm:pt modelId="{B8AD882D-D8EA-47A9-B902-8442DE2C8441}" type="pres">
      <dgm:prSet presAssocID="{9BB22A78-B1CE-4DD8-A2E4-1414F33EDFC5}" presName="noGeometry" presStyleCnt="0"/>
      <dgm:spPr/>
      <dgm:t>
        <a:bodyPr/>
        <a:lstStyle/>
        <a:p>
          <a:endParaRPr lang="en-US"/>
        </a:p>
      </dgm:t>
    </dgm:pt>
    <dgm:pt modelId="{239C9F4A-43C1-47D8-BC33-1EAB5038E8A9}" type="pres">
      <dgm:prSet presAssocID="{9BB22A78-B1CE-4DD8-A2E4-1414F33EDFC5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B1525-9EEB-4033-AC5A-5F6694A17132}" type="pres">
      <dgm:prSet presAssocID="{9BB22A78-B1CE-4DD8-A2E4-1414F33EDFC5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296D6831-C86A-4F01-93B2-302F2547EA5C}" type="pres">
      <dgm:prSet presAssocID="{9BB22A78-B1CE-4DD8-A2E4-1414F33EDFC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C0C56-3873-844B-AB17-29611B13AA21}" type="presOf" srcId="{23316137-3710-4200-8BD5-5A771219BC28}" destId="{45EAA997-768C-4533-9A3A-91FB0BBF4D17}" srcOrd="0" destOrd="0" presId="urn:microsoft.com/office/officeart/2005/8/layout/hProcess6"/>
    <dgm:cxn modelId="{2DC3D22B-882B-4A0E-8DC9-988ECD98E6D9}" srcId="{23316137-3710-4200-8BD5-5A771219BC28}" destId="{9BB22A78-B1CE-4DD8-A2E4-1414F33EDFC5}" srcOrd="1" destOrd="0" parTransId="{932801D5-ABCF-48BB-8C10-46757BEB9DD7}" sibTransId="{40CCF99A-00D1-4CBF-8672-FD56DD95D02A}"/>
    <dgm:cxn modelId="{7A9D9AC2-6C84-4F9E-9A5E-75A6801BFE0B}" srcId="{23316137-3710-4200-8BD5-5A771219BC28}" destId="{2F3E6049-B825-4822-B9EA-646D971FDE02}" srcOrd="0" destOrd="0" parTransId="{BC5687BE-2568-4C08-8883-5EF58192889B}" sibTransId="{24E9B75D-7824-4DAE-8BB6-0CE9971FFBFA}"/>
    <dgm:cxn modelId="{A5154239-F300-5844-A36E-6E0B897404CE}" type="presOf" srcId="{9BB22A78-B1CE-4DD8-A2E4-1414F33EDFC5}" destId="{296D6831-C86A-4F01-93B2-302F2547EA5C}" srcOrd="0" destOrd="0" presId="urn:microsoft.com/office/officeart/2005/8/layout/hProcess6"/>
    <dgm:cxn modelId="{8674053D-F2B6-9747-AC48-A6A184ECA504}" type="presOf" srcId="{CF3C31A8-1F8E-4E59-9B94-28E5C9311100}" destId="{11BBAF14-2A3B-47D4-9CC6-AD555CCD7652}" srcOrd="0" destOrd="0" presId="urn:microsoft.com/office/officeart/2005/8/layout/hProcess6"/>
    <dgm:cxn modelId="{E4C857C6-4331-6F49-BE65-AF295C561CDB}" type="presOf" srcId="{7757FD0E-E8DE-494A-AC12-9748A5A5EFEF}" destId="{239C9F4A-43C1-47D8-BC33-1EAB5038E8A9}" srcOrd="0" destOrd="0" presId="urn:microsoft.com/office/officeart/2005/8/layout/hProcess6"/>
    <dgm:cxn modelId="{F4DDAE85-9598-4130-8884-9CEDB993C975}" srcId="{9BB22A78-B1CE-4DD8-A2E4-1414F33EDFC5}" destId="{7757FD0E-E8DE-494A-AC12-9748A5A5EFEF}" srcOrd="0" destOrd="0" parTransId="{D87138E7-A8BB-465C-92AD-CC307DDDAE34}" sibTransId="{715D9864-FC21-4B8C-967D-0897EE861697}"/>
    <dgm:cxn modelId="{E4DDDB70-9BDD-C74B-B5B7-658A4BFB420B}" type="presOf" srcId="{7757FD0E-E8DE-494A-AC12-9748A5A5EFEF}" destId="{25EB1525-9EEB-4033-AC5A-5F6694A17132}" srcOrd="1" destOrd="0" presId="urn:microsoft.com/office/officeart/2005/8/layout/hProcess6"/>
    <dgm:cxn modelId="{5055D942-5F7C-42EC-A3BB-188F36B609A4}" srcId="{2F3E6049-B825-4822-B9EA-646D971FDE02}" destId="{CF3C31A8-1F8E-4E59-9B94-28E5C9311100}" srcOrd="0" destOrd="0" parTransId="{B3C10338-D954-4B03-B82F-BEADA30485CB}" sibTransId="{2DF102F8-1552-41AE-980C-1350DB4F4291}"/>
    <dgm:cxn modelId="{13D314AA-1FB4-9643-AB07-0675A3CB645C}" type="presOf" srcId="{CF3C31A8-1F8E-4E59-9B94-28E5C9311100}" destId="{ADCA7961-24B0-4C7B-BDEF-DFB8019083AB}" srcOrd="1" destOrd="0" presId="urn:microsoft.com/office/officeart/2005/8/layout/hProcess6"/>
    <dgm:cxn modelId="{39B17FA2-4E74-B749-B2FD-4C578BBC8728}" type="presOf" srcId="{2F3E6049-B825-4822-B9EA-646D971FDE02}" destId="{7D653717-07EA-47D1-9CEA-6646BA7AB964}" srcOrd="0" destOrd="0" presId="urn:microsoft.com/office/officeart/2005/8/layout/hProcess6"/>
    <dgm:cxn modelId="{8C1DF555-745B-6D46-ACFA-E4C17C99A041}" type="presParOf" srcId="{45EAA997-768C-4533-9A3A-91FB0BBF4D17}" destId="{297952D4-DE73-4ED3-8EA6-D0CC51C030EA}" srcOrd="0" destOrd="0" presId="urn:microsoft.com/office/officeart/2005/8/layout/hProcess6"/>
    <dgm:cxn modelId="{9F733538-15BE-E542-9CD4-967DB7004D87}" type="presParOf" srcId="{297952D4-DE73-4ED3-8EA6-D0CC51C030EA}" destId="{4DAFF331-DF5F-4293-9C5B-CA632803A41F}" srcOrd="0" destOrd="0" presId="urn:microsoft.com/office/officeart/2005/8/layout/hProcess6"/>
    <dgm:cxn modelId="{05B9C935-47C8-BB40-AB3E-1D0CFAD41E21}" type="presParOf" srcId="{297952D4-DE73-4ED3-8EA6-D0CC51C030EA}" destId="{11BBAF14-2A3B-47D4-9CC6-AD555CCD7652}" srcOrd="1" destOrd="0" presId="urn:microsoft.com/office/officeart/2005/8/layout/hProcess6"/>
    <dgm:cxn modelId="{025AEC24-081B-BE46-9941-B65DCDEDA2A0}" type="presParOf" srcId="{297952D4-DE73-4ED3-8EA6-D0CC51C030EA}" destId="{ADCA7961-24B0-4C7B-BDEF-DFB8019083AB}" srcOrd="2" destOrd="0" presId="urn:microsoft.com/office/officeart/2005/8/layout/hProcess6"/>
    <dgm:cxn modelId="{EB494382-58D5-5F45-BEF8-317E51CA343A}" type="presParOf" srcId="{297952D4-DE73-4ED3-8EA6-D0CC51C030EA}" destId="{7D653717-07EA-47D1-9CEA-6646BA7AB964}" srcOrd="3" destOrd="0" presId="urn:microsoft.com/office/officeart/2005/8/layout/hProcess6"/>
    <dgm:cxn modelId="{0934B58B-EB6E-C040-AEA6-65EC70996EB1}" type="presParOf" srcId="{45EAA997-768C-4533-9A3A-91FB0BBF4D17}" destId="{CD6C9321-1FD3-4A83-8A20-65CA35B5DA4A}" srcOrd="1" destOrd="0" presId="urn:microsoft.com/office/officeart/2005/8/layout/hProcess6"/>
    <dgm:cxn modelId="{D1EC28E3-7CDA-AE49-BBA7-4A5B8EBC6AC9}" type="presParOf" srcId="{45EAA997-768C-4533-9A3A-91FB0BBF4D17}" destId="{88FEBFF2-EFCB-4F49-A981-7D29FA007894}" srcOrd="2" destOrd="0" presId="urn:microsoft.com/office/officeart/2005/8/layout/hProcess6"/>
    <dgm:cxn modelId="{CECA8DEE-04EA-FA40-AE49-BF600F8C0A7A}" type="presParOf" srcId="{88FEBFF2-EFCB-4F49-A981-7D29FA007894}" destId="{B8AD882D-D8EA-47A9-B902-8442DE2C8441}" srcOrd="0" destOrd="0" presId="urn:microsoft.com/office/officeart/2005/8/layout/hProcess6"/>
    <dgm:cxn modelId="{5BEB1265-D6FB-B84E-A81D-3337EAB3F105}" type="presParOf" srcId="{88FEBFF2-EFCB-4F49-A981-7D29FA007894}" destId="{239C9F4A-43C1-47D8-BC33-1EAB5038E8A9}" srcOrd="1" destOrd="0" presId="urn:microsoft.com/office/officeart/2005/8/layout/hProcess6"/>
    <dgm:cxn modelId="{C6C4D3A2-F8F9-7F40-B4BF-A4E5D9C0FD97}" type="presParOf" srcId="{88FEBFF2-EFCB-4F49-A981-7D29FA007894}" destId="{25EB1525-9EEB-4033-AC5A-5F6694A17132}" srcOrd="2" destOrd="0" presId="urn:microsoft.com/office/officeart/2005/8/layout/hProcess6"/>
    <dgm:cxn modelId="{7678AF2D-626C-E640-8B9E-49038F4640F6}" type="presParOf" srcId="{88FEBFF2-EFCB-4F49-A981-7D29FA007894}" destId="{296D6831-C86A-4F01-93B2-302F2547EA5C}" srcOrd="3" destOrd="0" presId="urn:microsoft.com/office/officeart/2005/8/layout/hProcess6"/>
  </dgm:cxnLst>
  <dgm:bg/>
  <dgm:whole>
    <a:ln w="3175"/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E497D-6D38-4A6A-B402-05CD063D788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7970F-15F4-48D4-9550-174A28D90BC3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Energy Interoperation 1.0</a:t>
          </a:r>
          <a:endParaRPr lang="en-US" b="1" dirty="0"/>
        </a:p>
      </dgm:t>
    </dgm:pt>
    <dgm:pt modelId="{4929FA9D-74E4-4A14-A0E2-834E3F493FD7}" type="parTrans" cxnId="{E965E9AD-8074-4B13-B34F-038CF9ED9117}">
      <dgm:prSet/>
      <dgm:spPr/>
      <dgm:t>
        <a:bodyPr/>
        <a:lstStyle/>
        <a:p>
          <a:endParaRPr lang="en-US"/>
        </a:p>
      </dgm:t>
    </dgm:pt>
    <dgm:pt modelId="{CF2CBEDD-73C0-4F53-90EA-D0A2D647268B}" type="sibTrans" cxnId="{E965E9AD-8074-4B13-B34F-038CF9ED9117}">
      <dgm:prSet/>
      <dgm:spPr/>
      <dgm:t>
        <a:bodyPr/>
        <a:lstStyle/>
        <a:p>
          <a:endParaRPr lang="en-US"/>
        </a:p>
      </dgm:t>
    </dgm:pt>
    <dgm:pt modelId="{27794BA3-504E-4591-BD11-20AA6699CBE7}">
      <dgm:prSet phldrT="[Text]" custT="1"/>
      <dgm:spPr>
        <a:solidFill>
          <a:srgbClr val="0070C0"/>
        </a:solidFill>
      </dgm:spPr>
      <dgm:t>
        <a:bodyPr/>
        <a:lstStyle/>
        <a:p>
          <a:endParaRPr lang="en-US" sz="1050" dirty="0" smtClean="0"/>
        </a:p>
        <a:p>
          <a:endParaRPr lang="en-US" sz="1200" b="1" dirty="0" smtClean="0"/>
        </a:p>
        <a:p>
          <a:endParaRPr lang="en-US" sz="1200" b="1" dirty="0" smtClean="0"/>
        </a:p>
        <a:p>
          <a:r>
            <a:rPr lang="en-US" sz="1200" b="1" dirty="0" smtClean="0"/>
            <a:t>B Profile</a:t>
          </a:r>
        </a:p>
        <a:p>
          <a:r>
            <a:rPr lang="en-US" sz="1400" dirty="0" err="1" smtClean="0"/>
            <a:t>EiEvent</a:t>
          </a:r>
          <a:endParaRPr lang="en-US" sz="1400" dirty="0" smtClean="0"/>
        </a:p>
        <a:p>
          <a:r>
            <a:rPr lang="en-US" sz="1400" dirty="0" err="1" smtClean="0"/>
            <a:t>EiOpt</a:t>
          </a:r>
          <a:endParaRPr lang="en-US" sz="1400" dirty="0" smtClean="0"/>
        </a:p>
        <a:p>
          <a:r>
            <a:rPr lang="en-US" sz="1400" dirty="0" err="1" smtClean="0"/>
            <a:t>EiReport</a:t>
          </a:r>
          <a:endParaRPr lang="en-US" sz="1400" dirty="0" smtClean="0"/>
        </a:p>
        <a:p>
          <a:r>
            <a:rPr lang="en-US" sz="1400" dirty="0" err="1" smtClean="0"/>
            <a:t>EiRegistrerParty</a:t>
          </a:r>
          <a:endParaRPr lang="en-US" sz="1400" dirty="0" smtClean="0"/>
        </a:p>
        <a:p>
          <a:endParaRPr lang="en-US" sz="700" dirty="0"/>
        </a:p>
      </dgm:t>
    </dgm:pt>
    <dgm:pt modelId="{C1D49EA0-5032-4A0C-9BCF-4193E11ED886}" type="parTrans" cxnId="{2B5DD34B-4767-43EF-869F-56C788226F08}">
      <dgm:prSet/>
      <dgm:spPr/>
      <dgm:t>
        <a:bodyPr/>
        <a:lstStyle/>
        <a:p>
          <a:endParaRPr lang="en-US"/>
        </a:p>
      </dgm:t>
    </dgm:pt>
    <dgm:pt modelId="{B025767B-8DDB-45A5-91EF-5BE1BDEA903D}" type="sibTrans" cxnId="{2B5DD34B-4767-43EF-869F-56C788226F08}">
      <dgm:prSet/>
      <dgm:spPr/>
      <dgm:t>
        <a:bodyPr/>
        <a:lstStyle/>
        <a:p>
          <a:endParaRPr lang="en-US"/>
        </a:p>
      </dgm:t>
    </dgm:pt>
    <dgm:pt modelId="{971ECDD3-10B5-4EBD-A9F3-004B62B8FB0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A Profile</a:t>
          </a:r>
        </a:p>
        <a:p>
          <a:r>
            <a:rPr lang="en-US" sz="1400" b="0" dirty="0" smtClean="0"/>
            <a:t>Simple </a:t>
          </a:r>
          <a:r>
            <a:rPr lang="en-US" sz="1400" b="0" dirty="0" err="1" smtClean="0"/>
            <a:t>EiEvent</a:t>
          </a:r>
          <a:endParaRPr lang="en-US" sz="1400" b="0" dirty="0"/>
        </a:p>
      </dgm:t>
    </dgm:pt>
    <dgm:pt modelId="{5E4540CF-6229-46C4-BAB2-B0034C7EA949}" type="parTrans" cxnId="{63787248-805A-4BDF-96FD-C79ED7FED6EB}">
      <dgm:prSet/>
      <dgm:spPr/>
      <dgm:t>
        <a:bodyPr/>
        <a:lstStyle/>
        <a:p>
          <a:endParaRPr lang="en-US"/>
        </a:p>
      </dgm:t>
    </dgm:pt>
    <dgm:pt modelId="{B3DC2FAC-10FD-424C-AD7E-6B9CFFA95582}" type="sibTrans" cxnId="{63787248-805A-4BDF-96FD-C79ED7FED6EB}">
      <dgm:prSet/>
      <dgm:spPr/>
      <dgm:t>
        <a:bodyPr/>
        <a:lstStyle/>
        <a:p>
          <a:endParaRPr lang="en-US"/>
        </a:p>
      </dgm:t>
    </dgm:pt>
    <dgm:pt modelId="{74DDC29A-A35C-4E97-A833-AE993DB8F906}" type="pres">
      <dgm:prSet presAssocID="{3AAE497D-6D38-4A6A-B402-05CD063D78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179CC-D011-47EF-A745-8EFA1B1CE9A1}" type="pres">
      <dgm:prSet presAssocID="{3AAE497D-6D38-4A6A-B402-05CD063D7886}" presName="comp1" presStyleCnt="0"/>
      <dgm:spPr/>
    </dgm:pt>
    <dgm:pt modelId="{37B9E84F-B3C9-4133-858D-64F4DEA510AC}" type="pres">
      <dgm:prSet presAssocID="{3AAE497D-6D38-4A6A-B402-05CD063D7886}" presName="circle1" presStyleLbl="node1" presStyleIdx="0" presStyleCnt="3"/>
      <dgm:spPr/>
      <dgm:t>
        <a:bodyPr/>
        <a:lstStyle/>
        <a:p>
          <a:endParaRPr lang="en-US"/>
        </a:p>
      </dgm:t>
    </dgm:pt>
    <dgm:pt modelId="{4FDB6D07-9F99-4FF0-B08F-8089AE52F14D}" type="pres">
      <dgm:prSet presAssocID="{3AAE497D-6D38-4A6A-B402-05CD063D7886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B501B-4B82-4B64-948E-748F386CE7E8}" type="pres">
      <dgm:prSet presAssocID="{3AAE497D-6D38-4A6A-B402-05CD063D7886}" presName="comp2" presStyleCnt="0"/>
      <dgm:spPr/>
    </dgm:pt>
    <dgm:pt modelId="{C496E047-078E-43ED-9507-99C47667AB9E}" type="pres">
      <dgm:prSet presAssocID="{3AAE497D-6D38-4A6A-B402-05CD063D7886}" presName="circle2" presStyleLbl="node1" presStyleIdx="1" presStyleCnt="3" custScaleX="114247" custScaleY="104389" custLinFactNeighborX="457" custLinFactNeighborY="-5154"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9A54E32F-2C2C-4EA8-9685-DDF99028DCF6}" type="pres">
      <dgm:prSet presAssocID="{3AAE497D-6D38-4A6A-B402-05CD063D788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FA845-3D0B-4266-ACBB-A5875DD70166}" type="pres">
      <dgm:prSet presAssocID="{3AAE497D-6D38-4A6A-B402-05CD063D7886}" presName="comp3" presStyleCnt="0"/>
      <dgm:spPr/>
    </dgm:pt>
    <dgm:pt modelId="{34D98A2B-5C63-4D75-824C-3BDEB3866440}" type="pres">
      <dgm:prSet presAssocID="{3AAE497D-6D38-4A6A-B402-05CD063D7886}" presName="circle3" presStyleLbl="node1" presStyleIdx="2" presStyleCnt="3" custScaleX="70876" custScaleY="69384" custLinFactNeighborX="1271" custLinFactNeighborY="9502"/>
      <dgm:spPr/>
      <dgm:t>
        <a:bodyPr/>
        <a:lstStyle/>
        <a:p>
          <a:endParaRPr lang="en-US"/>
        </a:p>
      </dgm:t>
    </dgm:pt>
    <dgm:pt modelId="{9D71E5E6-631D-416A-A44D-148346C8AECC}" type="pres">
      <dgm:prSet presAssocID="{3AAE497D-6D38-4A6A-B402-05CD063D788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9F3B1-753B-774A-B00F-903D23B55004}" type="presOf" srcId="{971ECDD3-10B5-4EBD-A9F3-004B62B8FB05}" destId="{9D71E5E6-631D-416A-A44D-148346C8AECC}" srcOrd="1" destOrd="0" presId="urn:microsoft.com/office/officeart/2005/8/layout/venn2"/>
    <dgm:cxn modelId="{2B5DD34B-4767-43EF-869F-56C788226F08}" srcId="{3AAE497D-6D38-4A6A-B402-05CD063D7886}" destId="{27794BA3-504E-4591-BD11-20AA6699CBE7}" srcOrd="1" destOrd="0" parTransId="{C1D49EA0-5032-4A0C-9BCF-4193E11ED886}" sibTransId="{B025767B-8DDB-45A5-91EF-5BE1BDEA903D}"/>
    <dgm:cxn modelId="{DCA02829-0646-D840-93B9-2C88E65020D0}" type="presOf" srcId="{971ECDD3-10B5-4EBD-A9F3-004B62B8FB05}" destId="{34D98A2B-5C63-4D75-824C-3BDEB3866440}" srcOrd="0" destOrd="0" presId="urn:microsoft.com/office/officeart/2005/8/layout/venn2"/>
    <dgm:cxn modelId="{EBF41FD0-676B-BE48-8FC6-2A11E5D1C427}" type="presOf" srcId="{B8D7970F-15F4-48D4-9550-174A28D90BC3}" destId="{4FDB6D07-9F99-4FF0-B08F-8089AE52F14D}" srcOrd="1" destOrd="0" presId="urn:microsoft.com/office/officeart/2005/8/layout/venn2"/>
    <dgm:cxn modelId="{E0E89297-659F-DA42-9849-6EC94F3B3F89}" type="presOf" srcId="{27794BA3-504E-4591-BD11-20AA6699CBE7}" destId="{9A54E32F-2C2C-4EA8-9685-DDF99028DCF6}" srcOrd="1" destOrd="0" presId="urn:microsoft.com/office/officeart/2005/8/layout/venn2"/>
    <dgm:cxn modelId="{E965E9AD-8074-4B13-B34F-038CF9ED9117}" srcId="{3AAE497D-6D38-4A6A-B402-05CD063D7886}" destId="{B8D7970F-15F4-48D4-9550-174A28D90BC3}" srcOrd="0" destOrd="0" parTransId="{4929FA9D-74E4-4A14-A0E2-834E3F493FD7}" sibTransId="{CF2CBEDD-73C0-4F53-90EA-D0A2D647268B}"/>
    <dgm:cxn modelId="{63787248-805A-4BDF-96FD-C79ED7FED6EB}" srcId="{3AAE497D-6D38-4A6A-B402-05CD063D7886}" destId="{971ECDD3-10B5-4EBD-A9F3-004B62B8FB05}" srcOrd="2" destOrd="0" parTransId="{5E4540CF-6229-46C4-BAB2-B0034C7EA949}" sibTransId="{B3DC2FAC-10FD-424C-AD7E-6B9CFFA95582}"/>
    <dgm:cxn modelId="{501C29C0-A089-A84D-AE82-2E06A21EA305}" type="presOf" srcId="{27794BA3-504E-4591-BD11-20AA6699CBE7}" destId="{C496E047-078E-43ED-9507-99C47667AB9E}" srcOrd="0" destOrd="0" presId="urn:microsoft.com/office/officeart/2005/8/layout/venn2"/>
    <dgm:cxn modelId="{EEBBA5E7-88D7-4E4D-8498-E81BE2F4BD26}" type="presOf" srcId="{3AAE497D-6D38-4A6A-B402-05CD063D7886}" destId="{74DDC29A-A35C-4E97-A833-AE993DB8F906}" srcOrd="0" destOrd="0" presId="urn:microsoft.com/office/officeart/2005/8/layout/venn2"/>
    <dgm:cxn modelId="{6807CF54-3EF6-ED46-B4DB-DC51E2195B98}" type="presOf" srcId="{B8D7970F-15F4-48D4-9550-174A28D90BC3}" destId="{37B9E84F-B3C9-4133-858D-64F4DEA510AC}" srcOrd="0" destOrd="0" presId="urn:microsoft.com/office/officeart/2005/8/layout/venn2"/>
    <dgm:cxn modelId="{6AC36BB5-0872-8044-BD22-29D130B7A8A0}" type="presParOf" srcId="{74DDC29A-A35C-4E97-A833-AE993DB8F906}" destId="{B9A179CC-D011-47EF-A745-8EFA1B1CE9A1}" srcOrd="0" destOrd="0" presId="urn:microsoft.com/office/officeart/2005/8/layout/venn2"/>
    <dgm:cxn modelId="{7374A303-2FFD-404D-9AF8-116281C7B07E}" type="presParOf" srcId="{B9A179CC-D011-47EF-A745-8EFA1B1CE9A1}" destId="{37B9E84F-B3C9-4133-858D-64F4DEA510AC}" srcOrd="0" destOrd="0" presId="urn:microsoft.com/office/officeart/2005/8/layout/venn2"/>
    <dgm:cxn modelId="{A61D1A6F-A5A4-5B44-8CA9-68CD9CAE9EAB}" type="presParOf" srcId="{B9A179CC-D011-47EF-A745-8EFA1B1CE9A1}" destId="{4FDB6D07-9F99-4FF0-B08F-8089AE52F14D}" srcOrd="1" destOrd="0" presId="urn:microsoft.com/office/officeart/2005/8/layout/venn2"/>
    <dgm:cxn modelId="{E5671D7A-2DA9-1B4B-9806-76385AB9E236}" type="presParOf" srcId="{74DDC29A-A35C-4E97-A833-AE993DB8F906}" destId="{CD0B501B-4B82-4B64-948E-748F386CE7E8}" srcOrd="1" destOrd="0" presId="urn:microsoft.com/office/officeart/2005/8/layout/venn2"/>
    <dgm:cxn modelId="{2DF810D8-7A38-A445-ABB3-23F562299078}" type="presParOf" srcId="{CD0B501B-4B82-4B64-948E-748F386CE7E8}" destId="{C496E047-078E-43ED-9507-99C47667AB9E}" srcOrd="0" destOrd="0" presId="urn:microsoft.com/office/officeart/2005/8/layout/venn2"/>
    <dgm:cxn modelId="{C85ECC67-EA63-184F-A0D4-399F74EA67CB}" type="presParOf" srcId="{CD0B501B-4B82-4B64-948E-748F386CE7E8}" destId="{9A54E32F-2C2C-4EA8-9685-DDF99028DCF6}" srcOrd="1" destOrd="0" presId="urn:microsoft.com/office/officeart/2005/8/layout/venn2"/>
    <dgm:cxn modelId="{DE441AF9-8E72-D342-AA4B-9670D71EA86E}" type="presParOf" srcId="{74DDC29A-A35C-4E97-A833-AE993DB8F906}" destId="{FCBFA845-3D0B-4266-ACBB-A5875DD70166}" srcOrd="2" destOrd="0" presId="urn:microsoft.com/office/officeart/2005/8/layout/venn2"/>
    <dgm:cxn modelId="{A611729B-C973-AE41-B155-0993B8244A8A}" type="presParOf" srcId="{FCBFA845-3D0B-4266-ACBB-A5875DD70166}" destId="{34D98A2B-5C63-4D75-824C-3BDEB3866440}" srcOrd="0" destOrd="0" presId="urn:microsoft.com/office/officeart/2005/8/layout/venn2"/>
    <dgm:cxn modelId="{412CC449-5571-B046-A4CC-156E3C4215BE}" type="presParOf" srcId="{FCBFA845-3D0B-4266-ACBB-A5875DD70166}" destId="{9D71E5E6-631D-416A-A44D-148346C8AE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AF14-2A3B-47D4-9CC6-AD555CCD7652}">
      <dsp:nvSpPr>
        <dsp:cNvPr id="0" name=""/>
        <dsp:cNvSpPr/>
      </dsp:nvSpPr>
      <dsp:spPr>
        <a:xfrm>
          <a:off x="471966" y="0"/>
          <a:ext cx="1099349" cy="10563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</a:t>
          </a:r>
          <a:r>
            <a:rPr lang="en-US" sz="1200" kern="1200" dirty="0" smtClean="0"/>
            <a:t>$/kWh</a:t>
          </a:r>
          <a:endParaRPr lang="en-US" sz="1200" kern="1200" dirty="0"/>
        </a:p>
      </dsp:txBody>
      <dsp:txXfrm>
        <a:off x="746803" y="158457"/>
        <a:ext cx="535932" cy="739468"/>
      </dsp:txXfrm>
    </dsp:sp>
    <dsp:sp modelId="{7D653717-07EA-47D1-9CEA-6646BA7AB964}">
      <dsp:nvSpPr>
        <dsp:cNvPr id="0" name=""/>
        <dsp:cNvSpPr/>
      </dsp:nvSpPr>
      <dsp:spPr>
        <a:xfrm>
          <a:off x="180034" y="226065"/>
          <a:ext cx="604250" cy="604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Price Signal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68524" y="314555"/>
        <a:ext cx="427270" cy="427270"/>
      </dsp:txXfrm>
    </dsp:sp>
    <dsp:sp modelId="{239C9F4A-43C1-47D8-BC33-1EAB5038E8A9}">
      <dsp:nvSpPr>
        <dsp:cNvPr id="0" name=""/>
        <dsp:cNvSpPr/>
      </dsp:nvSpPr>
      <dsp:spPr>
        <a:xfrm>
          <a:off x="1759157" y="0"/>
          <a:ext cx="1573516" cy="10563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OpenADR</a:t>
          </a:r>
          <a:endParaRPr lang="en-US" sz="1200" kern="1200" dirty="0"/>
        </a:p>
      </dsp:txBody>
      <dsp:txXfrm>
        <a:off x="2152536" y="158457"/>
        <a:ext cx="810403" cy="739468"/>
      </dsp:txXfrm>
    </dsp:sp>
    <dsp:sp modelId="{296D6831-C86A-4F01-93B2-302F2547EA5C}">
      <dsp:nvSpPr>
        <dsp:cNvPr id="0" name=""/>
        <dsp:cNvSpPr/>
      </dsp:nvSpPr>
      <dsp:spPr>
        <a:xfrm>
          <a:off x="1562092" y="222555"/>
          <a:ext cx="604250" cy="604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Data Model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650582" y="311045"/>
        <a:ext cx="427270" cy="427270"/>
      </dsp:txXfrm>
    </dsp:sp>
    <dsp:sp modelId="{A5C71F71-910D-4CCB-A517-DBC0FEF6AA65}">
      <dsp:nvSpPr>
        <dsp:cNvPr id="0" name=""/>
        <dsp:cNvSpPr/>
      </dsp:nvSpPr>
      <dsp:spPr>
        <a:xfrm>
          <a:off x="3668530" y="0"/>
          <a:ext cx="1208501" cy="10563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Internet</a:t>
          </a:r>
          <a:endParaRPr lang="en-US" sz="1100" kern="1200" dirty="0"/>
        </a:p>
      </dsp:txBody>
      <dsp:txXfrm>
        <a:off x="3970656" y="158457"/>
        <a:ext cx="589144" cy="739468"/>
      </dsp:txXfrm>
    </dsp:sp>
    <dsp:sp modelId="{8E5767D1-528B-46C1-BAB6-FE1F04B3D024}">
      <dsp:nvSpPr>
        <dsp:cNvPr id="0" name=""/>
        <dsp:cNvSpPr/>
      </dsp:nvSpPr>
      <dsp:spPr>
        <a:xfrm>
          <a:off x="3360691" y="226065"/>
          <a:ext cx="604250" cy="604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tx1"/>
              </a:solidFill>
            </a:rPr>
            <a:t>Comm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449181" y="314555"/>
        <a:ext cx="427270" cy="427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AF14-2A3B-47D4-9CC6-AD555CCD7652}">
      <dsp:nvSpPr>
        <dsp:cNvPr id="0" name=""/>
        <dsp:cNvSpPr/>
      </dsp:nvSpPr>
      <dsp:spPr>
        <a:xfrm>
          <a:off x="1319149" y="0"/>
          <a:ext cx="1157790" cy="10120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Client Server</a:t>
          </a:r>
        </a:p>
      </dsp:txBody>
      <dsp:txXfrm>
        <a:off x="1608596" y="151808"/>
        <a:ext cx="564423" cy="708439"/>
      </dsp:txXfrm>
    </dsp:sp>
    <dsp:sp modelId="{7D653717-07EA-47D1-9CEA-6646BA7AB964}">
      <dsp:nvSpPr>
        <dsp:cNvPr id="0" name=""/>
        <dsp:cNvSpPr/>
      </dsp:nvSpPr>
      <dsp:spPr>
        <a:xfrm>
          <a:off x="1077604" y="216579"/>
          <a:ext cx="578895" cy="578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Auto-DR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162381" y="301356"/>
        <a:ext cx="409341" cy="409341"/>
      </dsp:txXfrm>
    </dsp:sp>
    <dsp:sp modelId="{239C9F4A-43C1-47D8-BC33-1EAB5038E8A9}">
      <dsp:nvSpPr>
        <dsp:cNvPr id="0" name=""/>
        <dsp:cNvSpPr/>
      </dsp:nvSpPr>
      <dsp:spPr>
        <a:xfrm>
          <a:off x="2782133" y="0"/>
          <a:ext cx="1157790" cy="10120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Building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Action</a:t>
          </a:r>
          <a:endParaRPr lang="en-US" sz="1000" b="1" kern="1200" dirty="0"/>
        </a:p>
      </dsp:txBody>
      <dsp:txXfrm>
        <a:off x="3071581" y="151808"/>
        <a:ext cx="564423" cy="708439"/>
      </dsp:txXfrm>
    </dsp:sp>
    <dsp:sp modelId="{296D6831-C86A-4F01-93B2-302F2547EA5C}">
      <dsp:nvSpPr>
        <dsp:cNvPr id="0" name=""/>
        <dsp:cNvSpPr/>
      </dsp:nvSpPr>
      <dsp:spPr>
        <a:xfrm>
          <a:off x="2492685" y="216579"/>
          <a:ext cx="578895" cy="578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End-Use Controls</a:t>
          </a: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2577462" y="301356"/>
        <a:ext cx="409341" cy="409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9E84F-B3C9-4133-858D-64F4DEA510AC}">
      <dsp:nvSpPr>
        <dsp:cNvPr id="0" name=""/>
        <dsp:cNvSpPr/>
      </dsp:nvSpPr>
      <dsp:spPr>
        <a:xfrm>
          <a:off x="0" y="404081"/>
          <a:ext cx="3657600" cy="365760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Energy Interoperation 1.0</a:t>
          </a:r>
          <a:endParaRPr lang="en-US" sz="1000" b="1" kern="1200" dirty="0"/>
        </a:p>
      </dsp:txBody>
      <dsp:txXfrm>
        <a:off x="1189634" y="586961"/>
        <a:ext cx="1278331" cy="548640"/>
      </dsp:txXfrm>
    </dsp:sp>
    <dsp:sp modelId="{C496E047-078E-43ED-9507-99C47667AB9E}">
      <dsp:nvSpPr>
        <dsp:cNvPr id="0" name=""/>
        <dsp:cNvSpPr/>
      </dsp:nvSpPr>
      <dsp:spPr>
        <a:xfrm>
          <a:off x="274324" y="1116897"/>
          <a:ext cx="3134023" cy="286359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 Profile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EiEvent</a:t>
          </a:r>
          <a:endParaRPr lang="en-US" sz="140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EiOpt</a:t>
          </a:r>
          <a:endParaRPr lang="en-US" sz="140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EiReport</a:t>
          </a:r>
          <a:endParaRPr lang="en-US" sz="140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EiRegistrerParty</a:t>
          </a:r>
          <a:endParaRPr lang="en-US" sz="1400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111108" y="1295872"/>
        <a:ext cx="1460455" cy="536924"/>
      </dsp:txXfrm>
    </dsp:sp>
    <dsp:sp modelId="{34D98A2B-5C63-4D75-824C-3BDEB3866440}">
      <dsp:nvSpPr>
        <dsp:cNvPr id="0" name=""/>
        <dsp:cNvSpPr/>
      </dsp:nvSpPr>
      <dsp:spPr>
        <a:xfrm>
          <a:off x="1203953" y="2686607"/>
          <a:ext cx="1296180" cy="126889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 Profile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Simple </a:t>
          </a:r>
          <a:r>
            <a:rPr lang="en-US" sz="1400" b="0" kern="1200" dirty="0" err="1" smtClean="0"/>
            <a:t>EiEvent</a:t>
          </a:r>
          <a:endParaRPr lang="en-US" sz="1400" b="0" kern="1200" dirty="0"/>
        </a:p>
      </dsp:txBody>
      <dsp:txXfrm>
        <a:off x="1393775" y="3003830"/>
        <a:ext cx="916537" cy="63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F1B2A0-329C-914A-A71D-4DE092DA999A}" type="datetime1">
              <a:rPr lang="en-US"/>
              <a:pPr>
                <a:defRPr/>
              </a:pPr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016BD-18D6-7448-BC75-52848D76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2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9510-7C95-4C22-91F7-42C47E95BB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16BD-18D6-7448-BC75-52848D762D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4A2B-13EA-FD40-8218-79012249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9247-F5A5-D54E-835A-4D82E873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C364-BBAF-6446-90B2-40DCB939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10BA-A1E4-7842-AB46-3B7B44040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84B1B2F9-9451-0448-A463-130525180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23987" y="1444752"/>
            <a:ext cx="6296025" cy="3190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None/>
              <a:defRPr lang="en-US" sz="1800" b="1" kern="1200" baseline="0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>
              <a:defRPr lang="en-US" dirty="0" smtClean="0">
                <a:latin typeface="Arial" charset="0"/>
                <a:cs typeface="Arial" charset="0"/>
              </a:defRPr>
            </a:lvl2pPr>
            <a:lvl3pPr>
              <a:defRPr lang="en-US" dirty="0" smtClean="0">
                <a:latin typeface="Arial" charset="0"/>
                <a:cs typeface="Arial" charset="0"/>
              </a:defRPr>
            </a:lvl3pPr>
            <a:lvl4pPr>
              <a:defRPr lang="en-US" dirty="0" smtClean="0">
                <a:latin typeface="Arial" charset="0"/>
                <a:cs typeface="Arial" charset="0"/>
              </a:defRPr>
            </a:lvl4pPr>
            <a:lvl5pPr>
              <a:defRPr lang="en-US" dirty="0">
                <a:latin typeface="Arial" charset="0"/>
                <a:cs typeface="Arial" charset="0"/>
              </a:defRPr>
            </a:lvl5pPr>
          </a:lstStyle>
          <a:p>
            <a:pPr lvl="0" algn="ctr">
              <a:buNone/>
            </a:pPr>
            <a:r>
              <a:rPr lang="en-US" dirty="0" smtClean="0"/>
              <a:t>Click to edit chart or table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38762" y="5716938"/>
            <a:ext cx="2381250" cy="2925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defRPr lang="en-US" sz="800" i="1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231775" lvl="0" indent="-231775" algn="r">
              <a:spcBef>
                <a:spcPct val="0"/>
              </a:spcBef>
            </a:pP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(Click to edit Source text)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3717925" y="2811462"/>
            <a:ext cx="2044700" cy="13033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0" y="6437376"/>
            <a:ext cx="9144000" cy="190500"/>
          </a:xfrm>
          <a:prstGeom prst="rect">
            <a:avLst/>
          </a:prstGeo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 smtClean="0">
                <a:solidFill>
                  <a:srgbClr val="898989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©2014 Navigant Consulting, Inc. All rights reserved.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457200" y="6437376"/>
            <a:ext cx="514350" cy="190500"/>
          </a:xfrm>
          <a:prstGeom prst="rect">
            <a:avLst/>
          </a:prstGeom>
          <a:noFill/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 smtClean="0">
                <a:solidFill>
                  <a:srgbClr val="898989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80D30D8-D3B8-47B0-8B79-DE9C94D393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1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Freeform 2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/>
            <a:ahLst/>
            <a:cxnLst>
              <a:cxn ang="0">
                <a:pos x="0" y="4176"/>
              </a:cxn>
              <a:cxn ang="0">
                <a:pos x="0" y="0"/>
              </a:cxn>
              <a:cxn ang="0">
                <a:pos x="5760" y="0"/>
              </a:cxn>
              <a:cxn ang="0">
                <a:pos x="5760" y="192"/>
              </a:cxn>
              <a:cxn ang="0">
                <a:pos x="192" y="192"/>
              </a:cxn>
              <a:cxn ang="0">
                <a:pos x="192" y="4176"/>
              </a:cxn>
              <a:cxn ang="0">
                <a:pos x="0" y="4176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99367" name="Picture 10" descr="Leading_the_Way_in_Electricity_reverse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55" name="Text Box 11"/>
          <p:cNvSpPr txBox="1">
            <a:spLocks noChangeArrowheads="1"/>
          </p:cNvSpPr>
          <p:nvPr/>
        </p:nvSpPr>
        <p:spPr bwMode="auto">
          <a:xfrm>
            <a:off x="6892925" y="6524625"/>
            <a:ext cx="202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ea typeface="+mn-ea"/>
                <a:cs typeface="+mn-cs"/>
              </a:rPr>
              <a:t>EDISON INTERNATIONAL®</a:t>
            </a:r>
          </a:p>
        </p:txBody>
      </p:sp>
      <p:sp>
        <p:nvSpPr>
          <p:cNvPr id="1260556" name="Text Box 12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FFD9"/>
                </a:solidFill>
                <a:latin typeface="Times New Roman" pitchFamily="18" charset="0"/>
                <a:ea typeface="+mn-ea"/>
                <a:cs typeface="+mn-cs"/>
              </a:rPr>
              <a:t>SM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338" y="6507163"/>
            <a:ext cx="29290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</a:rPr>
              <a:t>New Program Development &amp; Launch</a:t>
            </a:r>
            <a:endParaRPr lang="en-US" sz="1200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8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0B02-D4E0-D749-9667-0B18C5B1E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83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0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5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94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093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908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26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9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Freeform 2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/>
            <a:ahLst/>
            <a:cxnLst>
              <a:cxn ang="0">
                <a:pos x="0" y="4176"/>
              </a:cxn>
              <a:cxn ang="0">
                <a:pos x="0" y="0"/>
              </a:cxn>
              <a:cxn ang="0">
                <a:pos x="5760" y="0"/>
              </a:cxn>
              <a:cxn ang="0">
                <a:pos x="5760" y="192"/>
              </a:cxn>
              <a:cxn ang="0">
                <a:pos x="192" y="192"/>
              </a:cxn>
              <a:cxn ang="0">
                <a:pos x="192" y="4176"/>
              </a:cxn>
              <a:cxn ang="0">
                <a:pos x="0" y="4176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GB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99367" name="Picture 10" descr="Leading_the_Way_in_Electricity_reverse_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55" name="Text Box 11"/>
          <p:cNvSpPr txBox="1">
            <a:spLocks noChangeArrowheads="1"/>
          </p:cNvSpPr>
          <p:nvPr/>
        </p:nvSpPr>
        <p:spPr bwMode="auto">
          <a:xfrm>
            <a:off x="6892925" y="6524625"/>
            <a:ext cx="202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ea typeface="+mn-ea"/>
                <a:cs typeface="+mn-cs"/>
              </a:rPr>
              <a:t>EDISON INTERNATIONAL®</a:t>
            </a:r>
          </a:p>
        </p:txBody>
      </p:sp>
      <p:sp>
        <p:nvSpPr>
          <p:cNvPr id="1260556" name="Text Box 12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500" dirty="0">
                <a:solidFill>
                  <a:srgbClr val="FFFFD9"/>
                </a:solidFill>
                <a:latin typeface="Times New Roman" pitchFamily="18" charset="0"/>
                <a:ea typeface="+mn-ea"/>
                <a:cs typeface="+mn-cs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17329088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33338" y="6507163"/>
            <a:ext cx="29290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</a:rPr>
              <a:t>New Program Development &amp; Launch</a:t>
            </a:r>
            <a:endParaRPr lang="en-US" sz="12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77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4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80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4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6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40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6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06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A7EE-38E5-3C47-B962-12262FD9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F97B-CFD5-3744-B593-881D9C3E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114550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114550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114550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114550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114550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114550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227138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275354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227138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275354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7EC6-BBAB-F347-A1C8-688893C3A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0472-BE31-BE4D-8CB2-981FB3162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FC74-CB4D-ED4E-849A-67C8AA84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21E6-F6C4-B640-8105-E7DB28DD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1282700"/>
            <a:ext cx="761047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2DAFA6-40EA-FC48-A8EE-05054A1E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900113"/>
            <a:ext cx="7999413" cy="1825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1031" name="Picture 8" descr="openADR.jpg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6283325"/>
            <a:ext cx="17637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205" r:id="rId3"/>
    <p:sldLayoutId id="2147484197" r:id="rId4"/>
    <p:sldLayoutId id="2147484198" r:id="rId5"/>
    <p:sldLayoutId id="2147484206" r:id="rId6"/>
    <p:sldLayoutId id="2147484199" r:id="rId7"/>
    <p:sldLayoutId id="2147484200" r:id="rId8"/>
    <p:sldLayoutId id="2147484201" r:id="rId9"/>
    <p:sldLayoutId id="2147484202" r:id="rId10"/>
    <p:sldLayoutId id="2147484207" r:id="rId11"/>
    <p:sldLayoutId id="2147484208" r:id="rId12"/>
    <p:sldLayoutId id="2147484209" r:id="rId13"/>
    <p:sldLayoutId id="2147484203" r:id="rId14"/>
    <p:sldLayoutId id="2147484204" r:id="rId15"/>
    <p:sldLayoutId id="2147484210" r:id="rId16"/>
    <p:sldLayoutId id="2147484211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-112" charset="2"/>
        <a:buChar char=""/>
        <a:defRPr sz="2000" kern="1200">
          <a:solidFill>
            <a:srgbClr val="595959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-112" charset="2"/>
        <a:buChar char=""/>
        <a:defRPr kern="1200">
          <a:solidFill>
            <a:srgbClr val="595959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Freeform 2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/>
            <a:ahLst/>
            <a:cxnLst>
              <a:cxn ang="0">
                <a:pos x="0" y="4176"/>
              </a:cxn>
              <a:cxn ang="0">
                <a:pos x="0" y="0"/>
              </a:cxn>
              <a:cxn ang="0">
                <a:pos x="5760" y="0"/>
              </a:cxn>
              <a:cxn ang="0">
                <a:pos x="5760" y="192"/>
              </a:cxn>
              <a:cxn ang="0">
                <a:pos x="192" y="192"/>
              </a:cxn>
              <a:cxn ang="0">
                <a:pos x="192" y="4176"/>
              </a:cxn>
              <a:cxn ang="0">
                <a:pos x="0" y="4176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0" descr="Leading_the_Way_in_Electricity_reverse_gree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55" name="Text Box 11"/>
          <p:cNvSpPr txBox="1">
            <a:spLocks noChangeArrowheads="1"/>
          </p:cNvSpPr>
          <p:nvPr/>
        </p:nvSpPr>
        <p:spPr bwMode="auto">
          <a:xfrm>
            <a:off x="6892925" y="6524625"/>
            <a:ext cx="202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ea typeface="+mn-ea"/>
                <a:cs typeface="+mn-cs"/>
              </a:rPr>
              <a:t>EDISON INTERNATIONAL®</a:t>
            </a:r>
          </a:p>
        </p:txBody>
      </p:sp>
      <p:sp>
        <p:nvSpPr>
          <p:cNvPr id="1260556" name="Text Box 12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rgbClr val="FFFFD9"/>
                </a:solidFill>
                <a:latin typeface="Times New Roman" pitchFamily="18" charset="0"/>
                <a:ea typeface="+mn-ea"/>
                <a:cs typeface="+mn-cs"/>
              </a:rPr>
              <a:t>SM</a:t>
            </a:r>
          </a:p>
        </p:txBody>
      </p:sp>
      <p:sp>
        <p:nvSpPr>
          <p:cNvPr id="1186829" name="Rectangle 13"/>
          <p:cNvSpPr>
            <a:spLocks noChangeArrowheads="1"/>
          </p:cNvSpPr>
          <p:nvPr/>
        </p:nvSpPr>
        <p:spPr bwMode="auto">
          <a:xfrm>
            <a:off x="4354512" y="6507163"/>
            <a:ext cx="3698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fld id="{F0569CA6-3528-4D5B-8590-CC2462E3525F}" type="slidenum">
              <a:rPr lang="en-US" sz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defTabSz="91440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338" y="6507163"/>
            <a:ext cx="29290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+mn-ea"/>
              </a:rPr>
              <a:t>New Program Development &amp; Launch</a:t>
            </a:r>
            <a:endParaRPr lang="en-US" sz="1200" dirty="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Freeform 2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/>
            <a:ahLst/>
            <a:cxnLst>
              <a:cxn ang="0">
                <a:pos x="0" y="4176"/>
              </a:cxn>
              <a:cxn ang="0">
                <a:pos x="0" y="0"/>
              </a:cxn>
              <a:cxn ang="0">
                <a:pos x="5760" y="0"/>
              </a:cxn>
              <a:cxn ang="0">
                <a:pos x="5760" y="192"/>
              </a:cxn>
              <a:cxn ang="0">
                <a:pos x="192" y="192"/>
              </a:cxn>
              <a:cxn ang="0">
                <a:pos x="192" y="4176"/>
              </a:cxn>
              <a:cxn ang="0">
                <a:pos x="0" y="4176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60547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GB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05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1" name="Picture 10" descr="Leading_the_Way_in_Electricity_reverse_gre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555" name="Text Box 11"/>
          <p:cNvSpPr txBox="1">
            <a:spLocks noChangeArrowheads="1"/>
          </p:cNvSpPr>
          <p:nvPr/>
        </p:nvSpPr>
        <p:spPr bwMode="auto">
          <a:xfrm>
            <a:off x="6892925" y="6524625"/>
            <a:ext cx="202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 dirty="0">
                <a:solidFill>
                  <a:srgbClr val="777777"/>
                </a:solidFill>
                <a:latin typeface="Times New Roman" pitchFamily="18" charset="0"/>
                <a:ea typeface="+mn-ea"/>
                <a:cs typeface="+mn-cs"/>
              </a:rPr>
              <a:t>EDISON INTERNATIONAL®</a:t>
            </a:r>
          </a:p>
        </p:txBody>
      </p:sp>
      <p:sp>
        <p:nvSpPr>
          <p:cNvPr id="1260556" name="Text Box 12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500" dirty="0">
                <a:solidFill>
                  <a:srgbClr val="FFFFD9"/>
                </a:solidFill>
                <a:latin typeface="Times New Roman" pitchFamily="18" charset="0"/>
                <a:ea typeface="+mn-ea"/>
                <a:cs typeface="+mn-cs"/>
              </a:rPr>
              <a:t>SM</a:t>
            </a:r>
          </a:p>
        </p:txBody>
      </p:sp>
      <p:sp>
        <p:nvSpPr>
          <p:cNvPr id="1186829" name="Rectangle 13"/>
          <p:cNvSpPr>
            <a:spLocks noChangeArrowheads="1"/>
          </p:cNvSpPr>
          <p:nvPr/>
        </p:nvSpPr>
        <p:spPr bwMode="auto">
          <a:xfrm>
            <a:off x="4191000" y="6583363"/>
            <a:ext cx="3698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fld id="{66E75E9C-D755-421E-8BF4-AF1BB70E6EBE}" type="slidenum">
              <a:rPr lang="en-US" sz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ctr" defTabSz="914400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://www.google.com/imgres?q=thermostat+image&amp;start=67&amp;hl=en&amp;sa=X&amp;qscrl=1&amp;nord=1&amp;rlz=1T4GGHP_enUS436US436&amp;biw=1536&amp;bih=782&amp;tbm=isch&amp;prmd=imvns&amp;tbnid=XimqdT_g-dczaM:&amp;imgrefurl=http://www.rciautomation.com/thermostats_main.htm&amp;docid=vGAqmQMc-gpu7M&amp;imgurl=http://www.rciautomation.com/ZWTSTAT43.jpg&amp;w=1540&amp;h=1060&amp;ei=yaWpT5yNNYiRiQKgzpC6Ag&amp;zoom=1&amp;iact=hc&amp;vpx=1111&amp;vpy=203&amp;dur=268&amp;hovh=186&amp;hovw=271&amp;tx=130&amp;ty=123&amp;sig=114252505484956370014&amp;page=3&amp;tbnh=127&amp;tbnw=184&amp;ndsp=39&amp;ved=1t:429,r:14,s:67,i:34" TargetMode="External"/><Relationship Id="rId7" Type="http://schemas.openxmlformats.org/officeDocument/2006/relationships/image" Target="../media/image21.jpeg"/><Relationship Id="rId8" Type="http://schemas.openxmlformats.org/officeDocument/2006/relationships/hyperlink" Target="http://www.universal-devices.com/residential" TargetMode="External"/><Relationship Id="rId9" Type="http://schemas.openxmlformats.org/officeDocument/2006/relationships/image" Target="../media/image22.png"/><Relationship Id="rId10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://www.google.com/imgres?q=thermostat+image&amp;start=67&amp;hl=en&amp;sa=X&amp;qscrl=1&amp;nord=1&amp;rlz=1T4GGHP_enUS436US436&amp;biw=1536&amp;bih=782&amp;tbm=isch&amp;prmd=imvns&amp;tbnid=XimqdT_g-dczaM:&amp;imgrefurl=http://www.rciautomation.com/thermostats_main.htm&amp;docid=vGAqmQMc-gpu7M&amp;imgurl=http://www.rciautomation.com/ZWTSTAT43.jpg&amp;w=1540&amp;h=1060&amp;ei=yaWpT5yNNYiRiQKgzpC6Ag&amp;zoom=1&amp;iact=hc&amp;vpx=1111&amp;vpy=203&amp;dur=268&amp;hovh=186&amp;hovw=271&amp;tx=130&amp;ty=123&amp;sig=114252505484956370014&amp;page=3&amp;tbnh=127&amp;tbnw=184&amp;ndsp=39&amp;ved=1t:429,r:14,s:67,i:34" TargetMode="External"/><Relationship Id="rId7" Type="http://schemas.openxmlformats.org/officeDocument/2006/relationships/image" Target="../media/image21.jpeg"/><Relationship Id="rId8" Type="http://schemas.openxmlformats.org/officeDocument/2006/relationships/hyperlink" Target="http://www.universal-devices.com/residential" TargetMode="External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emf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10" Type="http://schemas.openxmlformats.org/officeDocument/2006/relationships/image" Target="../media/image35.jpeg"/><Relationship Id="rId11" Type="http://schemas.openxmlformats.org/officeDocument/2006/relationships/image" Target="../media/image36.jpeg"/><Relationship Id="rId12" Type="http://schemas.openxmlformats.org/officeDocument/2006/relationships/image" Target="../media/image37.png"/><Relationship Id="rId13" Type="http://schemas.openxmlformats.org/officeDocument/2006/relationships/image" Target="../media/image24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31.png"/><Relationship Id="rId6" Type="http://schemas.openxmlformats.org/officeDocument/2006/relationships/image" Target="../media/image32.wmf"/><Relationship Id="rId7" Type="http://schemas.openxmlformats.org/officeDocument/2006/relationships/image" Target="../media/image23.jpeg"/><Relationship Id="rId8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46.pn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png"/><Relationship Id="rId47" Type="http://schemas.openxmlformats.org/officeDocument/2006/relationships/image" Target="../media/image73.png"/><Relationship Id="rId48" Type="http://schemas.openxmlformats.org/officeDocument/2006/relationships/image" Target="../media/image74.png"/><Relationship Id="rId49" Type="http://schemas.openxmlformats.org/officeDocument/2006/relationships/image" Target="../media/image75.png"/><Relationship Id="rId20" Type="http://schemas.openxmlformats.org/officeDocument/2006/relationships/image" Target="../media/image37.png"/><Relationship Id="rId21" Type="http://schemas.openxmlformats.org/officeDocument/2006/relationships/image" Target="../media/image24.png"/><Relationship Id="rId22" Type="http://schemas.openxmlformats.org/officeDocument/2006/relationships/image" Target="../media/image38.png"/><Relationship Id="rId23" Type="http://schemas.openxmlformats.org/officeDocument/2006/relationships/image" Target="../media/image60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61.png"/><Relationship Id="rId27" Type="http://schemas.openxmlformats.org/officeDocument/2006/relationships/image" Target="../media/image41.png"/><Relationship Id="rId28" Type="http://schemas.openxmlformats.org/officeDocument/2006/relationships/image" Target="../media/image62.png"/><Relationship Id="rId29" Type="http://schemas.openxmlformats.org/officeDocument/2006/relationships/image" Target="../media/image29.png"/><Relationship Id="rId50" Type="http://schemas.openxmlformats.org/officeDocument/2006/relationships/image" Target="../media/image76.png"/><Relationship Id="rId51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23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49.png"/><Relationship Id="rId9" Type="http://schemas.openxmlformats.org/officeDocument/2006/relationships/image" Target="../media/image34.emf"/><Relationship Id="rId6" Type="http://schemas.openxmlformats.org/officeDocument/2006/relationships/image" Target="../media/image53.png"/><Relationship Id="rId7" Type="http://schemas.openxmlformats.org/officeDocument/2006/relationships/image" Target="../media/image46.png"/><Relationship Id="rId8" Type="http://schemas.openxmlformats.org/officeDocument/2006/relationships/image" Target="../media/image33.jpeg"/><Relationship Id="rId33" Type="http://schemas.openxmlformats.org/officeDocument/2006/relationships/image" Target="../media/image63.png"/><Relationship Id="rId34" Type="http://schemas.openxmlformats.org/officeDocument/2006/relationships/image" Target="../media/image27.png"/><Relationship Id="rId35" Type="http://schemas.openxmlformats.org/officeDocument/2006/relationships/image" Target="../media/image64.png"/><Relationship Id="rId36" Type="http://schemas.openxmlformats.org/officeDocument/2006/relationships/image" Target="../media/image65.png"/><Relationship Id="rId10" Type="http://schemas.openxmlformats.org/officeDocument/2006/relationships/image" Target="../media/image54.jpeg"/><Relationship Id="rId11" Type="http://schemas.openxmlformats.org/officeDocument/2006/relationships/image" Target="../media/image55.png"/><Relationship Id="rId12" Type="http://schemas.openxmlformats.org/officeDocument/2006/relationships/image" Target="../media/image56.jpeg"/><Relationship Id="rId13" Type="http://schemas.openxmlformats.org/officeDocument/2006/relationships/image" Target="../media/image57.png"/><Relationship Id="rId14" Type="http://schemas.openxmlformats.org/officeDocument/2006/relationships/image" Target="../media/image58.jpeg"/><Relationship Id="rId15" Type="http://schemas.openxmlformats.org/officeDocument/2006/relationships/image" Target="../media/image47.jpeg"/><Relationship Id="rId16" Type="http://schemas.openxmlformats.org/officeDocument/2006/relationships/image" Target="../media/image48.jpeg"/><Relationship Id="rId17" Type="http://schemas.openxmlformats.org/officeDocument/2006/relationships/image" Target="../media/image35.jpeg"/><Relationship Id="rId18" Type="http://schemas.openxmlformats.org/officeDocument/2006/relationships/image" Target="../media/image59.emf"/><Relationship Id="rId19" Type="http://schemas.openxmlformats.org/officeDocument/2006/relationships/image" Target="../media/image36.jpeg"/><Relationship Id="rId37" Type="http://schemas.openxmlformats.org/officeDocument/2006/relationships/image" Target="../media/image66.png"/><Relationship Id="rId38" Type="http://schemas.openxmlformats.org/officeDocument/2006/relationships/image" Target="../media/image67.png"/><Relationship Id="rId39" Type="http://schemas.openxmlformats.org/officeDocument/2006/relationships/image" Target="../media/image68.png"/><Relationship Id="rId40" Type="http://schemas.openxmlformats.org/officeDocument/2006/relationships/image" Target="../media/image69.png"/><Relationship Id="rId41" Type="http://schemas.openxmlformats.org/officeDocument/2006/relationships/image" Target="../media/image42.png"/><Relationship Id="rId42" Type="http://schemas.openxmlformats.org/officeDocument/2006/relationships/image" Target="../media/image70.png"/><Relationship Id="rId43" Type="http://schemas.openxmlformats.org/officeDocument/2006/relationships/image" Target="../media/image71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hyperlink" Target="http://openadr.lbl.gov/" TargetMode="External"/><Relationship Id="rId6" Type="http://schemas.openxmlformats.org/officeDocument/2006/relationships/hyperlink" Target="http://www.oasis-open.org/committees/download.php/45425/energyinterop-v1.0-cs01.zip" TargetMode="External"/><Relationship Id="rId7" Type="http://schemas.openxmlformats.org/officeDocument/2006/relationships/hyperlink" Target="http://drrc.lbl.gov/sites/drrc.lbl.gov/files/LBNL-5273E.pdf" TargetMode="Externa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openadr2bven-pull/" TargetMode="External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rceforge.net/projects/openadr2vt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orefront.qualitylogic.com/p-104-openadr-cloud-based-test-for-vens-subscription.asp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olf@openadr.org" TargetMode="External"/><Relationship Id="rId4" Type="http://schemas.openxmlformats.org/officeDocument/2006/relationships/hyperlink" Target="mailto:barry@openadr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0" y="2157413"/>
            <a:ext cx="8915400" cy="8778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  <a:cs typeface="ＭＳ Ｐゴシック" pitchFamily="-112" charset="-128"/>
              </a:rPr>
              <a:t>OpenADR: The Standard for Automated Demand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5300"/>
            <a:ext cx="8001000" cy="3822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8436" name="Picture 3" descr="openAD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425" y="1257300"/>
            <a:ext cx="3289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2728" y="4261104"/>
            <a:ext cx="3339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Barry Haaser</a:t>
            </a:r>
          </a:p>
          <a:p>
            <a:r>
              <a:rPr lang="en-US" sz="2800" b="1" dirty="0" smtClean="0"/>
              <a:t>Managing Director</a:t>
            </a:r>
            <a:endParaRPr lang="en-US" dirty="0"/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431687" y="2544628"/>
            <a:ext cx="1676400" cy="1416678"/>
          </a:xfrm>
          <a:prstGeom prst="rect">
            <a:avLst/>
          </a:prstGeom>
          <a:noFill/>
          <a:ln w="158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Resources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410598" y="2368747"/>
            <a:ext cx="4038603" cy="3934256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a VEN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a Group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a device class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a service area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a Resource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47276" y="2676255"/>
            <a:ext cx="1371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Pool Pump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18391" y="4038330"/>
            <a:ext cx="1371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 Heater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37751" y="2047605"/>
            <a:ext cx="1371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Thermostat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1</a:t>
            </a:r>
          </a:p>
        </p:txBody>
      </p:sp>
      <p:sp>
        <p:nvSpPr>
          <p:cNvPr id="5" name="Oval 4"/>
          <p:cNvSpPr/>
          <p:nvPr/>
        </p:nvSpPr>
        <p:spPr>
          <a:xfrm>
            <a:off x="5204251" y="2238105"/>
            <a:ext cx="914400" cy="762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18391" y="3438255"/>
            <a:ext cx="1371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Pool Pump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3</a:t>
            </a:r>
          </a:p>
        </p:txBody>
      </p:sp>
      <p:sp>
        <p:nvSpPr>
          <p:cNvPr id="12" name="Oval 11"/>
          <p:cNvSpPr/>
          <p:nvPr/>
        </p:nvSpPr>
        <p:spPr>
          <a:xfrm>
            <a:off x="5194726" y="3628755"/>
            <a:ext cx="914400" cy="762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56801" y="5543280"/>
            <a:ext cx="1371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 Heater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47276" y="4914630"/>
            <a:ext cx="13716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Lighting</a:t>
            </a:r>
          </a:p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5</a:t>
            </a:r>
          </a:p>
        </p:txBody>
      </p:sp>
      <p:sp>
        <p:nvSpPr>
          <p:cNvPr id="15" name="Oval 14"/>
          <p:cNvSpPr/>
          <p:nvPr/>
        </p:nvSpPr>
        <p:spPr>
          <a:xfrm>
            <a:off x="5213776" y="5105130"/>
            <a:ext cx="914400" cy="762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 3</a:t>
            </a:r>
          </a:p>
        </p:txBody>
      </p:sp>
      <p:sp>
        <p:nvSpPr>
          <p:cNvPr id="10" name="Right Arrow 9"/>
          <p:cNvSpPr/>
          <p:nvPr/>
        </p:nvSpPr>
        <p:spPr>
          <a:xfrm rot="20138253">
            <a:off x="6088919" y="2238106"/>
            <a:ext cx="428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856413">
            <a:off x="6108279" y="2739168"/>
            <a:ext cx="428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0138253">
            <a:off x="6069558" y="3639768"/>
            <a:ext cx="428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856413">
            <a:off x="6088918" y="4140830"/>
            <a:ext cx="428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20138253">
            <a:off x="6088918" y="5152756"/>
            <a:ext cx="428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856413">
            <a:off x="6108278" y="5653818"/>
            <a:ext cx="4286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3869" y="1729790"/>
            <a:ext cx="2014717" cy="2842389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60087" y="1339265"/>
            <a:ext cx="3429000" cy="4810125"/>
          </a:xfrm>
          <a:prstGeom prst="rect">
            <a:avLst/>
          </a:prstGeom>
          <a:noFill/>
          <a:ln w="158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70029" y="2544629"/>
            <a:ext cx="2279053" cy="74476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29998" y="3127799"/>
            <a:ext cx="3047545" cy="23185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991998" y="3438255"/>
            <a:ext cx="2439689" cy="213686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15619" y="4308594"/>
            <a:ext cx="1033463" cy="110736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79774" y="5006391"/>
            <a:ext cx="2738617" cy="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652" y="1317121"/>
            <a:ext cx="4298087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2C816"/>
                </a:solidFill>
              </a:rPr>
              <a:t>DRMS can target available resources.</a:t>
            </a:r>
            <a:endParaRPr lang="en-US" sz="2800" dirty="0">
              <a:solidFill>
                <a:srgbClr val="A2C816"/>
              </a:solidFill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>
          <a:xfrm>
            <a:off x="594360" y="6245842"/>
            <a:ext cx="57302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900" smtClean="0"/>
              <a:t>Excerpted from QualityLogic’s OpenADR Training Workshop © QualityLogic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284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Supports Multiple DR Applications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4425" y="1282700"/>
            <a:ext cx="7610475" cy="48371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349250" lvl="1" indent="0"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3884322" y="2163584"/>
            <a:ext cx="1735670" cy="1131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9531" y="1830652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ISO/Utility/Operator</a:t>
            </a:r>
            <a:endParaRPr lang="en-US" sz="2000" dirty="0"/>
          </a:p>
        </p:txBody>
      </p:sp>
      <p:pic>
        <p:nvPicPr>
          <p:cNvPr id="5122" name="Picture 2" descr="C:\Users\Rolf Bienert\AppData\Local\Microsoft\Windows\Temporary Internet Files\Content.IE5\29WLOUR4\MC90044173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7" y="3639355"/>
            <a:ext cx="1038014" cy="10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>
          <a:xfrm>
            <a:off x="6878744" y="3623096"/>
            <a:ext cx="1113371" cy="869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744" y="4492886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C&amp;I, SMB</a:t>
            </a:r>
            <a:endParaRPr lang="en-US" sz="2000" dirty="0"/>
          </a:p>
        </p:txBody>
      </p:sp>
      <p:pic>
        <p:nvPicPr>
          <p:cNvPr id="5123" name="Picture 3" descr="C:\Users\Rolf Bienert\AppData\Local\Microsoft\Windows\Temporary Internet Files\Content.IE5\OWDM2AO7\MC9004417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46" y="1226615"/>
            <a:ext cx="1004147" cy="10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36267" y="2163584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Residential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60951" y="416253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Aggregator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>
          <a:xfrm>
            <a:off x="2938837" y="5249160"/>
            <a:ext cx="854542" cy="6675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37383" y="5905472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C&amp;I, SMB</a:t>
            </a:r>
            <a:endParaRPr lang="en-US" sz="1600" dirty="0"/>
          </a:p>
        </p:txBody>
      </p:sp>
      <p:pic>
        <p:nvPicPr>
          <p:cNvPr id="15" name="Picture 3" descr="C:\Users\Rolf Bienert\AppData\Local\Microsoft\Windows\Temporary Internet Files\Content.IE5\OWDM2AO7\MC9004417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16" y="5185547"/>
            <a:ext cx="794815" cy="7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2342" y="59167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Residential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4558" y="6325522"/>
            <a:ext cx="2336800" cy="16933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281" y="6343845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OpenADR 2.0 link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41944" y="3295240"/>
            <a:ext cx="0" cy="544170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29043" y="4610190"/>
            <a:ext cx="550894" cy="564194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9804" y="4621353"/>
            <a:ext cx="581862" cy="564194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53512" y="3212983"/>
            <a:ext cx="1325232" cy="624960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34730" y="1971413"/>
            <a:ext cx="1386203" cy="592281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8" y="2138417"/>
            <a:ext cx="1362747" cy="103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1962" y="3212983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 Chargers / Battery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11182" y="2729413"/>
            <a:ext cx="1521919" cy="164789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0614" y="187680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© </a:t>
            </a:r>
            <a:r>
              <a:rPr lang="en-US" sz="1050" dirty="0" err="1" smtClean="0"/>
              <a:t>greenlots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8" y="3711127"/>
            <a:ext cx="1801435" cy="170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V="1">
            <a:off x="2363582" y="3413038"/>
            <a:ext cx="1369519" cy="949554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3700" y="5312319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Renewables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575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Cloud Interface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1528227" y="2135039"/>
            <a:ext cx="1735670" cy="113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>
          <a:xfrm>
            <a:off x="4323816" y="4584421"/>
            <a:ext cx="1113371" cy="869790"/>
          </a:xfrm>
          <a:prstGeom prst="rect">
            <a:avLst/>
          </a:prstGeom>
        </p:spPr>
      </p:pic>
      <p:pic>
        <p:nvPicPr>
          <p:cNvPr id="8" name="Picture 3" descr="C:\Users\Rolf Bienert\AppData\Local\Microsoft\Windows\Temporary Internet Files\Content.IE5\OWDM2AO7\MC9004417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9" y="3446984"/>
            <a:ext cx="1004147" cy="10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590800" y="3365980"/>
            <a:ext cx="2006600" cy="1218441"/>
          </a:xfrm>
          <a:prstGeom prst="straightConnector1">
            <a:avLst/>
          </a:prstGeom>
          <a:ln w="28575">
            <a:solidFill>
              <a:srgbClr val="A2C816">
                <a:alpha val="27843"/>
              </a:srgbClr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38989" y="2810933"/>
            <a:ext cx="1941512" cy="322059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rg_hi" descr="http://t2.gstatic.com/images?q=tbn:ANd9GcRh8mxrLDnu-1NX-IzIuTjJzNnx7laiMC_Wfh_1pPwxtJKIH8gwWA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32" y="3392276"/>
            <a:ext cx="601980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/wp-content/uploads/2011/11/home_banner.png">
            <a:hlinkClick r:id="rId8"/>
          </p:cNvPr>
          <p:cNvPicPr/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9" r="55128" b="8466"/>
          <a:stretch/>
        </p:blipFill>
        <p:spPr bwMode="auto">
          <a:xfrm>
            <a:off x="4668943" y="4702953"/>
            <a:ext cx="648124" cy="343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938989" y="1996507"/>
            <a:ext cx="841163" cy="277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VTN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80204" y="5003653"/>
            <a:ext cx="683796" cy="313414"/>
          </a:xfrm>
          <a:prstGeom prst="roundRect">
            <a:avLst/>
          </a:prstGeom>
          <a:solidFill>
            <a:srgbClr val="AAB0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ea typeface="Calibri"/>
                <a:cs typeface="Times New Roman"/>
              </a:rPr>
              <a:t>VEN</a:t>
            </a:r>
            <a:endParaRPr lang="en-US" sz="1100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0112" y="2432666"/>
            <a:ext cx="683796" cy="31341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VEN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83934" y="2273571"/>
            <a:ext cx="321733" cy="274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3" idx="0"/>
          </p:cNvCxnSpPr>
          <p:nvPr/>
        </p:nvCxnSpPr>
        <p:spPr>
          <a:xfrm flipH="1">
            <a:off x="6012196" y="2620757"/>
            <a:ext cx="483624" cy="71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64000" y="4878519"/>
            <a:ext cx="533400" cy="167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2938989" y="2866556"/>
            <a:ext cx="1821948" cy="1289257"/>
          </a:xfrm>
          <a:prstGeom prst="cloud">
            <a:avLst/>
          </a:prstGeom>
          <a:solidFill>
            <a:srgbClr val="E4E6DE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Internet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7187" y="4452311"/>
            <a:ext cx="37068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 smtClean="0"/>
              <a:t>OpenADR 2.0 a or b </a:t>
            </a:r>
            <a:r>
              <a:rPr lang="en-US" sz="1800" dirty="0" smtClean="0"/>
              <a:t>enabled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Retail or Operator provided or bring your own thermostat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loud </a:t>
            </a:r>
            <a:r>
              <a:rPr lang="en-US" sz="1800" dirty="0" smtClean="0"/>
              <a:t>interface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No </a:t>
            </a:r>
            <a:r>
              <a:rPr lang="en-US" sz="1800" dirty="0" smtClean="0"/>
              <a:t>resource constraints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Feedback supported</a:t>
            </a:r>
            <a:endParaRPr lang="en-US" sz="1800" dirty="0"/>
          </a:p>
        </p:txBody>
      </p:sp>
      <p:sp>
        <p:nvSpPr>
          <p:cNvPr id="23" name="Cloud 22"/>
          <p:cNvSpPr/>
          <p:nvPr/>
        </p:nvSpPr>
        <p:spPr>
          <a:xfrm>
            <a:off x="5021580" y="2273570"/>
            <a:ext cx="991442" cy="836417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GUI in Cloud</a:t>
            </a:r>
            <a:endParaRPr lang="en-US" sz="12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12032" y="3006422"/>
            <a:ext cx="105416" cy="3940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Red Hwell 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7" y="5986262"/>
            <a:ext cx="1501761" cy="2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2123" y="7382714"/>
            <a:ext cx="1271586" cy="381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7966" y="3936768"/>
            <a:ext cx="1757701" cy="4380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900" y="5046132"/>
            <a:ext cx="1503988" cy="6315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2450" y="4489435"/>
            <a:ext cx="1937697" cy="51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2270" y="5454211"/>
            <a:ext cx="1117934" cy="481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127" y="3771949"/>
            <a:ext cx="673637" cy="673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5137" y="5986262"/>
            <a:ext cx="195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Direct Connect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13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1528227" y="2135039"/>
            <a:ext cx="1735670" cy="113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>
          <a:xfrm>
            <a:off x="4323816" y="4584421"/>
            <a:ext cx="1113371" cy="869790"/>
          </a:xfrm>
          <a:prstGeom prst="rect">
            <a:avLst/>
          </a:prstGeom>
        </p:spPr>
      </p:pic>
      <p:pic>
        <p:nvPicPr>
          <p:cNvPr id="8" name="Picture 3" descr="C:\Users\Rolf Bienert\AppData\Local\Microsoft\Windows\Temporary Internet Files\Content.IE5\OWDM2AO7\MC9004417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9" y="3446984"/>
            <a:ext cx="1004147" cy="10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590800" y="3365980"/>
            <a:ext cx="2006600" cy="1218441"/>
          </a:xfrm>
          <a:prstGeom prst="straightConnector1">
            <a:avLst/>
          </a:prstGeom>
          <a:ln w="28575">
            <a:solidFill>
              <a:srgbClr val="A2C816">
                <a:alpha val="27843"/>
              </a:srgbClr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38989" y="3132993"/>
            <a:ext cx="2378078" cy="439679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rg_hi" descr="http://t2.gstatic.com/images?q=tbn:ANd9GcRh8mxrLDnu-1NX-IzIuTjJzNnx7laiMC_Wfh_1pPwxtJKIH8gwWA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20" y="3413154"/>
            <a:ext cx="601980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/wp-content/uploads/2011/11/home_banner.png">
            <a:hlinkClick r:id="rId8"/>
          </p:cNvPr>
          <p:cNvPicPr/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9" r="55128" b="8466"/>
          <a:stretch/>
        </p:blipFill>
        <p:spPr bwMode="auto">
          <a:xfrm>
            <a:off x="4668943" y="4702953"/>
            <a:ext cx="648124" cy="343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938989" y="1996507"/>
            <a:ext cx="841163" cy="277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VTN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80204" y="5003653"/>
            <a:ext cx="683796" cy="313414"/>
          </a:xfrm>
          <a:prstGeom prst="roundRect">
            <a:avLst/>
          </a:prstGeom>
          <a:solidFill>
            <a:srgbClr val="AAB0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ea typeface="Calibri"/>
                <a:cs typeface="Times New Roman"/>
              </a:rPr>
              <a:t>VEN</a:t>
            </a:r>
            <a:endParaRPr lang="en-US" sz="1100" dirty="0">
              <a:solidFill>
                <a:schemeClr val="bg1">
                  <a:lumMod val="7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0112" y="2432666"/>
            <a:ext cx="683796" cy="31341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VEN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83934" y="2273571"/>
            <a:ext cx="321733" cy="274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918200" y="2620757"/>
            <a:ext cx="577620" cy="839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64000" y="4878519"/>
            <a:ext cx="533400" cy="167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2938989" y="2866556"/>
            <a:ext cx="1821948" cy="1289257"/>
          </a:xfrm>
          <a:prstGeom prst="cloud">
            <a:avLst/>
          </a:prstGeom>
          <a:solidFill>
            <a:srgbClr val="E4E6DE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Internet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7261" y="4452312"/>
            <a:ext cx="34547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OpenADR 2.0a or b enabled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Retail or Operator provided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Easy </a:t>
            </a:r>
            <a:r>
              <a:rPr lang="en-US" sz="1600" dirty="0" err="1" smtClean="0"/>
              <a:t>config</a:t>
            </a:r>
            <a:r>
              <a:rPr lang="en-US" sz="1600" dirty="0" smtClean="0"/>
              <a:t> in cloud interface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Connection from cloud to device </a:t>
            </a:r>
            <a:br>
              <a:rPr lang="en-US" sz="1600" dirty="0" smtClean="0"/>
            </a:br>
            <a:r>
              <a:rPr lang="en-US" sz="1600" dirty="0" smtClean="0"/>
              <a:t>up to vendor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No resource constraints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Feedback possible</a:t>
            </a:r>
            <a:endParaRPr lang="en-US" sz="1600" dirty="0"/>
          </a:p>
        </p:txBody>
      </p:sp>
      <p:sp>
        <p:nvSpPr>
          <p:cNvPr id="23" name="Cloud 22"/>
          <p:cNvSpPr/>
          <p:nvPr/>
        </p:nvSpPr>
        <p:spPr>
          <a:xfrm>
            <a:off x="5021580" y="2273570"/>
            <a:ext cx="991442" cy="836417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GUI in </a:t>
            </a:r>
            <a:r>
              <a:rPr lang="en-US" sz="11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Cloud or LAN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91858" y="3132993"/>
            <a:ext cx="72882" cy="31399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/wp-content/uploads/2011/11/home_banner.png">
            <a:hlinkClick r:id="rId8"/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9" r="55128" b="8466"/>
          <a:stretch/>
        </p:blipFill>
        <p:spPr bwMode="auto">
          <a:xfrm>
            <a:off x="5370695" y="3460326"/>
            <a:ext cx="642327" cy="319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>
            <a:endCxn id="23" idx="2"/>
          </p:cNvCxnSpPr>
          <p:nvPr/>
        </p:nvCxnSpPr>
        <p:spPr>
          <a:xfrm flipV="1">
            <a:off x="2938989" y="2691779"/>
            <a:ext cx="2085666" cy="44121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  <a:endCxn id="12" idx="1"/>
          </p:cNvCxnSpPr>
          <p:nvPr/>
        </p:nvCxnSpPr>
        <p:spPr>
          <a:xfrm>
            <a:off x="6013022" y="3619846"/>
            <a:ext cx="482798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1" name="TextBox 25600"/>
          <p:cNvSpPr txBox="1"/>
          <p:nvPr/>
        </p:nvSpPr>
        <p:spPr>
          <a:xfrm>
            <a:off x="6578600" y="2819519"/>
            <a:ext cx="6335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ZigBee</a:t>
            </a:r>
          </a:p>
          <a:p>
            <a:r>
              <a:rPr lang="en-US" sz="1100" dirty="0" smtClean="0"/>
              <a:t>Wi-Fi</a:t>
            </a:r>
          </a:p>
          <a:p>
            <a:r>
              <a:rPr lang="en-US" sz="1100" dirty="0"/>
              <a:t>e</a:t>
            </a:r>
            <a:r>
              <a:rPr lang="en-US" sz="1100" dirty="0" smtClean="0"/>
              <a:t>tc.</a:t>
            </a:r>
            <a:endParaRPr lang="en-US" sz="1100" dirty="0"/>
          </a:p>
        </p:txBody>
      </p:sp>
      <p:cxnSp>
        <p:nvCxnSpPr>
          <p:cNvPr id="25604" name="Straight Arrow Connector 25603"/>
          <p:cNvCxnSpPr/>
          <p:nvPr/>
        </p:nvCxnSpPr>
        <p:spPr>
          <a:xfrm flipH="1">
            <a:off x="6254421" y="3266695"/>
            <a:ext cx="324179" cy="305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1"/>
          </p:cNvCxnSpPr>
          <p:nvPr/>
        </p:nvCxnSpPr>
        <p:spPr>
          <a:xfrm flipH="1">
            <a:off x="6013022" y="2589373"/>
            <a:ext cx="48709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Commercial &amp; Industrial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1528227" y="2135039"/>
            <a:ext cx="1735670" cy="113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>
          <a:xfrm>
            <a:off x="4880501" y="4095694"/>
            <a:ext cx="1113371" cy="8697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60700" y="3145846"/>
            <a:ext cx="2006600" cy="1218441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938989" y="1996507"/>
            <a:ext cx="841163" cy="277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VTN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22102" y="4702177"/>
            <a:ext cx="683796" cy="31341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VEN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83934" y="2273571"/>
            <a:ext cx="321733" cy="274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08077" y="4618371"/>
            <a:ext cx="533400" cy="167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3060700" y="2971800"/>
            <a:ext cx="1527230" cy="1123894"/>
          </a:xfrm>
          <a:prstGeom prst="cloud">
            <a:avLst/>
          </a:prstGeom>
          <a:solidFill>
            <a:srgbClr val="E4E6DE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Internet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pic>
        <p:nvPicPr>
          <p:cNvPr id="7170" name="Picture 2" descr="Office Building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7"/>
          <a:stretch/>
        </p:blipFill>
        <p:spPr bwMode="auto">
          <a:xfrm>
            <a:off x="4155543" y="5373524"/>
            <a:ext cx="724958" cy="7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Office Building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7"/>
          <a:stretch/>
        </p:blipFill>
        <p:spPr bwMode="auto">
          <a:xfrm>
            <a:off x="5137676" y="5373523"/>
            <a:ext cx="724958" cy="7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Office Building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37"/>
          <a:stretch/>
        </p:blipFill>
        <p:spPr bwMode="auto">
          <a:xfrm>
            <a:off x="6119809" y="5373522"/>
            <a:ext cx="724958" cy="7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>
            <a:endCxn id="7170" idx="0"/>
          </p:cNvCxnSpPr>
          <p:nvPr/>
        </p:nvCxnSpPr>
        <p:spPr>
          <a:xfrm flipH="1">
            <a:off x="4518022" y="4702178"/>
            <a:ext cx="731311" cy="671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07" y="4256729"/>
            <a:ext cx="724958" cy="4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>
            <a:endCxn id="23" idx="0"/>
          </p:cNvCxnSpPr>
          <p:nvPr/>
        </p:nvCxnSpPr>
        <p:spPr>
          <a:xfrm>
            <a:off x="5401734" y="4854578"/>
            <a:ext cx="98421" cy="518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0"/>
          </p:cNvCxnSpPr>
          <p:nvPr/>
        </p:nvCxnSpPr>
        <p:spPr>
          <a:xfrm>
            <a:off x="5655733" y="4702178"/>
            <a:ext cx="826555" cy="671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44151" y="3780597"/>
            <a:ext cx="1200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BACnet</a:t>
            </a:r>
            <a:endParaRPr lang="en-US" sz="1600" dirty="0"/>
          </a:p>
          <a:p>
            <a:r>
              <a:rPr lang="en-US" sz="1600" dirty="0" err="1" smtClean="0"/>
              <a:t>LonMark</a:t>
            </a:r>
            <a:endParaRPr lang="en-US" sz="1600" dirty="0" smtClean="0"/>
          </a:p>
          <a:p>
            <a:r>
              <a:rPr lang="en-US" sz="1600" dirty="0" smtClean="0"/>
              <a:t>OpenADR</a:t>
            </a:r>
          </a:p>
          <a:p>
            <a:r>
              <a:rPr lang="en-US" sz="1600" dirty="0" smtClean="0"/>
              <a:t>ZigBee</a:t>
            </a:r>
          </a:p>
          <a:p>
            <a:r>
              <a:rPr lang="en-US" sz="1600" dirty="0" smtClean="0"/>
              <a:t>Wi-Fi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tc.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158110" y="4765465"/>
            <a:ext cx="324179" cy="305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Red Hwell 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81" y="4475195"/>
            <a:ext cx="1623321" cy="3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" descr="Ingersoll_Ra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" y="4823284"/>
            <a:ext cx="1668761" cy="5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JCI color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45" y="4946958"/>
            <a:ext cx="1434432" cy="6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4" descr="sie_logo_petrol_rg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5" y="6210902"/>
            <a:ext cx="1437186" cy="2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Hitachi_Smal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67" y="2789311"/>
            <a:ext cx="1460500" cy="647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00" y="5518141"/>
            <a:ext cx="1368152" cy="4413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6545" y="5768979"/>
            <a:ext cx="1474915" cy="4419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3704" y="3981615"/>
            <a:ext cx="1231963" cy="2570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7109" y="6119811"/>
            <a:ext cx="1282700" cy="5615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624" y="3376911"/>
            <a:ext cx="1108364" cy="685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69" y="3215424"/>
            <a:ext cx="1365583" cy="8881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49333" y="3399393"/>
            <a:ext cx="2084266" cy="381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93631" y="5449766"/>
            <a:ext cx="1934029" cy="2890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1355" y="2789311"/>
            <a:ext cx="1484467" cy="578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2647" y="3990444"/>
            <a:ext cx="1330439" cy="6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Aggregators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15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3"/>
          <a:stretch/>
        </p:blipFill>
        <p:spPr>
          <a:xfrm>
            <a:off x="1528227" y="2135039"/>
            <a:ext cx="1735670" cy="113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>
          <a:xfrm>
            <a:off x="5363101" y="4785984"/>
            <a:ext cx="1113371" cy="8697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49095" y="2971800"/>
            <a:ext cx="2117172" cy="0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938989" y="1996507"/>
            <a:ext cx="841163" cy="277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VTN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22102" y="4702177"/>
            <a:ext cx="683796" cy="31341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000000"/>
                </a:solidFill>
                <a:effectLst/>
                <a:ea typeface="Calibri"/>
                <a:cs typeface="Times New Roman"/>
              </a:rPr>
              <a:t>VEN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83934" y="2273571"/>
            <a:ext cx="321733" cy="274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05898" y="4869791"/>
            <a:ext cx="957203" cy="227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3388780" y="2409853"/>
            <a:ext cx="1527230" cy="1123894"/>
          </a:xfrm>
          <a:prstGeom prst="cloud">
            <a:avLst/>
          </a:prstGeom>
          <a:solidFill>
            <a:srgbClr val="E4E6DE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Internet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pic>
        <p:nvPicPr>
          <p:cNvPr id="24" name="Picture 2" descr="C:\Users\Rolf Bienert\AppData\Local\Microsoft\Windows\Temporary Internet Files\Content.IE5\29WLOUR4\MC90044173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63" y="2273571"/>
            <a:ext cx="1199409" cy="11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5876767" y="3501527"/>
            <a:ext cx="1" cy="1200650"/>
          </a:xfrm>
          <a:prstGeom prst="straightConnector1">
            <a:avLst/>
          </a:prstGeom>
          <a:ln w="28575"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loud 33"/>
          <p:cNvSpPr/>
          <p:nvPr/>
        </p:nvSpPr>
        <p:spPr>
          <a:xfrm>
            <a:off x="5191653" y="3533747"/>
            <a:ext cx="1284819" cy="1025905"/>
          </a:xfrm>
          <a:prstGeom prst="cloud">
            <a:avLst/>
          </a:prstGeom>
          <a:solidFill>
            <a:srgbClr val="E4E6DE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Internet</a:t>
            </a:r>
            <a:endParaRPr lang="en-US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81255" y="2269423"/>
            <a:ext cx="1218145" cy="277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VEN/VTN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359522" y="2531535"/>
            <a:ext cx="321733" cy="274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6472" y="2806432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Aggregator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01" y="5908550"/>
            <a:ext cx="2049502" cy="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omverge-logo-Blue-w-Re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7" y="3667390"/>
            <a:ext cx="1686447" cy="3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E_Logo_Tagline_FullColor_Po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1" y="4387237"/>
            <a:ext cx="2922224" cy="628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602" y="5268136"/>
            <a:ext cx="2080682" cy="4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OpenADR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en-US" sz="2400" dirty="0" smtClean="0"/>
              <a:t>Standardizes customer DR interface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Delivers interoperability/interchangeability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Eliminates stranded assets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Backed by industry leaders</a:t>
            </a:r>
          </a:p>
          <a:p>
            <a:r>
              <a:rPr lang="en-US" sz="2400" dirty="0" smtClean="0"/>
              <a:t>Over 65 certified products</a:t>
            </a:r>
          </a:p>
          <a:p>
            <a:pPr lvl="1"/>
            <a:r>
              <a:rPr lang="en-US" sz="2000" dirty="0" smtClean="0"/>
              <a:t>Demand Response Management Servers (DRMS)</a:t>
            </a:r>
          </a:p>
          <a:p>
            <a:pPr lvl="1"/>
            <a:r>
              <a:rPr lang="en-US" sz="2000" dirty="0" smtClean="0"/>
              <a:t>Building automation controllers</a:t>
            </a:r>
          </a:p>
          <a:p>
            <a:pPr lvl="1"/>
            <a:r>
              <a:rPr lang="en-US" sz="2000" dirty="0" smtClean="0"/>
              <a:t>Energy management interfaces</a:t>
            </a:r>
          </a:p>
          <a:p>
            <a:pPr lvl="1"/>
            <a:r>
              <a:rPr lang="en-US" sz="2000" dirty="0"/>
              <a:t>Lighting </a:t>
            </a:r>
            <a:r>
              <a:rPr lang="en-US" sz="2000" dirty="0" smtClean="0"/>
              <a:t>controllers</a:t>
            </a:r>
            <a:endParaRPr lang="en-US" sz="2000" dirty="0"/>
          </a:p>
          <a:p>
            <a:pPr lvl="1"/>
            <a:r>
              <a:rPr lang="en-US" sz="2000" dirty="0" smtClean="0"/>
              <a:t>Thermostats</a:t>
            </a:r>
          </a:p>
          <a:p>
            <a:pPr lvl="1"/>
            <a:r>
              <a:rPr lang="en-US" sz="2000" dirty="0" smtClean="0"/>
              <a:t>Water heaters</a:t>
            </a:r>
            <a:endParaRPr lang="en-US" sz="2000" dirty="0" smtClean="0"/>
          </a:p>
          <a:p>
            <a:pPr lvl="1"/>
            <a:r>
              <a:rPr lang="en-US" sz="2000" dirty="0" smtClean="0"/>
              <a:t>Gateways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00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OpenADR Alliance?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001" y="1206497"/>
            <a:ext cx="7835900" cy="4837113"/>
          </a:xfrm>
        </p:spPr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Vision: Facilitate the global deployment of OpenADR to reduce the cost of supplying and consuming electricity, while improving energy reliability and reducing environmental impact.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California based nonprofit 501(c)(6) corporation 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Member based </a:t>
            </a:r>
            <a:r>
              <a:rPr lang="en-US" dirty="0"/>
              <a:t>organization comprised of </a:t>
            </a:r>
            <a:r>
              <a:rPr lang="en-US" dirty="0" smtClean="0"/>
              <a:t>over 130 industry stakeholders 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Leverages </a:t>
            </a:r>
            <a:r>
              <a:rPr lang="en-US" dirty="0"/>
              <a:t>Smart </a:t>
            </a:r>
            <a:r>
              <a:rPr lang="en-US" dirty="0" smtClean="0"/>
              <a:t>Grid related </a:t>
            </a:r>
            <a:r>
              <a:rPr lang="en-US" dirty="0"/>
              <a:t>standards from </a:t>
            </a:r>
            <a:r>
              <a:rPr lang="en-US" dirty="0" smtClean="0"/>
              <a:t>OASIS, IEC, </a:t>
            </a:r>
            <a:r>
              <a:rPr lang="en-US" dirty="0"/>
              <a:t>UCA and NAESB </a:t>
            </a:r>
            <a:endParaRPr lang="en-US" dirty="0" smtClean="0"/>
          </a:p>
          <a:p>
            <a:pPr>
              <a:spcBef>
                <a:spcPts val="1400"/>
              </a:spcBef>
            </a:pPr>
            <a:r>
              <a:rPr lang="en-US" dirty="0" smtClean="0"/>
              <a:t>Supports </a:t>
            </a:r>
            <a:r>
              <a:rPr lang="en-US" dirty="0"/>
              <a:t>development, testing, and deployment </a:t>
            </a:r>
            <a:r>
              <a:rPr lang="en-US" dirty="0" smtClean="0"/>
              <a:t>of </a:t>
            </a:r>
            <a:r>
              <a:rPr lang="en-US" dirty="0"/>
              <a:t>commercial OpenADR </a:t>
            </a:r>
            <a:endParaRPr lang="en-US" dirty="0" smtClean="0"/>
          </a:p>
          <a:p>
            <a:pPr>
              <a:spcBef>
                <a:spcPts val="1400"/>
              </a:spcBef>
            </a:pPr>
            <a:r>
              <a:rPr lang="en-US" dirty="0" smtClean="0"/>
              <a:t>Enables </a:t>
            </a:r>
            <a:r>
              <a:rPr lang="en-US" dirty="0"/>
              <a:t>stakeholders to participate in automated </a:t>
            </a:r>
            <a:r>
              <a:rPr lang="en-US" dirty="0" smtClean="0"/>
              <a:t>DR</a:t>
            </a:r>
            <a:r>
              <a:rPr lang="en-US" dirty="0"/>
              <a:t>, dynamic pricing, and electricity grid reliability</a:t>
            </a:r>
          </a:p>
          <a:p>
            <a:pPr>
              <a:spcBef>
                <a:spcPts val="1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5" y="2867350"/>
            <a:ext cx="1008998" cy="7327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33"/>
            <a:ext cx="8229600" cy="1143000"/>
          </a:xfrm>
        </p:spPr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pic>
        <p:nvPicPr>
          <p:cNvPr id="6" name="Picture 5" descr="Red Hwell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94" y="1581386"/>
            <a:ext cx="1003371" cy="19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06" y="1382911"/>
            <a:ext cx="423865" cy="4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21" y="1353342"/>
            <a:ext cx="1140812" cy="46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70" y="1353342"/>
            <a:ext cx="922098" cy="56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85" y="1353342"/>
            <a:ext cx="1389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Ingersoll_Ra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94" y="4452936"/>
            <a:ext cx="1505221" cy="4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JCI color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98" y="4303655"/>
            <a:ext cx="1323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NVE_logo_2color_tin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40" y="4950314"/>
            <a:ext cx="826209" cy="47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4" b="29131"/>
          <a:stretch>
            <a:fillRect/>
          </a:stretch>
        </p:blipFill>
        <p:spPr bwMode="auto">
          <a:xfrm>
            <a:off x="2019127" y="2007168"/>
            <a:ext cx="1075811" cy="3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sdlmc3p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31" y="5324526"/>
            <a:ext cx="1350963" cy="6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0484" y="5941588"/>
            <a:ext cx="1447800" cy="458470"/>
          </a:xfrm>
          <a:prstGeom prst="rect">
            <a:avLst/>
          </a:prstGeom>
        </p:spPr>
      </p:pic>
      <p:pic>
        <p:nvPicPr>
          <p:cNvPr id="24" name="Picture 23" descr="Lockheed-Marti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28" y="4981930"/>
            <a:ext cx="1897366" cy="391874"/>
          </a:xfrm>
          <a:prstGeom prst="rect">
            <a:avLst/>
          </a:prstGeom>
        </p:spPr>
      </p:pic>
      <p:pic>
        <p:nvPicPr>
          <p:cNvPr id="26" name="Picture 2" descr="Comverge-logo-Blue-w-Reg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58" y="2625792"/>
            <a:ext cx="1143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E_Logo_Tagline_FullColor_Pos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24" y="2499199"/>
            <a:ext cx="1980555" cy="425871"/>
          </a:xfrm>
          <a:prstGeom prst="rect">
            <a:avLst/>
          </a:prstGeom>
        </p:spPr>
      </p:pic>
      <p:pic>
        <p:nvPicPr>
          <p:cNvPr id="30" name="Picture 24" descr="sie_logo_petrol_rgb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19" y="2090736"/>
            <a:ext cx="116753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alstom logo.pd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3" y="2166936"/>
            <a:ext cx="1294767" cy="354376"/>
          </a:xfrm>
          <a:prstGeom prst="rect">
            <a:avLst/>
          </a:prstGeom>
        </p:spPr>
      </p:pic>
      <p:pic>
        <p:nvPicPr>
          <p:cNvPr id="34" name="Picture 33" descr="Hitachi_Small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21" y="3365443"/>
            <a:ext cx="1460500" cy="6477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00394" y="6205536"/>
            <a:ext cx="1368152" cy="4413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12921" y="5598120"/>
            <a:ext cx="1271586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65621" y="3140926"/>
            <a:ext cx="1231963" cy="2570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3843" y="4605336"/>
            <a:ext cx="1258529" cy="3048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24466" y="4910136"/>
            <a:ext cx="1282700" cy="5615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1627" y="4741981"/>
            <a:ext cx="1108364" cy="685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38594" y="4605336"/>
            <a:ext cx="889000" cy="318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463" y="2203811"/>
            <a:ext cx="1227685" cy="798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01206" y="2952602"/>
            <a:ext cx="180594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40466" y="3474199"/>
            <a:ext cx="533400" cy="533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82671" y="3068884"/>
            <a:ext cx="1222916" cy="304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5596" y="3166644"/>
            <a:ext cx="1066800" cy="4479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61989" y="3508817"/>
            <a:ext cx="1371600" cy="3157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129194" y="4071936"/>
            <a:ext cx="1212850" cy="419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66543" y="3894217"/>
            <a:ext cx="1678363" cy="445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6" y="1353342"/>
            <a:ext cx="754380" cy="586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705587" y="1940082"/>
            <a:ext cx="1203158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09763" y="4186236"/>
            <a:ext cx="1322644" cy="419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93965" y="5452761"/>
            <a:ext cx="1371600" cy="270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530378" y="2853898"/>
            <a:ext cx="1111379" cy="5233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619269" y="2551135"/>
            <a:ext cx="1445549" cy="4511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988964" y="3443364"/>
            <a:ext cx="2084266" cy="3812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89509" y="3697563"/>
            <a:ext cx="1727629" cy="5959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65215" y="3945351"/>
            <a:ext cx="1245010" cy="5456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908745" y="4452936"/>
            <a:ext cx="1934029" cy="2890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91927" y="4949252"/>
            <a:ext cx="1484467" cy="5785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530378" y="5428923"/>
            <a:ext cx="1282700" cy="279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-15304" y="5296190"/>
            <a:ext cx="1955800" cy="685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5" y="5780049"/>
            <a:ext cx="1613622" cy="9589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899072" y="6160682"/>
            <a:ext cx="1408094" cy="4787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997584" y="1846303"/>
            <a:ext cx="1952982" cy="4380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7090" y="2463446"/>
            <a:ext cx="1705250" cy="4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OpenADR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OpenADR Progression</a:t>
            </a: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89932-A39E-874C-AF24-60FE63A0487F}" type="slidenum">
              <a:rPr lang="en-US" smtClean="0">
                <a:latin typeface="Calibri" pitchFamily="34" charset="0"/>
              </a:rPr>
              <a:pPr>
                <a:defRPr/>
              </a:pPr>
              <a:t>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2531" name="Rectangle 21"/>
          <p:cNvSpPr>
            <a:spLocks noChangeArrowheads="1"/>
          </p:cNvSpPr>
          <p:nvPr/>
        </p:nvSpPr>
        <p:spPr bwMode="auto">
          <a:xfrm>
            <a:off x="0" y="2881092"/>
            <a:ext cx="9144000" cy="358775"/>
          </a:xfrm>
          <a:prstGeom prst="rect">
            <a:avLst/>
          </a:prstGeom>
          <a:solidFill>
            <a:srgbClr val="D5E09D"/>
          </a:solidFill>
          <a:ln w="25400">
            <a:noFill/>
            <a:miter lim="800000"/>
            <a:headEnd/>
            <a:tailEnd/>
          </a:ln>
        </p:spPr>
        <p:txBody>
          <a:bodyPr wrap="none" lIns="0" rIns="0" anchor="ctr">
            <a:prstTxWarp prst="textNoShape">
              <a:avLst/>
            </a:prstTxWarp>
          </a:bodyPr>
          <a:lstStyle/>
          <a:p>
            <a:pPr defTabSz="9144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  2002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	to	2006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     2007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   2008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2009   2010     2011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</a:rPr>
              <a:t>2012     2013     2014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78" y="1505689"/>
            <a:ext cx="316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Research initiated by LBNL/ CEC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65898" y="2282605"/>
            <a:ext cx="22145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Pilots and field trials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Developments, tests (Utilities)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39048" y="1782542"/>
            <a:ext cx="3106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OpenADR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1.0  Commercialization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(PG&amp;E, SCE, and SDG&amp;E)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514666" y="1243751"/>
            <a:ext cx="3427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Official </a:t>
            </a:r>
            <a:r>
              <a:rPr lang="en-US" sz="1400" dirty="0" err="1">
                <a:latin typeface="Calibri" pitchFamily="34" charset="0"/>
              </a:rPr>
              <a:t>OpenADR</a:t>
            </a:r>
            <a:r>
              <a:rPr lang="en-US" sz="1400" dirty="0">
                <a:latin typeface="Calibri" pitchFamily="34" charset="0"/>
              </a:rPr>
              <a:t> specification </a:t>
            </a:r>
            <a:r>
              <a:rPr lang="en-US" sz="1400" dirty="0" smtClean="0">
                <a:latin typeface="Calibri" pitchFamily="34" charset="0"/>
              </a:rPr>
              <a:t>(v1.0</a:t>
            </a:r>
            <a:r>
              <a:rPr lang="en-US" sz="1400" dirty="0">
                <a:latin typeface="Calibri" pitchFamily="34" charset="0"/>
              </a:rPr>
              <a:t>) by LBNL/CEC*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469298" y="3499054"/>
            <a:ext cx="36433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1.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OpenADR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Standards Development</a:t>
            </a:r>
          </a:p>
          <a:p>
            <a:pPr marL="342900" indent="-342900"/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	- OASIS (EI TC), UCA, IEC</a:t>
            </a:r>
          </a:p>
          <a:p>
            <a:pPr marL="342900" indent="-34290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2.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NIST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Smart Grid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PAP 09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29845" y="1783949"/>
            <a:ext cx="0" cy="1098731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Connector 28"/>
          <p:cNvCxnSpPr/>
          <p:nvPr/>
        </p:nvCxnSpPr>
        <p:spPr>
          <a:xfrm>
            <a:off x="593616" y="2786100"/>
            <a:ext cx="2249488" cy="1588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 rot="5400000">
            <a:off x="2985235" y="2581055"/>
            <a:ext cx="598487" cy="1588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Connector 30"/>
          <p:cNvCxnSpPr/>
          <p:nvPr/>
        </p:nvCxnSpPr>
        <p:spPr>
          <a:xfrm>
            <a:off x="5239286" y="3225543"/>
            <a:ext cx="0" cy="308000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/>
          <p:cNvCxnSpPr/>
          <p:nvPr/>
        </p:nvCxnSpPr>
        <p:spPr>
          <a:xfrm rot="5400000">
            <a:off x="4177447" y="2226636"/>
            <a:ext cx="1338263" cy="1588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/>
          <p:cNvCxnSpPr/>
          <p:nvPr/>
        </p:nvCxnSpPr>
        <p:spPr>
          <a:xfrm flipH="1">
            <a:off x="5856365" y="3225543"/>
            <a:ext cx="1" cy="2035596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543" name="Rectangle 44"/>
          <p:cNvSpPr>
            <a:spLocks noChangeArrowheads="1"/>
          </p:cNvSpPr>
          <p:nvPr/>
        </p:nvSpPr>
        <p:spPr bwMode="auto">
          <a:xfrm>
            <a:off x="5606682" y="1585692"/>
            <a:ext cx="3170237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1.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DR 2.0 Pilots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and field trials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- Wholesale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markets, ancillary services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- Dynamic pricing,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renewable, EVs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- International demonstrations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2.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All end-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uses and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sectors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982465" y="2785842"/>
            <a:ext cx="3938509" cy="0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2545" name="Picture 6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910" y="1067392"/>
            <a:ext cx="49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" y="1081680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8" descr="openAD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1248" y="5275474"/>
            <a:ext cx="1629450" cy="3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44"/>
          <p:cNvSpPr>
            <a:spLocks noChangeArrowheads="1"/>
          </p:cNvSpPr>
          <p:nvPr/>
        </p:nvSpPr>
        <p:spPr bwMode="auto">
          <a:xfrm>
            <a:off x="5366485" y="5608848"/>
            <a:ext cx="254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1. Foster Adoption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2. Test/Certify (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v2.0)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49" name="Rectangle 25"/>
          <p:cNvSpPr>
            <a:spLocks noChangeArrowheads="1"/>
          </p:cNvSpPr>
          <p:nvPr/>
        </p:nvSpPr>
        <p:spPr bwMode="auto">
          <a:xfrm>
            <a:off x="53759" y="6258038"/>
            <a:ext cx="73914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* </a:t>
            </a:r>
            <a:r>
              <a:rPr lang="en-US" sz="1000" b="1" dirty="0" err="1" smtClean="0">
                <a:latin typeface="Calibri" pitchFamily="34" charset="0"/>
              </a:rPr>
              <a:t>OpenADR</a:t>
            </a:r>
            <a:r>
              <a:rPr lang="en-US" sz="1000" b="1" dirty="0" smtClean="0">
                <a:latin typeface="Calibri" pitchFamily="34" charset="0"/>
              </a:rPr>
              <a:t> </a:t>
            </a:r>
            <a:r>
              <a:rPr lang="en-US" sz="1000" b="1" dirty="0">
                <a:latin typeface="Calibri" pitchFamily="34" charset="0"/>
              </a:rPr>
              <a:t>v1.0: </a:t>
            </a:r>
            <a:r>
              <a:rPr lang="en-US" sz="1000" b="1" dirty="0">
                <a:latin typeface="Calibri" pitchFamily="34" charset="0"/>
                <a:hlinkClick r:id="rId5"/>
              </a:rPr>
              <a:t>http://openadr.lbl.gov</a:t>
            </a:r>
            <a:r>
              <a:rPr lang="en-US" sz="1000" b="1" dirty="0" smtClean="0">
                <a:latin typeface="Calibri" pitchFamily="34" charset="0"/>
                <a:hlinkClick r:id="rId5"/>
              </a:rPr>
              <a:t>/</a:t>
            </a:r>
            <a:endParaRPr lang="en-US" sz="1000" b="1" dirty="0" smtClean="0">
              <a:latin typeface="Calibri" pitchFamily="34" charset="0"/>
            </a:endParaRPr>
          </a:p>
          <a:p>
            <a:r>
              <a:rPr lang="en-US" sz="1000" b="1" dirty="0" smtClean="0">
                <a:latin typeface="Calibri" pitchFamily="34" charset="0"/>
              </a:rPr>
              <a:t>** OASIS EI 1.0 standards: </a:t>
            </a:r>
            <a:r>
              <a:rPr lang="en-US" sz="1000" b="1" dirty="0" smtClean="0">
                <a:latin typeface="Calibri" pitchFamily="34" charset="0"/>
                <a:hlinkClick r:id="rId6"/>
              </a:rPr>
              <a:t>http://www.oasis-open.org/committees/download.php/45425/energyinterop-v1.0-cs01.zip</a:t>
            </a:r>
            <a:r>
              <a:rPr lang="en-US" sz="1000" b="1" dirty="0" smtClean="0">
                <a:latin typeface="Calibri" pitchFamily="34" charset="0"/>
              </a:rPr>
              <a:t> </a:t>
            </a:r>
          </a:p>
          <a:p>
            <a:r>
              <a:rPr lang="en-US" sz="1000" b="1" dirty="0" smtClean="0">
                <a:latin typeface="Calibri" pitchFamily="34" charset="0"/>
              </a:rPr>
              <a:t>*** Publication: </a:t>
            </a:r>
            <a:r>
              <a:rPr lang="en-US" sz="1000" b="1" dirty="0" smtClean="0">
                <a:latin typeface="Calibri" pitchFamily="34" charset="0"/>
                <a:hlinkClick r:id="rId7"/>
              </a:rPr>
              <a:t>http://drrc.lbl.gov/sites/drrc.lbl.gov/files/LBNL-5273E.pdf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00" y="4354235"/>
            <a:ext cx="5094942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 smtClean="0">
                <a:latin typeface="Calibri" pitchFamily="34" charset="0"/>
              </a:rPr>
              <a:t>Standards Interoperability </a:t>
            </a:r>
            <a:r>
              <a:rPr lang="en-US" sz="1600" b="1" i="1" u="sng" dirty="0">
                <a:latin typeface="Calibri" pitchFamily="34" charset="0"/>
              </a:rPr>
              <a:t>Lifecycle </a:t>
            </a:r>
            <a:r>
              <a:rPr lang="en-US" sz="1600" b="1" u="sng" dirty="0">
                <a:latin typeface="Calibri" pitchFamily="34" charset="0"/>
              </a:rPr>
              <a:t>Process</a:t>
            </a:r>
            <a:r>
              <a:rPr lang="en-US" sz="1600" b="1" dirty="0">
                <a:latin typeface="Calibri" pitchFamily="34" charset="0"/>
              </a:rPr>
              <a:t>: </a:t>
            </a:r>
            <a:r>
              <a:rPr lang="en-US" sz="1600" b="1" dirty="0" smtClean="0">
                <a:latin typeface="Calibri" pitchFamily="34" charset="0"/>
              </a:rPr>
              <a:t>An iterative development </a:t>
            </a:r>
            <a:r>
              <a:rPr lang="en-US" sz="1600" b="1" dirty="0">
                <a:latin typeface="Calibri" pitchFamily="34" charset="0"/>
              </a:rPr>
              <a:t>process </a:t>
            </a:r>
            <a:r>
              <a:rPr lang="en-US" sz="1600" b="1" dirty="0" smtClean="0">
                <a:latin typeface="Calibri" pitchFamily="34" charset="0"/>
              </a:rPr>
              <a:t>for a </a:t>
            </a:r>
            <a:r>
              <a:rPr lang="en-US" sz="1600" b="1" dirty="0">
                <a:latin typeface="Calibri" pitchFamily="34" charset="0"/>
              </a:rPr>
              <a:t>standard </a:t>
            </a:r>
            <a:r>
              <a:rPr lang="en-US" sz="1600" b="1" dirty="0" smtClean="0">
                <a:latin typeface="Calibri" pitchFamily="34" charset="0"/>
              </a:rPr>
              <a:t>to be deployed In markets.</a:t>
            </a:r>
            <a:r>
              <a:rPr lang="en-US" sz="1600" b="1" dirty="0">
                <a:latin typeface="Calibri" pitchFamily="34" charset="0"/>
              </a:rPr>
              <a:t>*</a:t>
            </a:r>
            <a:r>
              <a:rPr lang="en-US" sz="1600" b="1" dirty="0" smtClean="0">
                <a:latin typeface="Calibri" pitchFamily="34" charset="0"/>
              </a:rPr>
              <a:t>**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itchFamily="34" charset="0"/>
              </a:rPr>
              <a:t>Research and development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itchFamily="34" charset="0"/>
              </a:rPr>
              <a:t>Pilots and field trials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latin typeface="Calibri" pitchFamily="34" charset="0"/>
              </a:rPr>
              <a:t>Interoperability standards </a:t>
            </a:r>
            <a:r>
              <a:rPr lang="en-US" sz="1600" dirty="0">
                <a:latin typeface="Calibri" pitchFamily="34" charset="0"/>
              </a:rPr>
              <a:t>development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latin typeface="Calibri" pitchFamily="34" charset="0"/>
              </a:rPr>
              <a:t>Deployment and market facilitation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792661" y="3316067"/>
            <a:ext cx="150812" cy="158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552" name="Rectangle 44"/>
          <p:cNvSpPr>
            <a:spLocks noChangeArrowheads="1"/>
          </p:cNvSpPr>
          <p:nvPr/>
        </p:nvSpPr>
        <p:spPr bwMode="auto">
          <a:xfrm>
            <a:off x="6112610" y="3352619"/>
            <a:ext cx="173170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EI 1.0 </a:t>
            </a:r>
            <a:r>
              <a:rPr lang="en-US" sz="1400" b="1" dirty="0" smtClean="0">
                <a:latin typeface="Calibri" pitchFamily="34" charset="0"/>
              </a:rPr>
              <a:t>standards</a:t>
            </a:r>
          </a:p>
          <a:p>
            <a:r>
              <a:rPr lang="en-US" sz="1100" dirty="0">
                <a:latin typeface="Calibri" pitchFamily="34" charset="0"/>
              </a:rPr>
              <a:t> - </a:t>
            </a:r>
            <a:r>
              <a:rPr lang="en-US" sz="1100" dirty="0" err="1">
                <a:latin typeface="Calibri" pitchFamily="34" charset="0"/>
              </a:rPr>
              <a:t>OpenADR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</a:rPr>
              <a:t>profiles**</a:t>
            </a:r>
            <a:endParaRPr lang="en-US" sz="1100" dirty="0">
              <a:latin typeface="Calibri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620000" y="3241455"/>
            <a:ext cx="0" cy="900936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6370095" y="4147307"/>
            <a:ext cx="27474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1.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OpenADR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2.0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specifications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- International standards (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IEC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- 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OpenADR 2.0 products/deployments.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2.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USGBC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national pilots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3.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Codes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(CA T24)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114" y="5006571"/>
            <a:ext cx="577850" cy="58562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8261372" y="3239867"/>
            <a:ext cx="0" cy="884600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Up-Down Arrow 3"/>
          <p:cNvSpPr/>
          <p:nvPr/>
        </p:nvSpPr>
        <p:spPr bwMode="auto">
          <a:xfrm>
            <a:off x="4142967" y="5185548"/>
            <a:ext cx="438489" cy="922210"/>
          </a:xfrm>
          <a:prstGeom prst="up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/>
          <a:srcRect l="-2" r="38166" b="24276"/>
          <a:stretch/>
        </p:blipFill>
        <p:spPr>
          <a:xfrm>
            <a:off x="5966270" y="3816610"/>
            <a:ext cx="928586" cy="193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939" y="5600560"/>
            <a:ext cx="453352" cy="4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OpenADR </a:t>
            </a:r>
            <a:r>
              <a:rPr lang="en-US" dirty="0"/>
              <a:t>Program </a:t>
            </a:r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00200"/>
            <a:ext cx="5334000" cy="4572000"/>
          </a:xfrm>
        </p:spPr>
        <p:txBody>
          <a:bodyPr/>
          <a:lstStyle/>
          <a:p>
            <a:r>
              <a:rPr lang="en-US" dirty="0" smtClean="0"/>
              <a:t>Defines ADR </a:t>
            </a:r>
            <a:r>
              <a:rPr lang="en-US" dirty="0" smtClean="0"/>
              <a:t>program templates modeled after most popular DR programs</a:t>
            </a:r>
          </a:p>
          <a:p>
            <a:r>
              <a:rPr lang="en-US" dirty="0" smtClean="0"/>
              <a:t>Defines </a:t>
            </a:r>
            <a:r>
              <a:rPr lang="en-US" dirty="0" smtClean="0"/>
              <a:t>deployment scenarios with actors and roles clearly defined</a:t>
            </a:r>
          </a:p>
          <a:p>
            <a:r>
              <a:rPr lang="en-US" dirty="0" smtClean="0"/>
              <a:t>Defines </a:t>
            </a:r>
            <a:r>
              <a:rPr lang="en-US" dirty="0" smtClean="0"/>
              <a:t>best practices recommendations for OpenADR characteristics</a:t>
            </a:r>
          </a:p>
          <a:p>
            <a:r>
              <a:rPr lang="en-US" dirty="0" smtClean="0"/>
              <a:t>Provides </a:t>
            </a:r>
            <a:r>
              <a:rPr lang="en-US" dirty="0" smtClean="0"/>
              <a:t>a decision tree to aide utilities in selecting templates and deployment </a:t>
            </a:r>
            <a:r>
              <a:rPr lang="en-US" dirty="0" smtClean="0"/>
              <a:t>scenarios</a:t>
            </a:r>
          </a:p>
          <a:p>
            <a:r>
              <a:rPr lang="en-US" dirty="0" smtClean="0"/>
              <a:t>Draft available upon request</a:t>
            </a:r>
            <a:endParaRPr lang="en-US" dirty="0"/>
          </a:p>
        </p:txBody>
      </p:sp>
      <p:pic>
        <p:nvPicPr>
          <p:cNvPr id="4" name="Picture 3" descr="Screen Shot 2014-11-18 at 2.2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027">
            <a:off x="5903444" y="1773391"/>
            <a:ext cx="2562832" cy="369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9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Program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18497" cy="4572000"/>
          </a:xfrm>
        </p:spPr>
        <p:txBody>
          <a:bodyPr/>
          <a:lstStyle/>
          <a:p>
            <a:r>
              <a:rPr lang="en-US" sz="2800" dirty="0" smtClean="0"/>
              <a:t>Critical Peak Pricing</a:t>
            </a:r>
          </a:p>
          <a:p>
            <a:r>
              <a:rPr lang="en-US" sz="2800" dirty="0" smtClean="0"/>
              <a:t>Capacity Bidding Program</a:t>
            </a:r>
          </a:p>
          <a:p>
            <a:r>
              <a:rPr lang="en-US" sz="2800" dirty="0" smtClean="0"/>
              <a:t>Residential Thermostat Program</a:t>
            </a:r>
          </a:p>
          <a:p>
            <a:r>
              <a:rPr lang="en-US" sz="2800" dirty="0"/>
              <a:t>Fast DR Dispatch (Ancillary Services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Future Templates</a:t>
            </a:r>
          </a:p>
          <a:p>
            <a:pPr lvl="1"/>
            <a:r>
              <a:rPr lang="en-US" sz="2400" dirty="0" smtClean="0"/>
              <a:t>Real Time Pricing Program </a:t>
            </a:r>
          </a:p>
          <a:p>
            <a:pPr lvl="1"/>
            <a:r>
              <a:rPr lang="en-US" sz="2400" dirty="0" smtClean="0"/>
              <a:t>Direct </a:t>
            </a:r>
            <a:r>
              <a:rPr lang="en-US" sz="2400" dirty="0"/>
              <a:t>Load Control Program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7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&amp; Testing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349" y="1282700"/>
            <a:ext cx="4629305" cy="47638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Wingdings 2" pitchFamily="-112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-112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-112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-112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-112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Alliance created</a:t>
            </a:r>
          </a:p>
          <a:p>
            <a:pPr lvl="1"/>
            <a:r>
              <a:rPr lang="en-US" sz="1800" dirty="0" smtClean="0"/>
              <a:t>Profile Specification </a:t>
            </a:r>
          </a:p>
          <a:p>
            <a:pPr lvl="1"/>
            <a:r>
              <a:rPr lang="en-US" sz="1800" dirty="0" smtClean="0"/>
              <a:t>PICS documents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est plan and testing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ertification documents</a:t>
            </a:r>
          </a:p>
          <a:p>
            <a:pPr lvl="1"/>
            <a:r>
              <a:rPr lang="en-US" sz="1800" dirty="0" smtClean="0"/>
              <a:t>Certification test tool</a:t>
            </a:r>
          </a:p>
          <a:p>
            <a:r>
              <a:rPr lang="en-US" dirty="0" smtClean="0"/>
              <a:t>Test tool built by </a:t>
            </a:r>
            <a:r>
              <a:rPr lang="en-US" dirty="0" err="1" smtClean="0"/>
              <a:t>QualityLogic</a:t>
            </a:r>
            <a:endParaRPr lang="en-US" dirty="0" smtClean="0"/>
          </a:p>
          <a:p>
            <a:r>
              <a:rPr lang="en-US" dirty="0" smtClean="0"/>
              <a:t>Third party testing performed by </a:t>
            </a:r>
            <a:r>
              <a:rPr lang="en-US" dirty="0" err="1" smtClean="0"/>
              <a:t>Intertek</a:t>
            </a:r>
            <a:endParaRPr lang="en-US" dirty="0" smtClean="0"/>
          </a:p>
          <a:p>
            <a:r>
              <a:rPr lang="en-US" dirty="0" smtClean="0"/>
              <a:t>Members can obtain test tool for pretesting and do final certification testing at the test lab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87" y="1544797"/>
            <a:ext cx="3709394" cy="41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OpenADR 2.0 Documentation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23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5278" y="1282700"/>
            <a:ext cx="7610475" cy="4837113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"/>
              <a:defRPr/>
            </a:pPr>
            <a:r>
              <a:rPr lang="en-US" sz="2400" dirty="0" smtClean="0"/>
              <a:t>OpenADR 2.0 Profile Specification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Draft for Alliance members, final version public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Overview section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Definition of feature sets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Conformance statements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Transport Mechanism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Security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UMLs</a:t>
            </a:r>
          </a:p>
          <a:p>
            <a:pPr lvl="1">
              <a:buFont typeface="Wingdings 2" charset="2"/>
              <a:buChar char=""/>
              <a:defRPr/>
            </a:pPr>
            <a:r>
              <a:rPr lang="en-US" sz="2000" dirty="0" smtClean="0"/>
              <a:t>Mapping to other SG standards</a:t>
            </a:r>
          </a:p>
          <a:p>
            <a:pPr marL="349250" lvl="1" indent="0">
              <a:buNone/>
              <a:defRPr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87">
            <a:off x="6161522" y="2728182"/>
            <a:ext cx="2586037" cy="290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4530754" y="2391103"/>
            <a:ext cx="3075497" cy="1677922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Over 5000 Downloads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59" y="5658148"/>
            <a:ext cx="4973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Available at </a:t>
            </a:r>
            <a:r>
              <a:rPr lang="en-US" sz="2800" dirty="0" err="1" smtClean="0"/>
              <a:t>www.openadr.org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448175" cy="4837113"/>
          </a:xfrm>
        </p:spPr>
        <p:txBody>
          <a:bodyPr/>
          <a:lstStyle/>
          <a:p>
            <a:r>
              <a:rPr lang="en-US" sz="2400" dirty="0" smtClean="0"/>
              <a:t>Dynamic searchable database</a:t>
            </a:r>
          </a:p>
          <a:p>
            <a:r>
              <a:rPr lang="en-US" sz="2400" dirty="0" smtClean="0"/>
              <a:t>66 </a:t>
            </a:r>
            <a:r>
              <a:rPr lang="en-US" sz="2400" dirty="0" smtClean="0"/>
              <a:t>certified VTNs and VENs</a:t>
            </a:r>
          </a:p>
          <a:p>
            <a:r>
              <a:rPr lang="en-US" sz="2400" dirty="0" smtClean="0"/>
              <a:t>Simplifies product search process</a:t>
            </a:r>
          </a:p>
          <a:p>
            <a:r>
              <a:rPr lang="en-US" sz="2400" dirty="0" smtClean="0"/>
              <a:t>Over 500 unique visitors search for certified products each month</a:t>
            </a:r>
          </a:p>
          <a:p>
            <a:r>
              <a:rPr lang="en-US" sz="2400" dirty="0" err="1" smtClean="0"/>
              <a:t>www.openadr.org</a:t>
            </a:r>
            <a:r>
              <a:rPr lang="en-US" sz="2400" dirty="0"/>
              <a:t>/certified-products</a:t>
            </a:r>
          </a:p>
        </p:txBody>
      </p:sp>
      <p:pic>
        <p:nvPicPr>
          <p:cNvPr id="4" name="Picture 3" descr="Screen Shot 2014-11-18 at 2.47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3"/>
          <a:stretch/>
        </p:blipFill>
        <p:spPr>
          <a:xfrm>
            <a:off x="4953000" y="1859698"/>
            <a:ext cx="4038600" cy="41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EPRI Open Source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12480" cy="1051560"/>
          </a:xfrm>
        </p:spPr>
        <p:txBody>
          <a:bodyPr/>
          <a:lstStyle/>
          <a:p>
            <a:r>
              <a:rPr lang="en-US" dirty="0"/>
              <a:t>VTN: </a:t>
            </a:r>
            <a:r>
              <a:rPr lang="en-US" dirty="0">
                <a:hlinkClick r:id="rId2"/>
              </a:rPr>
              <a:t>http://sourceforge.net/projects/openadr2vtn/</a:t>
            </a:r>
            <a:r>
              <a:rPr lang="en-US" dirty="0"/>
              <a:t> </a:t>
            </a:r>
          </a:p>
          <a:p>
            <a:r>
              <a:rPr lang="en-US" dirty="0" smtClean="0"/>
              <a:t>VEN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>
                <a:hlinkClick r:id="rId3"/>
              </a:rPr>
              <a:t>sourceforge.net/projects/openadr2bven-pull/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12" y="2209802"/>
            <a:ext cx="5905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xplosion 1 10"/>
          <p:cNvSpPr/>
          <p:nvPr/>
        </p:nvSpPr>
        <p:spPr>
          <a:xfrm>
            <a:off x="6426012" y="3028007"/>
            <a:ext cx="2717988" cy="2040002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Over 1500 Downloads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1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OpenADR Cloud Test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82700"/>
            <a:ext cx="8572500" cy="48371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OpenADR </a:t>
            </a:r>
            <a:r>
              <a:rPr lang="en-US" sz="2400" dirty="0" smtClean="0"/>
              <a:t>Cloud Server </a:t>
            </a:r>
            <a:r>
              <a:rPr lang="en-US" sz="2400" dirty="0"/>
              <a:t>for </a:t>
            </a:r>
            <a:r>
              <a:rPr lang="en-US" sz="2400" dirty="0" smtClean="0"/>
              <a:t>testing VENs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Subscription </a:t>
            </a:r>
            <a:r>
              <a:rPr lang="en-US" sz="2400" dirty="0" smtClean="0"/>
              <a:t>Service offered by </a:t>
            </a:r>
            <a:r>
              <a:rPr lang="en-US" sz="2400" dirty="0" err="1" smtClean="0"/>
              <a:t>QualityLogic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Ideal for small </a:t>
            </a:r>
            <a:r>
              <a:rPr lang="en-US" sz="2400" dirty="0" smtClean="0"/>
              <a:t>scale </a:t>
            </a:r>
            <a:r>
              <a:rPr lang="en-US" sz="2400" dirty="0" smtClean="0"/>
              <a:t>pilots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V</a:t>
            </a:r>
            <a:r>
              <a:rPr lang="en-US" sz="2400" dirty="0" smtClean="0"/>
              <a:t>erifies </a:t>
            </a:r>
            <a:r>
              <a:rPr lang="en-US" sz="2400" dirty="0" smtClean="0"/>
              <a:t>interoperability of VENs with a certified </a:t>
            </a:r>
            <a:r>
              <a:rPr lang="en-US" sz="2400" dirty="0" smtClean="0"/>
              <a:t>VTN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Good learning </a:t>
            </a:r>
            <a:r>
              <a:rPr lang="en-US" sz="2400" dirty="0" smtClean="0"/>
              <a:t>tool </a:t>
            </a:r>
            <a:r>
              <a:rPr lang="en-US" sz="2400" dirty="0" smtClean="0"/>
              <a:t>for understanding OpenADR</a:t>
            </a:r>
          </a:p>
          <a:p>
            <a:pPr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Available </a:t>
            </a:r>
            <a:r>
              <a:rPr lang="en-US" sz="2400" dirty="0" smtClean="0"/>
              <a:t>at </a:t>
            </a:r>
            <a:r>
              <a:rPr lang="en-US" sz="2400" dirty="0" smtClean="0">
                <a:hlinkClick r:id="rId2"/>
              </a:rPr>
              <a:t>www.qualitylogic.com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208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OpenADR </a:t>
            </a:r>
            <a:r>
              <a:rPr lang="en-US" dirty="0" smtClean="0"/>
              <a:t>International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OpenADR Alliance </a:t>
            </a:r>
            <a:r>
              <a:rPr lang="en-US" sz="2400" dirty="0" smtClean="0"/>
              <a:t>is active </a:t>
            </a:r>
            <a:r>
              <a:rPr lang="en-US" sz="2400" dirty="0" smtClean="0"/>
              <a:t>in several IEC working </a:t>
            </a:r>
            <a:r>
              <a:rPr lang="en-US" sz="2400" dirty="0" smtClean="0"/>
              <a:t>groups</a:t>
            </a:r>
            <a:endParaRPr lang="en-US" sz="2400" dirty="0" smtClean="0"/>
          </a:p>
          <a:p>
            <a:pPr lvl="1">
              <a:spcBef>
                <a:spcPts val="2400"/>
              </a:spcBef>
            </a:pPr>
            <a:r>
              <a:rPr lang="en-US" sz="2400" b="1" dirty="0" smtClean="0"/>
              <a:t>IEC PC118 </a:t>
            </a:r>
            <a:r>
              <a:rPr lang="en-US" sz="2400" dirty="0" smtClean="0"/>
              <a:t>published the OpenADR 2.0b Profile Specification as IEC/PAS 62746-10-</a:t>
            </a:r>
            <a:r>
              <a:rPr lang="en-US" sz="2400" dirty="0" smtClean="0"/>
              <a:t>1</a:t>
            </a:r>
          </a:p>
          <a:p>
            <a:pPr lvl="1">
              <a:spcBef>
                <a:spcPts val="2400"/>
              </a:spcBef>
            </a:pPr>
            <a:r>
              <a:rPr lang="en-US" sz="2400" b="1" dirty="0" smtClean="0"/>
              <a:t>IEC/PAS 62746-10-1</a:t>
            </a:r>
            <a:r>
              <a:rPr lang="en-US" sz="2400" dirty="0" smtClean="0"/>
              <a:t> proposed as IEC standard</a:t>
            </a:r>
            <a:endParaRPr lang="en-US" sz="2400" dirty="0" smtClean="0"/>
          </a:p>
          <a:p>
            <a:pPr lvl="1">
              <a:spcBef>
                <a:spcPts val="2400"/>
              </a:spcBef>
            </a:pPr>
            <a:r>
              <a:rPr lang="en-US" sz="2400" dirty="0" smtClean="0"/>
              <a:t>IEC PC118 and </a:t>
            </a:r>
            <a:r>
              <a:rPr lang="en-US" sz="2400" b="1" dirty="0" smtClean="0"/>
              <a:t>TC57 WG 21 </a:t>
            </a:r>
            <a:r>
              <a:rPr lang="en-US" sz="2400" dirty="0" smtClean="0"/>
              <a:t>are working </a:t>
            </a:r>
            <a:r>
              <a:rPr lang="en-US" sz="2400" dirty="0" smtClean="0"/>
              <a:t>on CIM integration</a:t>
            </a:r>
            <a:endParaRPr lang="en-US" sz="2400" dirty="0" smtClean="0"/>
          </a:p>
          <a:p>
            <a:pPr lvl="1">
              <a:spcBef>
                <a:spcPts val="2400"/>
              </a:spcBef>
            </a:pPr>
            <a:r>
              <a:rPr lang="en-US" sz="2400" b="1" dirty="0" smtClean="0"/>
              <a:t>IEC TC65 WG17 </a:t>
            </a:r>
            <a:r>
              <a:rPr lang="en-US" sz="2400" dirty="0" smtClean="0"/>
              <a:t>(Industrial Automation) is </a:t>
            </a:r>
            <a:r>
              <a:rPr lang="en-US" sz="2400" dirty="0" smtClean="0"/>
              <a:t>adopting on </a:t>
            </a:r>
            <a:r>
              <a:rPr lang="en-US" sz="2400" dirty="0" smtClean="0"/>
              <a:t>OpenADR </a:t>
            </a:r>
            <a:r>
              <a:rPr lang="en-US" sz="2400" dirty="0" smtClean="0"/>
              <a:t>functionality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53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OpenADR Implementers Workshop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1-2 day workshop</a:t>
            </a:r>
          </a:p>
          <a:p>
            <a:r>
              <a:rPr lang="en-US" sz="2400" dirty="0" smtClean="0"/>
              <a:t>Periodic public workshops or private, on-site workshops</a:t>
            </a:r>
          </a:p>
          <a:p>
            <a:r>
              <a:rPr lang="en-US" sz="2400" dirty="0" smtClean="0"/>
              <a:t>Led by Jim Zuber, </a:t>
            </a:r>
            <a:r>
              <a:rPr lang="en-US" sz="2400" dirty="0" err="1" smtClean="0"/>
              <a:t>QualityLogic’s</a:t>
            </a:r>
            <a:r>
              <a:rPr lang="en-US" sz="2400" dirty="0" smtClean="0"/>
              <a:t> Chief Test Architect and co-founder</a:t>
            </a:r>
          </a:p>
          <a:p>
            <a:pPr lvl="1"/>
            <a:r>
              <a:rPr lang="en-US" sz="2000" dirty="0" smtClean="0"/>
              <a:t>Authored the OpenADR Test Specification and PICS </a:t>
            </a:r>
          </a:p>
          <a:p>
            <a:pPr lvl="1"/>
            <a:r>
              <a:rPr lang="en-US" sz="2000" dirty="0" smtClean="0"/>
              <a:t>Designed the certification test harness, </a:t>
            </a:r>
          </a:p>
          <a:p>
            <a:pPr lvl="1"/>
            <a:r>
              <a:rPr lang="en-US" sz="2000" dirty="0" smtClean="0"/>
              <a:t>Major contributor to the Implementation Working Group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553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OpenADR Developers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1-2 day workshop</a:t>
            </a:r>
          </a:p>
          <a:p>
            <a:r>
              <a:rPr lang="en-US" sz="2400" dirty="0" smtClean="0"/>
              <a:t>Periodic public workshops or private, on-site workshops</a:t>
            </a:r>
          </a:p>
          <a:p>
            <a:r>
              <a:rPr lang="en-US" sz="2400" dirty="0" smtClean="0"/>
              <a:t>Led by Jim Zuber, </a:t>
            </a:r>
            <a:r>
              <a:rPr lang="en-US" sz="2400" dirty="0" err="1" smtClean="0"/>
              <a:t>QualityLogic’s</a:t>
            </a:r>
            <a:r>
              <a:rPr lang="en-US" sz="2400" dirty="0" smtClean="0"/>
              <a:t> Chief Test Architect and co-founder</a:t>
            </a:r>
          </a:p>
          <a:p>
            <a:pPr lvl="1"/>
            <a:r>
              <a:rPr lang="en-US" sz="2000" dirty="0" smtClean="0"/>
              <a:t>Authored the OpenADR Test Specification and PICS </a:t>
            </a:r>
          </a:p>
          <a:p>
            <a:pPr lvl="1"/>
            <a:r>
              <a:rPr lang="en-US" sz="2000" dirty="0" smtClean="0"/>
              <a:t>Designed the certification test harness, </a:t>
            </a:r>
          </a:p>
          <a:p>
            <a:pPr lvl="1"/>
            <a:r>
              <a:rPr lang="en-US" sz="2000" dirty="0" smtClean="0"/>
              <a:t>Major contributor to the profile specification itself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4201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Understanding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OpenADR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30212" y="1270634"/>
            <a:ext cx="4084637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200"/>
              </a:spcBef>
              <a:buClr>
                <a:schemeClr val="accent1"/>
              </a:buClr>
            </a:pPr>
            <a:r>
              <a:rPr lang="en-US" sz="2000" dirty="0">
                <a:solidFill>
                  <a:srgbClr val="595959"/>
                </a:solidFill>
              </a:rPr>
              <a:t>Open Automated Demand Response (</a:t>
            </a:r>
            <a:r>
              <a:rPr lang="en-US" sz="2000" dirty="0" err="1">
                <a:solidFill>
                  <a:srgbClr val="595959"/>
                </a:solidFill>
              </a:rPr>
              <a:t>OpenADR</a:t>
            </a:r>
            <a:r>
              <a:rPr lang="en-US" sz="2000" dirty="0">
                <a:solidFill>
                  <a:srgbClr val="595959"/>
                </a:solidFill>
              </a:rPr>
              <a:t>) provides a non-proprietary, open standardized DR interface that allows electricity providers to communicate DR signals directly to existing customers using a common language and existing communications such as the Internet. </a:t>
            </a:r>
            <a:endParaRPr lang="en-US" sz="2000" dirty="0" smtClean="0">
              <a:solidFill>
                <a:srgbClr val="595959"/>
              </a:solidFill>
            </a:endParaRPr>
          </a:p>
          <a:p>
            <a:pPr marL="0" indent="0">
              <a:spcBef>
                <a:spcPts val="200"/>
              </a:spcBef>
              <a:buClr>
                <a:schemeClr val="accent1"/>
              </a:buClr>
            </a:pPr>
            <a:endParaRPr lang="en-US" sz="2000" dirty="0" smtClean="0">
              <a:solidFill>
                <a:srgbClr val="595959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400800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Source: LBNL</a:t>
            </a:r>
            <a:endParaRPr lang="en-US" sz="1050" dirty="0">
              <a:latin typeface="+mn-lt"/>
            </a:endParaRPr>
          </a:p>
        </p:txBody>
      </p:sp>
      <p:pic>
        <p:nvPicPr>
          <p:cNvPr id="7" name="Picture 6" descr="APIdiagram_col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90600"/>
            <a:ext cx="4788024" cy="3699836"/>
          </a:xfrm>
          <a:prstGeom prst="rect">
            <a:avLst/>
          </a:prstGeom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52400" y="4668232"/>
            <a:ext cx="8758238" cy="1671638"/>
            <a:chOff x="76200" y="4648200"/>
            <a:chExt cx="8757821" cy="1671637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4043236455"/>
                </p:ext>
              </p:extLst>
            </p:nvPr>
          </p:nvGraphicFramePr>
          <p:xfrm>
            <a:off x="76200" y="5263456"/>
            <a:ext cx="4876800" cy="10563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Rectangle 9"/>
            <p:cNvSpPr/>
            <p:nvPr/>
          </p:nvSpPr>
          <p:spPr bwMode="auto">
            <a:xfrm>
              <a:off x="304789" y="4648200"/>
              <a:ext cx="1295338" cy="533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Pricing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Data Models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43112" y="4648200"/>
              <a:ext cx="1447731" cy="533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Physical Communications</a:t>
              </a:r>
            </a:p>
          </p:txBody>
        </p:sp>
        <p:graphicFrame>
          <p:nvGraphicFramePr>
            <p:cNvPr id="13" name="Diagram 12"/>
            <p:cNvGraphicFramePr/>
            <p:nvPr/>
          </p:nvGraphicFramePr>
          <p:xfrm>
            <a:off x="3967578" y="5307783"/>
            <a:ext cx="4866443" cy="1012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4" name="Rectangle 13"/>
            <p:cNvSpPr/>
            <p:nvPr/>
          </p:nvSpPr>
          <p:spPr bwMode="auto">
            <a:xfrm>
              <a:off x="6400499" y="4648200"/>
              <a:ext cx="1295338" cy="6096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Control 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9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8915400" cy="228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Rolf Bienert		Barry Haaser</a:t>
            </a:r>
            <a:br>
              <a:rPr lang="en-US" sz="2800" dirty="0" smtClean="0"/>
            </a:br>
            <a:r>
              <a:rPr lang="en-US" sz="2800" dirty="0" smtClean="0"/>
              <a:t>Technical Director	Managing Director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rolf@openadr.org</a:t>
            </a:r>
            <a:r>
              <a:rPr lang="en-US" sz="2800" dirty="0" smtClean="0"/>
              <a:t> 	</a:t>
            </a:r>
            <a:r>
              <a:rPr lang="en-US" sz="2800" dirty="0" smtClean="0">
                <a:hlinkClick r:id="rId4"/>
              </a:rPr>
              <a:t>barry@openadr.org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+1 925 336 0239		+1 408 310 9213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813"/>
            <a:ext cx="8001000" cy="776287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www.openadr.org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7953" y="1524000"/>
            <a:ext cx="20730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Thank You!</a:t>
            </a:r>
          </a:p>
          <a:p>
            <a:endParaRPr lang="en-US" sz="2800" dirty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Q&amp;A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 </a:t>
            </a:r>
            <a:r>
              <a:rPr lang="en-US" dirty="0" smtClean="0"/>
              <a:t>Market Forecast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48400" y="5705477"/>
            <a:ext cx="2381250" cy="2925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(Source: Navigant Research)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0919"/>
            <a:ext cx="8001000" cy="459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1242918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ADR Sites by </a:t>
            </a:r>
            <a:r>
              <a:rPr lang="en-US" sz="2000" b="1" dirty="0" smtClean="0"/>
              <a:t>Region World </a:t>
            </a:r>
            <a:r>
              <a:rPr lang="en-US" sz="2000" b="1" dirty="0"/>
              <a:t>Markets: 2014-</a:t>
            </a:r>
            <a:r>
              <a:rPr lang="en-US" sz="2000" b="1" dirty="0" smtClean="0"/>
              <a:t>2023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257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VENs and VTNs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2700"/>
            <a:ext cx="7610475" cy="4837113"/>
          </a:xfrm>
        </p:spPr>
        <p:txBody>
          <a:bodyPr/>
          <a:lstStyle/>
          <a:p>
            <a:r>
              <a:rPr lang="en-US" sz="2800" dirty="0" smtClean="0"/>
              <a:t>OpenADR is a message exchange protocol  with two primary actors:</a:t>
            </a:r>
          </a:p>
          <a:p>
            <a:pPr lvl="1"/>
            <a:r>
              <a:rPr lang="en-US" sz="2000" dirty="0" smtClean="0"/>
              <a:t>Virtual </a:t>
            </a:r>
            <a:r>
              <a:rPr lang="en-US" sz="2000" dirty="0"/>
              <a:t>End Nodes (VEN</a:t>
            </a:r>
            <a:r>
              <a:rPr lang="en-US" sz="2000" dirty="0" smtClean="0"/>
              <a:t>) </a:t>
            </a:r>
            <a:endParaRPr lang="en-US" sz="2000" dirty="0"/>
          </a:p>
          <a:p>
            <a:pPr lvl="2"/>
            <a:r>
              <a:rPr lang="en-US" sz="2000" dirty="0"/>
              <a:t>Receive events and </a:t>
            </a:r>
            <a:r>
              <a:rPr lang="en-US" sz="2000" dirty="0" smtClean="0"/>
              <a:t>respond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   </a:t>
            </a:r>
            <a:r>
              <a:rPr lang="en-US" sz="2000" dirty="0"/>
              <a:t>to them</a:t>
            </a:r>
          </a:p>
          <a:p>
            <a:pPr lvl="2"/>
            <a:r>
              <a:rPr lang="en-US" sz="2000" dirty="0"/>
              <a:t>Generate reports</a:t>
            </a:r>
          </a:p>
          <a:p>
            <a:pPr lvl="2"/>
            <a:r>
              <a:rPr lang="en-US" sz="2000" dirty="0"/>
              <a:t>Control demand side </a:t>
            </a:r>
            <a:endParaRPr lang="en-US" sz="2000" dirty="0" smtClean="0"/>
          </a:p>
          <a:p>
            <a:pPr marL="685800" lvl="2" indent="0">
              <a:spcBef>
                <a:spcPts val="0"/>
              </a:spcBef>
              <a:buNone/>
            </a:pPr>
            <a:r>
              <a:rPr lang="en-US" sz="2000" dirty="0"/>
              <a:t>	 </a:t>
            </a:r>
            <a:r>
              <a:rPr lang="en-US" sz="2000" dirty="0" smtClean="0"/>
              <a:t> resources</a:t>
            </a:r>
            <a:endParaRPr lang="en-US" sz="2000" dirty="0"/>
          </a:p>
          <a:p>
            <a:pPr lvl="1"/>
            <a:r>
              <a:rPr lang="en-US" sz="2000" dirty="0" smtClean="0"/>
              <a:t>Virtual Top Nodes (VTN) </a:t>
            </a:r>
          </a:p>
          <a:p>
            <a:pPr lvl="2"/>
            <a:r>
              <a:rPr lang="en-US" sz="2000" dirty="0" smtClean="0"/>
              <a:t>Transmit events other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  nodes </a:t>
            </a:r>
          </a:p>
          <a:p>
            <a:pPr lvl="2"/>
            <a:r>
              <a:rPr lang="en-US" sz="2000" dirty="0" smtClean="0"/>
              <a:t>Request Reports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800600" cy="29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29718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VTN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7901" y="3581400"/>
            <a:ext cx="85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VTN/VEN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0095" y="4828401"/>
            <a:ext cx="49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VEN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800600"/>
            <a:ext cx="49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VEN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6295" y="5105400"/>
            <a:ext cx="49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VEN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OpenADR</a:t>
            </a:r>
            <a:r>
              <a:rPr lang="en-US" dirty="0" smtClean="0"/>
              <a:t> 2.0 Profiles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9570678"/>
              </p:ext>
            </p:extLst>
          </p:nvPr>
        </p:nvGraphicFramePr>
        <p:xfrm>
          <a:off x="457200" y="12954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470054" y="1714719"/>
            <a:ext cx="4243640" cy="36814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“A” profile is targeted at limited resource devices and simple DR applications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/>
              <a:t>“B” profile is targeted at robust devices and sophisticated DR applications</a:t>
            </a:r>
            <a:endParaRPr lang="en-US" sz="24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94360" y="6245842"/>
            <a:ext cx="57302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900" dirty="0" smtClean="0">
                <a:solidFill>
                  <a:prstClr val="black"/>
                </a:solidFill>
              </a:rPr>
              <a:t>Excerpted from </a:t>
            </a:r>
            <a:r>
              <a:rPr lang="en-US" sz="900" dirty="0" err="1" smtClean="0">
                <a:solidFill>
                  <a:prstClr val="black"/>
                </a:solidFill>
              </a:rPr>
              <a:t>QualityLogic’s</a:t>
            </a:r>
            <a:r>
              <a:rPr lang="en-US" sz="900" dirty="0" smtClean="0">
                <a:solidFill>
                  <a:prstClr val="black"/>
                </a:solidFill>
              </a:rPr>
              <a:t> OpenADR Training Workshop © </a:t>
            </a:r>
            <a:r>
              <a:rPr lang="en-US" sz="900" dirty="0" err="1" smtClean="0">
                <a:solidFill>
                  <a:prstClr val="black"/>
                </a:solidFill>
              </a:rPr>
              <a:t>QualityLogic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7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Profile Architecture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4425" y="1282700"/>
            <a:ext cx="7610475" cy="4837113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"/>
              <a:defRPr/>
            </a:pPr>
            <a:r>
              <a:rPr lang="en-US" sz="2400" dirty="0" smtClean="0"/>
              <a:t>Transport Protocols</a:t>
            </a:r>
            <a:br>
              <a:rPr lang="en-US" sz="2400" dirty="0" smtClean="0"/>
            </a:br>
            <a:endParaRPr lang="en-US" sz="2400" dirty="0" smtClean="0"/>
          </a:p>
          <a:p>
            <a:pPr marL="692150" lvl="1" indent="-342900">
              <a:buFont typeface="+mj-lt"/>
              <a:buAutoNum type="arabicPeriod"/>
              <a:defRPr/>
            </a:pPr>
            <a:r>
              <a:rPr lang="en-US" sz="2000" dirty="0" smtClean="0"/>
              <a:t>Simple HTTP: Using standard http command. Ideal for pull clients, possible for push but firewall issues need to be taken into account</a:t>
            </a:r>
            <a:br>
              <a:rPr lang="en-US" sz="2000" dirty="0" smtClean="0"/>
            </a:br>
            <a:endParaRPr lang="en-US" sz="2000" dirty="0" smtClean="0"/>
          </a:p>
          <a:p>
            <a:pPr marL="692150" lvl="1" indent="-342900">
              <a:buFont typeface="+mj-lt"/>
              <a:buAutoNum type="arabicPeriod"/>
              <a:defRPr/>
            </a:pPr>
            <a:r>
              <a:rPr lang="en-US" sz="2000" dirty="0" smtClean="0"/>
              <a:t>XMPP: Used in messengers and many other social communication tools. Excels for push applications and fast DR. Pull also possible</a:t>
            </a:r>
            <a:endParaRPr lang="en-US" sz="2400" dirty="0"/>
          </a:p>
          <a:p>
            <a:pPr marL="692150" lvl="1" indent="-342900">
              <a:buFont typeface="+mj-lt"/>
              <a:buAutoNum type="arabicPeriod"/>
              <a:defRPr/>
            </a:pPr>
            <a:endParaRPr lang="en-US" sz="2400" dirty="0" smtClean="0"/>
          </a:p>
          <a:p>
            <a:pPr marL="463550" indent="-457200">
              <a:defRPr/>
            </a:pPr>
            <a:r>
              <a:rPr lang="en-US" sz="2400" dirty="0" smtClean="0"/>
              <a:t>Simple HTTP or XMPP for VEN, both mandatory for VTN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28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Profile Architecture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60261-7439-6149-BCBE-EAD5BE8BB43E}" type="slidenum">
              <a:rPr lang="en-US" sz="1200">
                <a:solidFill>
                  <a:srgbClr val="898989"/>
                </a:solidFill>
              </a:rPr>
              <a:pPr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4425" y="1282700"/>
            <a:ext cx="7610475" cy="4837113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"/>
              <a:defRPr/>
            </a:pPr>
            <a:r>
              <a:rPr lang="en-US" sz="2400" dirty="0" smtClean="0"/>
              <a:t>Security</a:t>
            </a:r>
            <a:br>
              <a:rPr lang="en-US" sz="2400" dirty="0" smtClean="0"/>
            </a:br>
            <a:endParaRPr lang="en-US" sz="2400" dirty="0" smtClean="0"/>
          </a:p>
          <a:p>
            <a:pPr marL="692150" lvl="1" indent="-342900">
              <a:buFont typeface="+mj-lt"/>
              <a:buAutoNum type="arabicPeriod"/>
              <a:defRPr/>
            </a:pPr>
            <a:r>
              <a:rPr lang="en-US" sz="2000" dirty="0" smtClean="0"/>
              <a:t>Standard Security: TLS with server and client side certificates</a:t>
            </a:r>
            <a:br>
              <a:rPr lang="en-US" sz="2000" dirty="0" smtClean="0"/>
            </a:br>
            <a:endParaRPr lang="en-US" sz="2000" dirty="0" smtClean="0"/>
          </a:p>
          <a:p>
            <a:pPr marL="692150" lvl="1" indent="-342900">
              <a:buFont typeface="+mj-lt"/>
              <a:buAutoNum type="arabicPeriod"/>
              <a:defRPr/>
            </a:pPr>
            <a:r>
              <a:rPr lang="en-US" sz="2000" dirty="0" smtClean="0"/>
              <a:t>High Security: Standard Security + XML signatures to increase non-repudiation </a:t>
            </a:r>
            <a:endParaRPr lang="en-US" sz="2400" dirty="0"/>
          </a:p>
          <a:p>
            <a:pPr marL="692150" lvl="1" indent="-342900">
              <a:buFont typeface="+mj-lt"/>
              <a:buAutoNum type="arabicPeriod"/>
              <a:defRPr/>
            </a:pPr>
            <a:endParaRPr lang="en-US" sz="2400" dirty="0" smtClean="0"/>
          </a:p>
          <a:p>
            <a:pPr marL="463550" indent="-457200">
              <a:defRPr/>
            </a:pPr>
            <a:r>
              <a:rPr lang="en-US" sz="2400" dirty="0" smtClean="0"/>
              <a:t>Standard Security mandatory, High Security optional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9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18497" cy="4572000"/>
          </a:xfrm>
        </p:spPr>
        <p:txBody>
          <a:bodyPr/>
          <a:lstStyle/>
          <a:p>
            <a:r>
              <a:rPr lang="en-US" sz="2400" dirty="0" smtClean="0"/>
              <a:t>Intervals carry the actionable information in a DR Event. Example: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02936"/>
              </p:ext>
            </p:extLst>
          </p:nvPr>
        </p:nvGraphicFramePr>
        <p:xfrm>
          <a:off x="762000" y="3124200"/>
          <a:ext cx="739140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590800"/>
                <a:gridCol w="1295400"/>
                <a:gridCol w="1144905"/>
                <a:gridCol w="1293495"/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Signal Name</a:t>
                      </a:r>
                    </a:p>
                    <a:p>
                      <a:pPr algn="ctr"/>
                      <a:r>
                        <a:rPr lang="en-US" sz="1600" dirty="0" smtClean="0"/>
                        <a:t>Start Time:</a:t>
                      </a:r>
                      <a:r>
                        <a:rPr lang="en-US" sz="1600" baseline="0" dirty="0" smtClean="0"/>
                        <a:t> 10am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</a:t>
                      </a:r>
                      <a:r>
                        <a:rPr lang="en-US" sz="1600" baseline="0" dirty="0" smtClean="0"/>
                        <a:t> 1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20 </a:t>
                      </a:r>
                      <a:r>
                        <a:rPr lang="en-US" sz="1600" baseline="0" dirty="0" err="1" smtClean="0"/>
                        <a:t>mins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</a:t>
                      </a:r>
                      <a:r>
                        <a:rPr lang="en-US" sz="1600" baseline="0" dirty="0" smtClean="0"/>
                        <a:t> 2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30 </a:t>
                      </a:r>
                      <a:r>
                        <a:rPr lang="en-US" sz="1600" baseline="0" dirty="0" err="1" smtClean="0"/>
                        <a:t>mins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Interval 3</a:t>
                      </a:r>
                    </a:p>
                    <a:p>
                      <a:pPr algn="ctr"/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mins</a:t>
                      </a:r>
                      <a:endParaRPr lang="en-US" sz="16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SIMPLE  (Level)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</a:p>
                    <a:p>
                      <a:pPr algn="ctr"/>
                      <a:r>
                        <a:rPr lang="en-US" sz="1400" dirty="0" smtClean="0"/>
                        <a:t>(moderate)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</a:p>
                    <a:p>
                      <a:pPr algn="ctr"/>
                      <a:r>
                        <a:rPr lang="en-US" sz="1400" dirty="0" smtClean="0"/>
                        <a:t>(Special)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</a:p>
                    <a:p>
                      <a:pPr algn="ctr"/>
                      <a:r>
                        <a:rPr lang="en-US" sz="1400" dirty="0" smtClean="0"/>
                        <a:t>(High)</a:t>
                      </a:r>
                      <a:endParaRPr lang="en-US" sz="14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ELECTRICITY_PRICE (price)</a:t>
                      </a:r>
                    </a:p>
                    <a:p>
                      <a:pPr algn="ctr"/>
                      <a:r>
                        <a:rPr lang="en-US" sz="1600" dirty="0" err="1" smtClean="0"/>
                        <a:t>CurrencyPerKWh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1.05</a:t>
                      </a:r>
                    </a:p>
                    <a:p>
                      <a:pPr algn="ctr"/>
                      <a:r>
                        <a:rPr lang="en-US" sz="1400" dirty="0" smtClean="0"/>
                        <a:t>(USD)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1.30</a:t>
                      </a:r>
                    </a:p>
                    <a:p>
                      <a:pPr algn="ctr"/>
                      <a:r>
                        <a:rPr lang="en-US" sz="1400" dirty="0" smtClean="0"/>
                        <a:t>(USD)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1.15</a:t>
                      </a:r>
                    </a:p>
                    <a:p>
                      <a:pPr algn="ctr"/>
                      <a:r>
                        <a:rPr lang="en-US" sz="1400" dirty="0" smtClean="0"/>
                        <a:t>(USD)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85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594360" y="6245842"/>
            <a:ext cx="57302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900" smtClean="0"/>
              <a:t>Excerpted from QualityLogic’s OpenADR Training Workshop © QualityLogic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72613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1Theme1">
  <a:themeElements>
    <a:clrScheme name="3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3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3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3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21764</TotalTime>
  <Words>1287</Words>
  <Application>Microsoft Macintosh PowerPoint</Application>
  <PresentationFormat>On-screen Show (4:3)</PresentationFormat>
  <Paragraphs>338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Perspective</vt:lpstr>
      <vt:lpstr>2011Theme1</vt:lpstr>
      <vt:lpstr>blank</vt:lpstr>
      <vt:lpstr>OpenADR: The Standard for Automated Demand Response</vt:lpstr>
      <vt:lpstr>OpenADR Progression</vt:lpstr>
      <vt:lpstr>Understanding OpenADR</vt:lpstr>
      <vt:lpstr>ADR Market Forecast</vt:lpstr>
      <vt:lpstr>Introducing VENs and VTNs</vt:lpstr>
      <vt:lpstr>OpenADR 2.0 Profiles</vt:lpstr>
      <vt:lpstr>Profile Architecture</vt:lpstr>
      <vt:lpstr>Profile Architecture</vt:lpstr>
      <vt:lpstr>Event Intervals</vt:lpstr>
      <vt:lpstr>Event Resources</vt:lpstr>
      <vt:lpstr>Supports Multiple DR Applications</vt:lpstr>
      <vt:lpstr>Cloud Interface</vt:lpstr>
      <vt:lpstr>Direct Connect</vt:lpstr>
      <vt:lpstr>Commercial &amp; Industrial</vt:lpstr>
      <vt:lpstr>Aggregators</vt:lpstr>
      <vt:lpstr>OpenADR . . .</vt:lpstr>
      <vt:lpstr>What is the OpenADR Alliance?</vt:lpstr>
      <vt:lpstr>Key Players</vt:lpstr>
      <vt:lpstr>OpenADR Resources</vt:lpstr>
      <vt:lpstr>OpenADR Program Guide</vt:lpstr>
      <vt:lpstr>DR Program Templates</vt:lpstr>
      <vt:lpstr>Certification &amp; Testing</vt:lpstr>
      <vt:lpstr>OpenADR 2.0 Documentation</vt:lpstr>
      <vt:lpstr>Product Database</vt:lpstr>
      <vt:lpstr>EPRI Open Source Code</vt:lpstr>
      <vt:lpstr>OpenADR Cloud Test Server</vt:lpstr>
      <vt:lpstr>OpenADR International Standard</vt:lpstr>
      <vt:lpstr>OpenADR Implementers Workshop</vt:lpstr>
      <vt:lpstr>OpenADR Developers Workshop</vt:lpstr>
      <vt:lpstr>Rolf Bienert  Barry Haaser Technical Director Managing Director   rolf@openadr.org  barry@openadr.org  +1 925 336 0239  +1 408 310 9213</vt:lpstr>
    </vt:vector>
  </TitlesOfParts>
  <Company>Haaser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Overview</dc:title>
  <dc:creator>Barry Haaser</dc:creator>
  <cp:lastModifiedBy>Barry Haaser</cp:lastModifiedBy>
  <cp:revision>292</cp:revision>
  <cp:lastPrinted>2011-12-21T18:30:02Z</cp:lastPrinted>
  <dcterms:created xsi:type="dcterms:W3CDTF">2011-07-21T00:07:13Z</dcterms:created>
  <dcterms:modified xsi:type="dcterms:W3CDTF">2015-02-19T01:46:42Z</dcterms:modified>
</cp:coreProperties>
</file>