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7" r:id="rId3"/>
    <p:sldMasterId id="2147483719" r:id="rId4"/>
  </p:sldMasterIdLst>
  <p:notesMasterIdLst>
    <p:notesMasterId r:id="rId26"/>
  </p:notesMasterIdLst>
  <p:sldIdLst>
    <p:sldId id="385" r:id="rId5"/>
    <p:sldId id="352" r:id="rId6"/>
    <p:sldId id="325" r:id="rId7"/>
    <p:sldId id="386" r:id="rId8"/>
    <p:sldId id="387" r:id="rId9"/>
    <p:sldId id="388" r:id="rId10"/>
    <p:sldId id="390" r:id="rId11"/>
    <p:sldId id="389" r:id="rId12"/>
    <p:sldId id="399" r:id="rId13"/>
    <p:sldId id="353" r:id="rId14"/>
    <p:sldId id="396" r:id="rId15"/>
    <p:sldId id="400" r:id="rId16"/>
    <p:sldId id="391" r:id="rId17"/>
    <p:sldId id="392" r:id="rId18"/>
    <p:sldId id="393" r:id="rId19"/>
    <p:sldId id="398" r:id="rId20"/>
    <p:sldId id="397" r:id="rId21"/>
    <p:sldId id="384" r:id="rId22"/>
    <p:sldId id="378" r:id="rId23"/>
    <p:sldId id="401" r:id="rId24"/>
    <p:sldId id="326" r:id="rId25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Rodriguez" initials="KR" lastIdx="5" clrIdx="0"/>
  <p:cmAuthor id="1" name="Carlo" initials="CM" lastIdx="1" clrIdx="1"/>
  <p:cmAuthor id="2" name="Stephanie" initials="SB" lastIdx="2" clrIdx="2"/>
  <p:cmAuthor id="3" name="Stephanie Badr" initials="S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09"/>
    <a:srgbClr val="FFFFFF"/>
    <a:srgbClr val="01AF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>
        <p:scale>
          <a:sx n="70" d="100"/>
          <a:sy n="70" d="100"/>
        </p:scale>
        <p:origin x="-12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E0652-79A4-4B56-AABE-722F1F59CB1E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7CB2C4-9BBE-4A63-A488-39868216D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09FAEC5-2603-40EF-8038-EA93107CA69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9A52A-3A76-422E-8040-9E9CEB3671B3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</a:t>
            </a:fld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022725" y="9720263"/>
            <a:ext cx="3076575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720" tIns="50294" rIns="96720" bIns="50294" anchor="b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88950" algn="l"/>
                <a:tab pos="981075" algn="l"/>
                <a:tab pos="1470025" algn="l"/>
                <a:tab pos="1963738" algn="l"/>
                <a:tab pos="2454275" algn="l"/>
                <a:tab pos="2944813" algn="l"/>
                <a:tab pos="3436938" algn="l"/>
                <a:tab pos="3929063" algn="l"/>
                <a:tab pos="4418013" algn="l"/>
                <a:tab pos="4911725" algn="l"/>
                <a:tab pos="5402263" algn="l"/>
                <a:tab pos="5892800" algn="l"/>
                <a:tab pos="6386513" algn="l"/>
                <a:tab pos="6877050" algn="l"/>
                <a:tab pos="7367588" algn="l"/>
                <a:tab pos="7858125" algn="l"/>
                <a:tab pos="8350250" algn="l"/>
                <a:tab pos="8840788" algn="l"/>
                <a:tab pos="9332913" algn="l"/>
                <a:tab pos="9823450" algn="l"/>
              </a:tabLst>
            </a:pPr>
            <a:fld id="{25DB46F6-4D41-4818-BBDA-58AD8C7C4A9C}" type="slidenum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88950" algn="l"/>
                  <a:tab pos="981075" algn="l"/>
                  <a:tab pos="1470025" algn="l"/>
                  <a:tab pos="1963738" algn="l"/>
                  <a:tab pos="2454275" algn="l"/>
                  <a:tab pos="2944813" algn="l"/>
                  <a:tab pos="3436938" algn="l"/>
                  <a:tab pos="3929063" algn="l"/>
                  <a:tab pos="4418013" algn="l"/>
                  <a:tab pos="4911725" algn="l"/>
                  <a:tab pos="5402263" algn="l"/>
                  <a:tab pos="5892800" algn="l"/>
                  <a:tab pos="6386513" algn="l"/>
                  <a:tab pos="6877050" algn="l"/>
                  <a:tab pos="7367588" algn="l"/>
                  <a:tab pos="7858125" algn="l"/>
                  <a:tab pos="8350250" algn="l"/>
                  <a:tab pos="8840788" algn="l"/>
                  <a:tab pos="9332913" algn="l"/>
                  <a:tab pos="9823450" algn="l"/>
                </a:tabLst>
              </a:pPr>
              <a:t>2</a:t>
            </a:fld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84275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8267" tIns="49134" rIns="98267" bIns="49134" anchor="ctr"/>
          <a:lstStyle/>
          <a:p>
            <a:pPr>
              <a:lnSpc>
                <a:spcPct val="92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59338"/>
            <a:ext cx="5680075" cy="46053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45AD463D-7C3A-4FB7-8DAF-75C205E20D7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3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71" tIns="48236" rIns="96471" bIns="48236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77EB816-C0E5-4F23-88B4-16600D2DA9F6}" type="slidenum">
              <a:rPr lang="en-US" sz="1500">
                <a:solidFill>
                  <a:srgbClr val="FFFFFF"/>
                </a:solidFill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4022725" y="9720263"/>
            <a:ext cx="3076575" cy="509587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96471" tIns="50165" rIns="96471" bIns="50165" anchor="b"/>
          <a:lstStyle/>
          <a:p>
            <a:pPr algn="r" hangingPunct="0">
              <a:buClr>
                <a:srgbClr val="000000"/>
              </a:buClr>
              <a:buSzPct val="100000"/>
              <a:tabLst>
                <a:tab pos="0" algn="l"/>
                <a:tab pos="488950" algn="l"/>
                <a:tab pos="979488" algn="l"/>
                <a:tab pos="1470025" algn="l"/>
                <a:tab pos="1958975" algn="l"/>
                <a:tab pos="2449513" algn="l"/>
                <a:tab pos="2940050" algn="l"/>
                <a:tab pos="3429000" algn="l"/>
                <a:tab pos="3919538" algn="l"/>
                <a:tab pos="4410075" algn="l"/>
                <a:tab pos="4900613" algn="l"/>
                <a:tab pos="5389563" algn="l"/>
                <a:tab pos="5880100" algn="l"/>
                <a:tab pos="6370638" algn="l"/>
                <a:tab pos="6859588" algn="l"/>
                <a:tab pos="7350125" algn="l"/>
                <a:tab pos="7840663" algn="l"/>
                <a:tab pos="8331200" algn="l"/>
                <a:tab pos="8820150" algn="l"/>
                <a:tab pos="9310688" algn="l"/>
                <a:tab pos="9801225" algn="l"/>
              </a:tabLst>
            </a:pPr>
            <a:fld id="{CF4282AE-5CEC-423C-9065-68E8D6A8ECB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tabLst>
                  <a:tab pos="0" algn="l"/>
                  <a:tab pos="488950" algn="l"/>
                  <a:tab pos="979488" algn="l"/>
                  <a:tab pos="1470025" algn="l"/>
                  <a:tab pos="1958975" algn="l"/>
                  <a:tab pos="2449513" algn="l"/>
                  <a:tab pos="2940050" algn="l"/>
                  <a:tab pos="3429000" algn="l"/>
                  <a:tab pos="3919538" algn="l"/>
                  <a:tab pos="4410075" algn="l"/>
                  <a:tab pos="4900613" algn="l"/>
                  <a:tab pos="5389563" algn="l"/>
                  <a:tab pos="5880100" algn="l"/>
                  <a:tab pos="6370638" algn="l"/>
                  <a:tab pos="6859588" algn="l"/>
                  <a:tab pos="7350125" algn="l"/>
                  <a:tab pos="7840663" algn="l"/>
                  <a:tab pos="8331200" algn="l"/>
                  <a:tab pos="8820150" algn="l"/>
                  <a:tab pos="9310688" algn="l"/>
                  <a:tab pos="9801225" algn="l"/>
                </a:tabLst>
              </a:pPr>
              <a:t>3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184275" y="766763"/>
            <a:ext cx="473392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8015" tIns="49007" rIns="98015" bIns="4900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/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59338"/>
            <a:ext cx="5683250" cy="46069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  <a:tabLst>
                <a:tab pos="774700" algn="l"/>
                <a:tab pos="1550988" algn="l"/>
                <a:tab pos="2327275" algn="l"/>
                <a:tab pos="3103563" algn="l"/>
                <a:tab pos="3878263" algn="l"/>
                <a:tab pos="4654550" algn="l"/>
                <a:tab pos="5430838" algn="l"/>
              </a:tabLst>
            </a:pPr>
            <a:endParaRPr lang="en-US" sz="2100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96471" tIns="50165" rIns="96471" bIns="50165" anchor="b"/>
          <a:lstStyle/>
          <a:p>
            <a:pPr algn="r" hangingPunct="0">
              <a:buClr>
                <a:srgbClr val="000000"/>
              </a:buClr>
              <a:buSzPct val="100000"/>
              <a:tabLst>
                <a:tab pos="0" algn="l"/>
                <a:tab pos="488950" algn="l"/>
                <a:tab pos="979488" algn="l"/>
                <a:tab pos="1470025" algn="l"/>
                <a:tab pos="1958975" algn="l"/>
                <a:tab pos="2449513" algn="l"/>
                <a:tab pos="2940050" algn="l"/>
                <a:tab pos="3429000" algn="l"/>
                <a:tab pos="3919538" algn="l"/>
                <a:tab pos="4410075" algn="l"/>
                <a:tab pos="4900613" algn="l"/>
                <a:tab pos="5389563" algn="l"/>
                <a:tab pos="5880100" algn="l"/>
                <a:tab pos="6370638" algn="l"/>
                <a:tab pos="6859588" algn="l"/>
                <a:tab pos="7350125" algn="l"/>
                <a:tab pos="7840663" algn="l"/>
                <a:tab pos="8331200" algn="l"/>
                <a:tab pos="8820150" algn="l"/>
                <a:tab pos="9310688" algn="l"/>
                <a:tab pos="9801225" algn="l"/>
              </a:tabLst>
            </a:pPr>
            <a:fld id="{823F0944-A32F-4474-8ED3-B0D78DEC2EC3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tabLst>
                  <a:tab pos="0" algn="l"/>
                  <a:tab pos="488950" algn="l"/>
                  <a:tab pos="979488" algn="l"/>
                  <a:tab pos="1470025" algn="l"/>
                  <a:tab pos="1958975" algn="l"/>
                  <a:tab pos="2449513" algn="l"/>
                  <a:tab pos="2940050" algn="l"/>
                  <a:tab pos="3429000" algn="l"/>
                  <a:tab pos="3919538" algn="l"/>
                  <a:tab pos="4410075" algn="l"/>
                  <a:tab pos="4900613" algn="l"/>
                  <a:tab pos="5389563" algn="l"/>
                  <a:tab pos="5880100" algn="l"/>
                  <a:tab pos="6370638" algn="l"/>
                  <a:tab pos="6859588" algn="l"/>
                  <a:tab pos="7350125" algn="l"/>
                  <a:tab pos="7840663" algn="l"/>
                  <a:tab pos="8331200" algn="l"/>
                  <a:tab pos="8820150" algn="l"/>
                  <a:tab pos="9310688" algn="l"/>
                  <a:tab pos="9801225" algn="l"/>
                </a:tabLst>
              </a:pPr>
              <a:t>3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8925FF-5089-4BF8-A5CA-29C13AE186D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85957498-345C-4436-97A9-70C5439A7E9E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21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71" tIns="48236" rIns="96471" bIns="48236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722E7E53-2C30-4448-B77D-FDDE29C268C9}" type="slidenum">
              <a:rPr lang="en-US" sz="1500">
                <a:solidFill>
                  <a:srgbClr val="FFFFFF"/>
                </a:solidFill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4022725" y="9720263"/>
            <a:ext cx="3076575" cy="509587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96471" tIns="50165" rIns="96471" bIns="50165" anchor="b"/>
          <a:lstStyle/>
          <a:p>
            <a:pPr algn="r" hangingPunct="0">
              <a:buClr>
                <a:srgbClr val="000000"/>
              </a:buClr>
              <a:buSzPct val="100000"/>
              <a:tabLst>
                <a:tab pos="0" algn="l"/>
                <a:tab pos="488950" algn="l"/>
                <a:tab pos="979488" algn="l"/>
                <a:tab pos="1470025" algn="l"/>
                <a:tab pos="1958975" algn="l"/>
                <a:tab pos="2449513" algn="l"/>
                <a:tab pos="2940050" algn="l"/>
                <a:tab pos="3429000" algn="l"/>
                <a:tab pos="3919538" algn="l"/>
                <a:tab pos="4410075" algn="l"/>
                <a:tab pos="4900613" algn="l"/>
                <a:tab pos="5389563" algn="l"/>
                <a:tab pos="5880100" algn="l"/>
                <a:tab pos="6370638" algn="l"/>
                <a:tab pos="6859588" algn="l"/>
                <a:tab pos="7350125" algn="l"/>
                <a:tab pos="7840663" algn="l"/>
                <a:tab pos="8331200" algn="l"/>
                <a:tab pos="8820150" algn="l"/>
                <a:tab pos="9310688" algn="l"/>
                <a:tab pos="9801225" algn="l"/>
              </a:tabLst>
            </a:pPr>
            <a:fld id="{639FEC7C-B22C-4A90-8A63-043F0BD77429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tabLst>
                  <a:tab pos="0" algn="l"/>
                  <a:tab pos="488950" algn="l"/>
                  <a:tab pos="979488" algn="l"/>
                  <a:tab pos="1470025" algn="l"/>
                  <a:tab pos="1958975" algn="l"/>
                  <a:tab pos="2449513" algn="l"/>
                  <a:tab pos="2940050" algn="l"/>
                  <a:tab pos="3429000" algn="l"/>
                  <a:tab pos="3919538" algn="l"/>
                  <a:tab pos="4410075" algn="l"/>
                  <a:tab pos="4900613" algn="l"/>
                  <a:tab pos="5389563" algn="l"/>
                  <a:tab pos="5880100" algn="l"/>
                  <a:tab pos="6370638" algn="l"/>
                  <a:tab pos="6859588" algn="l"/>
                  <a:tab pos="7350125" algn="l"/>
                  <a:tab pos="7840663" algn="l"/>
                  <a:tab pos="8331200" algn="l"/>
                  <a:tab pos="8820150" algn="l"/>
                  <a:tab pos="9310688" algn="l"/>
                  <a:tab pos="9801225" algn="l"/>
                </a:tabLst>
              </a:pPr>
              <a:t>21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1184275" y="766763"/>
            <a:ext cx="473392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8015" tIns="49007" rIns="98015" bIns="4900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/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59338"/>
            <a:ext cx="5683250" cy="46069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  <a:tabLst>
                <a:tab pos="774700" algn="l"/>
                <a:tab pos="1550988" algn="l"/>
                <a:tab pos="2327275" algn="l"/>
                <a:tab pos="3103563" algn="l"/>
                <a:tab pos="3878263" algn="l"/>
                <a:tab pos="4654550" algn="l"/>
                <a:tab pos="5430838" algn="l"/>
              </a:tabLst>
            </a:pPr>
            <a:endParaRPr lang="en-US" sz="2100" dirty="0" smtClean="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EB99-952D-4E8B-9A4F-6E61A367B70F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7B1A-1717-4079-B637-35D6EDDB7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0063-6A7A-4436-B100-5B55DAA0C2C0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B7FA-C3B5-44AB-882E-037CCE2FC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D616-CF88-4864-A824-D27E4EE96246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1896-9DD7-4ED6-9E25-B35DA336E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D829-1377-44B1-89DD-3338796622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FC25-CCF7-49B9-B850-42D12C04A3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3D10-B4BD-4FEB-99DF-8B1DE4DA5A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1E6B-1A47-4B4D-BCE3-740FCC6065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7C71-91F9-4958-940D-C95DB2B09B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544A8-0054-42A5-8E7E-852D49D3A8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5FE9-0904-40B7-A535-00631AFFBD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544E-FEF0-4B0A-9987-652E8743B6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E846-D833-4DC8-808E-C51F423CB594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9E18-F413-477B-ACC5-C23F1E9F5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2DD8-0658-4DF8-8248-B9EBFA83BA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E4FD-2769-4F70-92AD-104E2BA3B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C794-A812-4857-8161-A8AE105E93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F3A54-A27D-4603-920C-72C8B7A92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BBE9-EDF6-432D-91CB-3797AB1D5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963A-7E81-4BBD-9E3A-2447F143B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1A44-B7E9-45C4-AA30-96E78DEE8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5AB1-F96B-49B9-9ABE-15B70CBC7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D53C-05F6-49B8-85FF-181153BAE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3959-D742-46C6-A139-55A653378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701A-E208-461F-9FAF-4B8B3F95D7BF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F07DF-2402-46FF-B3E0-75ABD4B89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AC52-B9F0-4329-ABCA-C9AFFC4F7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1B15-507E-4D5F-9333-59E80FB27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4A2D-3A65-4287-A9EE-AAC85489A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E67BF-EDBC-4D40-A3A2-5917F0DBC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3FD82-7C4D-4B15-946B-212CB9163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267E-6AE4-4101-AA7D-FFBF1481F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C356-0B6B-4FD9-AC48-1AFAB3AD6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C8B9E-45FA-40E0-B250-99A04079B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82CC-A821-49C2-8B72-DDC299CA2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E6B00-032B-4323-946C-8298A4132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0E60-11F4-4C3A-B223-2D200F00D2F0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F631-1AC2-441D-9F54-9A24A4B96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D111-2B8E-454F-B265-0B2791D89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A84B-812F-4CEF-849B-A08ED80A7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6476-3C9D-4968-A359-B1D1FEE60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1B1C-D9E5-4AC1-8464-3524C1CE3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80531-1D3D-4651-93A6-61319782C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65D9B-1315-4C9E-B528-883A3F3D0412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93C3-FF54-4DD6-BBCC-FDA8C176E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57559-EB5F-41C8-8DB1-77B407753955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B090-247A-4426-8C5D-236EF44C3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79D4-89D9-4489-A084-12E1D965BF36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CBF70-EED4-43B1-99AA-B663A2FE3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7816-666A-4B33-A4CF-51520C9EC280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89B9-4D4C-47B1-B983-FAFF1F4F4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4D58-653A-435B-964F-957FD6837F04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4A22-610E-4393-A29C-B3346562E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843"/>
            </a:gs>
            <a:gs pos="100000">
              <a:srgbClr val="B519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511FB54-6ADC-4811-9C88-7EDF38925505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759C32E-5F96-473D-9B1A-3328AAC7A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4" charset="0"/>
        <a:defRPr sz="4300">
          <a:solidFill>
            <a:srgbClr val="495A74"/>
          </a:solidFill>
          <a:latin typeface="+mj-lt"/>
          <a:ea typeface="Arial Unicode MS" pitchFamily="34" charset="-128"/>
          <a:cs typeface="+mj-cs"/>
        </a:defRPr>
      </a:lvl1pPr>
      <a:lvl2pPr algn="l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4" charset="0"/>
        <a:defRPr sz="4300">
          <a:solidFill>
            <a:srgbClr val="495A74"/>
          </a:solidFill>
          <a:latin typeface="Gill Sans MT" pitchFamily="32" charset="0"/>
          <a:ea typeface="Arial Unicode MS" pitchFamily="34" charset="-128"/>
          <a:cs typeface="Arial Unicode MS" charset="0"/>
        </a:defRPr>
      </a:lvl2pPr>
      <a:lvl3pPr algn="l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4" charset="0"/>
        <a:defRPr sz="4300">
          <a:solidFill>
            <a:srgbClr val="495A74"/>
          </a:solidFill>
          <a:latin typeface="Gill Sans MT" pitchFamily="32" charset="0"/>
          <a:ea typeface="Arial Unicode MS" pitchFamily="34" charset="-128"/>
          <a:cs typeface="Arial Unicode MS" charset="0"/>
        </a:defRPr>
      </a:lvl3pPr>
      <a:lvl4pPr algn="l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4" charset="0"/>
        <a:defRPr sz="4300">
          <a:solidFill>
            <a:srgbClr val="495A74"/>
          </a:solidFill>
          <a:latin typeface="Gill Sans MT" pitchFamily="32" charset="0"/>
          <a:ea typeface="Arial Unicode MS" pitchFamily="34" charset="-128"/>
          <a:cs typeface="Arial Unicode MS" charset="0"/>
        </a:defRPr>
      </a:lvl4pPr>
      <a:lvl5pPr algn="l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4" charset="0"/>
        <a:defRPr sz="4300">
          <a:solidFill>
            <a:srgbClr val="495A74"/>
          </a:solidFill>
          <a:latin typeface="Gill Sans MT" pitchFamily="32" charset="0"/>
          <a:ea typeface="Arial Unicode MS" pitchFamily="34" charset="-128"/>
          <a:cs typeface="Arial Unicode MS" charset="0"/>
        </a:defRPr>
      </a:lvl5pPr>
      <a:lvl6pPr marL="457200" algn="l" defTabSz="457200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2" charset="0"/>
        <a:defRPr sz="4300">
          <a:solidFill>
            <a:srgbClr val="495A74"/>
          </a:solidFill>
          <a:latin typeface="Gill Sans MT" pitchFamily="32" charset="0"/>
          <a:cs typeface="Arial Unicode MS" charset="0"/>
        </a:defRPr>
      </a:lvl6pPr>
      <a:lvl7pPr marL="914400" algn="l" defTabSz="457200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2" charset="0"/>
        <a:defRPr sz="4300">
          <a:solidFill>
            <a:srgbClr val="495A74"/>
          </a:solidFill>
          <a:latin typeface="Gill Sans MT" pitchFamily="32" charset="0"/>
          <a:cs typeface="Arial Unicode MS" charset="0"/>
        </a:defRPr>
      </a:lvl7pPr>
      <a:lvl8pPr marL="1371600" algn="l" defTabSz="457200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2" charset="0"/>
        <a:defRPr sz="4300">
          <a:solidFill>
            <a:srgbClr val="495A74"/>
          </a:solidFill>
          <a:latin typeface="Gill Sans MT" pitchFamily="32" charset="0"/>
          <a:cs typeface="Arial Unicode MS" charset="0"/>
        </a:defRPr>
      </a:lvl8pPr>
      <a:lvl9pPr marL="1828800" algn="l" defTabSz="457200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495A74"/>
        </a:buClr>
        <a:buSzPct val="100000"/>
        <a:buFont typeface="Gill Sans MT" pitchFamily="32" charset="0"/>
        <a:defRPr sz="4300">
          <a:solidFill>
            <a:srgbClr val="495A74"/>
          </a:solidFill>
          <a:latin typeface="Gill Sans MT" pitchFamily="32" charset="0"/>
          <a:cs typeface="Arial Unicode MS" charset="0"/>
        </a:defRPr>
      </a:lvl9pPr>
    </p:titleStyle>
    <p:bodyStyle>
      <a:lvl1pPr marL="361950" indent="-282575" algn="l" defTabSz="457200" rtl="0" eaLnBrk="0" fontAlgn="base" hangingPunct="0">
        <a:lnSpc>
          <a:spcPct val="68000"/>
        </a:lnSpc>
        <a:spcBef>
          <a:spcPts val="600"/>
        </a:spcBef>
        <a:spcAft>
          <a:spcPct val="0"/>
        </a:spcAft>
        <a:buClr>
          <a:srgbClr val="C00000"/>
        </a:buClr>
        <a:buSzPct val="80000"/>
        <a:buFont typeface="Wingdings 2" pitchFamily="18" charset="2"/>
        <a:buChar char="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636588" indent="-233363" algn="l" defTabSz="457200" rtl="0" eaLnBrk="0" fontAlgn="base" hangingPunct="0">
        <a:lnSpc>
          <a:spcPct val="68000"/>
        </a:lnSpc>
        <a:spcBef>
          <a:spcPts val="550"/>
        </a:spcBef>
        <a:spcAft>
          <a:spcPct val="0"/>
        </a:spcAft>
        <a:buClr>
          <a:srgbClr val="C00000"/>
        </a:buClr>
        <a:buSzPct val="100000"/>
        <a:buFont typeface="Verdana" pitchFamily="34" charset="0"/>
        <a:buChar char="◦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882650" indent="-228600" algn="l" defTabSz="457200" rtl="0" eaLnBrk="0" fontAlgn="base" hangingPunct="0">
        <a:lnSpc>
          <a:spcPct val="68000"/>
        </a:lnSpc>
        <a:spcBef>
          <a:spcPts val="600"/>
        </a:spcBef>
        <a:spcAft>
          <a:spcPct val="0"/>
        </a:spcAft>
        <a:buClr>
          <a:srgbClr val="EA157A"/>
        </a:buClr>
        <a:buSzPct val="100000"/>
        <a:buFont typeface="Wingdings 2" pitchFamily="18" charset="2"/>
        <a:buChar char="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093788" indent="-171450" algn="l" defTabSz="457200" rtl="0" eaLnBrk="0" fontAlgn="base" hangingPunct="0">
        <a:lnSpc>
          <a:spcPct val="68000"/>
        </a:lnSpc>
        <a:spcBef>
          <a:spcPts val="500"/>
        </a:spcBef>
        <a:spcAft>
          <a:spcPct val="0"/>
        </a:spcAft>
        <a:buClr>
          <a:srgbClr val="FEB80A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1293813" indent="-180975" algn="l" defTabSz="457200" rtl="0" eaLnBrk="0" fontAlgn="base" hangingPunct="0">
        <a:lnSpc>
          <a:spcPct val="68000"/>
        </a:lnSpc>
        <a:spcBef>
          <a:spcPts val="500"/>
        </a:spcBef>
        <a:spcAft>
          <a:spcPct val="0"/>
        </a:spcAft>
        <a:buClr>
          <a:srgbClr val="FEB80A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1751013" indent="-180975" algn="l" defTabSz="457200" rtl="0" eaLnBrk="1" fontAlgn="base" hangingPunct="1">
        <a:lnSpc>
          <a:spcPct val="68000"/>
        </a:lnSpc>
        <a:spcBef>
          <a:spcPts val="500"/>
        </a:spcBef>
        <a:spcAft>
          <a:spcPct val="0"/>
        </a:spcAft>
        <a:buClr>
          <a:srgbClr val="FEB80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6pPr>
      <a:lvl7pPr marL="2208213" indent="-180975" algn="l" defTabSz="457200" rtl="0" eaLnBrk="1" fontAlgn="base" hangingPunct="1">
        <a:lnSpc>
          <a:spcPct val="68000"/>
        </a:lnSpc>
        <a:spcBef>
          <a:spcPts val="500"/>
        </a:spcBef>
        <a:spcAft>
          <a:spcPct val="0"/>
        </a:spcAft>
        <a:buClr>
          <a:srgbClr val="FEB80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7pPr>
      <a:lvl8pPr marL="2665413" indent="-180975" algn="l" defTabSz="457200" rtl="0" eaLnBrk="1" fontAlgn="base" hangingPunct="1">
        <a:lnSpc>
          <a:spcPct val="68000"/>
        </a:lnSpc>
        <a:spcBef>
          <a:spcPts val="500"/>
        </a:spcBef>
        <a:spcAft>
          <a:spcPct val="0"/>
        </a:spcAft>
        <a:buClr>
          <a:srgbClr val="FEB80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8pPr>
      <a:lvl9pPr marL="3122613" indent="-180975" algn="l" defTabSz="457200" rtl="0" eaLnBrk="1" fontAlgn="base" hangingPunct="1">
        <a:lnSpc>
          <a:spcPct val="68000"/>
        </a:lnSpc>
        <a:spcBef>
          <a:spcPts val="500"/>
        </a:spcBef>
        <a:spcAft>
          <a:spcPct val="0"/>
        </a:spcAft>
        <a:buClr>
          <a:srgbClr val="FEB80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74524E9-32ED-4024-8D8C-6426DD892F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1536700" indent="-215900" algn="ctr" defTabSz="457200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1993900" indent="-215900" algn="ctr" defTabSz="457200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2451100" indent="-215900" algn="ctr" defTabSz="457200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2908300" indent="-215900" algn="ctr" defTabSz="457200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431800" indent="-323850" algn="l" defTabSz="457200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863600" indent="-287338" algn="l" defTabSz="457200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295400" indent="-215900" algn="l" defTabSz="457200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727200" indent="-215900" algn="l" defTabSz="457200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159000" indent="-215900" algn="l" defTabSz="457200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616200" indent="-215900" algn="l" defTabSz="457200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73400" indent="-215900" algn="l" defTabSz="457200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30600" indent="-215900" algn="l" defTabSz="457200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7800" indent="-215900" algn="l" defTabSz="457200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8B29CB3-C8F7-4521-A503-40B87B50B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  <a:cs typeface="SimSun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  <a:cs typeface="SimSun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  <a:cs typeface="SimSun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  <a:cs typeface="SimSun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99ADC83-AC4B-48A0-BDA3-04A1DDF4E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  <a:cs typeface="SimSun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  <a:cs typeface="SimSun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  <a:cs typeface="SimSun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  <a:cs typeface="SimSun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5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295400" y="2667000"/>
            <a:ext cx="2641600" cy="1981200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905000" y="304801"/>
            <a:ext cx="723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>
                <a:srgbClr val="495A74"/>
              </a:buClr>
              <a:buSzPct val="100000"/>
              <a:buFont typeface="Gill Sans MT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800" b="1" dirty="0">
                <a:solidFill>
                  <a:srgbClr val="495A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Distributed Generation (DG) </a:t>
            </a:r>
            <a:endParaRPr lang="en-US" sz="3800" b="1" dirty="0" smtClean="0">
              <a:solidFill>
                <a:srgbClr val="495A7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2" charset="0"/>
              <a:ea typeface="+mn-ea"/>
              <a:cs typeface="Arial Unicode MS" charset="0"/>
            </a:endParaRPr>
          </a:p>
          <a:p>
            <a:pPr algn="ctr">
              <a:buClr>
                <a:srgbClr val="495A74"/>
              </a:buClr>
              <a:buSzPct val="100000"/>
              <a:buFont typeface="Gill Sans MT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800" b="1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Interconnection and Registration with ERCOT</a:t>
            </a:r>
            <a:endParaRPr lang="en-US" sz="3800" b="1" dirty="0">
              <a:solidFill>
                <a:srgbClr val="495A7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90800" y="2209800"/>
            <a:ext cx="5791200" cy="848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3813" algn="ctr">
              <a:spcBef>
                <a:spcPts val="600"/>
              </a:spcBef>
              <a:buClr>
                <a:srgbClr val="C00000"/>
              </a:buClr>
              <a:buSzPct val="100000"/>
              <a:buFont typeface="Gill Sans MT" pitchFamily="34" charset="0"/>
              <a:buNone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2200" dirty="0" smtClean="0">
                <a:solidFill>
                  <a:srgbClr val="253143"/>
                </a:solidFill>
                <a:latin typeface="Gill Sans MT" pitchFamily="34" charset="0"/>
              </a:rPr>
              <a:t>Emerging Technologies Working Group (ETWG)</a:t>
            </a:r>
          </a:p>
          <a:p>
            <a:pPr marL="23813" algn="ctr">
              <a:spcBef>
                <a:spcPts val="600"/>
              </a:spcBef>
              <a:buClr>
                <a:srgbClr val="C00000"/>
              </a:buClr>
              <a:buSzPct val="100000"/>
              <a:buFont typeface="Gill Sans MT" pitchFamily="34" charset="0"/>
              <a:buNone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GB" sz="2200" dirty="0" smtClean="0">
                <a:solidFill>
                  <a:srgbClr val="253143"/>
                </a:solidFill>
                <a:latin typeface="Gill Sans MT" pitchFamily="34" charset="0"/>
              </a:rPr>
              <a:t>February 19,  2015</a:t>
            </a:r>
            <a:endParaRPr lang="en-GB" sz="2200" dirty="0">
              <a:solidFill>
                <a:srgbClr val="253143"/>
              </a:solidFill>
              <a:latin typeface="Gill Sans MT" pitchFamily="34" charset="0"/>
            </a:endParaRPr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5257800" y="4002427"/>
            <a:ext cx="3733800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900000"/>
              </a:buClr>
              <a:buSzPct val="100000"/>
              <a:buFont typeface="Gill Sans M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i="1" dirty="0">
              <a:solidFill>
                <a:srgbClr val="900000"/>
              </a:solidFill>
              <a:latin typeface="Gill Sans MT" pitchFamily="34" charset="0"/>
            </a:endParaRPr>
          </a:p>
          <a:p>
            <a:pPr>
              <a:buClr>
                <a:srgbClr val="900000"/>
              </a:buClr>
              <a:buSzPct val="100000"/>
              <a:buFont typeface="Gill Sans M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900000"/>
                </a:solidFill>
                <a:latin typeface="Gill Sans MT" pitchFamily="34" charset="0"/>
              </a:rPr>
              <a:t>Hugo E. Mena,</a:t>
            </a:r>
            <a:endParaRPr lang="en-GB" sz="2400" b="1" dirty="0">
              <a:solidFill>
                <a:srgbClr val="900000"/>
              </a:solidFill>
              <a:latin typeface="Gill Sans MT" pitchFamily="34" charset="0"/>
            </a:endParaRPr>
          </a:p>
          <a:p>
            <a:pPr>
              <a:buClr>
                <a:srgbClr val="900000"/>
              </a:buClr>
              <a:buSzPct val="100000"/>
              <a:buFont typeface="Gill Sans M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900000"/>
                </a:solidFill>
                <a:latin typeface="Gill Sans MT" pitchFamily="34" charset="0"/>
              </a:rPr>
              <a:t>B.Sc., M.Sc. </a:t>
            </a:r>
            <a:r>
              <a:rPr lang="en-GB" sz="1600" dirty="0" smtClean="0">
                <a:solidFill>
                  <a:srgbClr val="900000"/>
                </a:solidFill>
                <a:latin typeface="Gill Sans MT" pitchFamily="34" charset="0"/>
              </a:rPr>
              <a:t>, </a:t>
            </a:r>
            <a:r>
              <a:rPr lang="en-GB" sz="1600" dirty="0">
                <a:solidFill>
                  <a:srgbClr val="900000"/>
                </a:solidFill>
                <a:latin typeface="Gill Sans MT" pitchFamily="34" charset="0"/>
              </a:rPr>
              <a:t>P.E.</a:t>
            </a:r>
          </a:p>
          <a:p>
            <a:pPr>
              <a:buClr>
                <a:srgbClr val="900000"/>
              </a:buClr>
              <a:buSzPct val="100000"/>
              <a:buFont typeface="Gill Sans M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900000"/>
                </a:solidFill>
                <a:latin typeface="Gill Sans MT" pitchFamily="34" charset="0"/>
              </a:rPr>
              <a:t>Chief Engineer</a:t>
            </a:r>
          </a:p>
          <a:p>
            <a:pPr>
              <a:buClr>
                <a:srgbClr val="900000"/>
              </a:buClr>
              <a:buSzPct val="100000"/>
              <a:buFont typeface="Gill Sans M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900000"/>
                </a:solidFill>
                <a:latin typeface="Gill Sans MT" pitchFamily="34" charset="0"/>
              </a:rPr>
              <a:t>Electric </a:t>
            </a:r>
            <a:r>
              <a:rPr lang="en-GB" sz="1600" dirty="0">
                <a:solidFill>
                  <a:srgbClr val="900000"/>
                </a:solidFill>
                <a:latin typeface="Gill Sans MT" pitchFamily="34" charset="0"/>
              </a:rPr>
              <a:t>Power Engineers, Inc</a:t>
            </a:r>
            <a:r>
              <a:rPr lang="en-GB" sz="1600" dirty="0" smtClean="0">
                <a:solidFill>
                  <a:srgbClr val="900000"/>
                </a:solidFill>
                <a:latin typeface="Gill Sans MT" pitchFamily="34" charset="0"/>
              </a:rPr>
              <a:t>.</a:t>
            </a:r>
          </a:p>
          <a:p>
            <a:pPr>
              <a:buClr>
                <a:srgbClr val="900000"/>
              </a:buClr>
              <a:buSzPct val="100000"/>
              <a:buFont typeface="Gill Sans M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>
              <a:solidFill>
                <a:srgbClr val="900000"/>
              </a:solidFill>
              <a:latin typeface="Gill Sans MT" pitchFamily="34" charset="0"/>
            </a:endParaRPr>
          </a:p>
          <a:p>
            <a:pPr>
              <a:buClr>
                <a:srgbClr val="900000"/>
              </a:buClr>
              <a:buSzPct val="100000"/>
              <a:buFont typeface="Gill Sans M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900000"/>
                </a:solidFill>
                <a:latin typeface="Gill Sans MT" pitchFamily="34" charset="0"/>
              </a:rPr>
              <a:t>Vice-Chair - ETWG</a:t>
            </a:r>
            <a:endParaRPr lang="en-GB" sz="1600" dirty="0">
              <a:solidFill>
                <a:srgbClr val="900000"/>
              </a:solidFill>
              <a:latin typeface="Gill Sans MT" pitchFamily="34" charset="0"/>
            </a:endParaRPr>
          </a:p>
        </p:txBody>
      </p:sp>
      <p:pic>
        <p:nvPicPr>
          <p:cNvPr id="27650" name="Picture 2" descr="http://images.impcorporation.com/ShowImage_v0A.aspx?ItemID=14749&amp;FileName=21369986_1.jpg&amp;UniqueID=21369986&amp;Width=706&amp;Height=5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036441"/>
            <a:ext cx="2362200" cy="190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8534400" cy="457200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The ERCOT Nodal Protocols define Distributed Generation (DG) as: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An electrical generating facility located at a Customer’s point of delivery (point of common coupling) ten megawatts (MW) or less and connected at a voltage less than or equal to 60 kilovolts (kV) which may be connected in parallel operation to the utility system. </a:t>
            </a:r>
          </a:p>
          <a:p>
            <a:pPr marL="342900" lvl="1" indent="-342900" algn="just"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Additionally, the Nodal Protocols define Distributed Renewable Generation (DRG) as: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An electric generation with a capacity of not more than 2,000 kW provided by a renewable energy technology that is installed on a retail electric Customer’s side of the meter.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DRG is considered as a subset of DG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Distributed Generation (DG)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295400"/>
            <a:ext cx="857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DG Interconnection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Applications…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72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Agreements…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58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Studies…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4572000" algn="ctr"/>
                <a:tab pos="8636000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DG Interconnection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  </a:t>
            </a:r>
            <a:r>
              <a:rPr lang="en-US" sz="2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153400" cy="213360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Once a project location has been identified, contact the applicable Distribution Service Provider (DSP) to discuss connecting to their system and request the applicable forms for the Interconnection Application.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Submit Interconnection Application – PUC Texas required data and additional technical data as required by DSP.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505200"/>
            <a:ext cx="79959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153400" cy="259080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DSP Application Review and Studies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Studies will depend on the size and the location of the Project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Fees will apply to complete the studies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Results of the Studies will identify any facilities needed to interconnect the Project as well as any distribution system upgrades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200" dirty="0" smtClean="0"/>
          </a:p>
        </p:txBody>
      </p:sp>
      <p:pic>
        <p:nvPicPr>
          <p:cNvPr id="2053" name="Picture 5" descr="Distributed Electrical SCADA Techn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4724400" cy="245668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4572000" algn="ctr"/>
                <a:tab pos="8636000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DG Interconnection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  </a:t>
            </a:r>
            <a:r>
              <a:rPr lang="en-US" sz="2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6477000" cy="36576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200" b="1" dirty="0" smtClean="0"/>
              <a:t>Interconnection Agreement (IA) </a:t>
            </a:r>
          </a:p>
          <a:p>
            <a:pPr marL="57150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marL="63500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dirty="0" smtClean="0"/>
              <a:t>PUC Texas developed an IA </a:t>
            </a:r>
            <a:br>
              <a:rPr lang="en-US" sz="2200" dirty="0" smtClean="0"/>
            </a:br>
            <a:r>
              <a:rPr lang="en-US" sz="2200" dirty="0" smtClean="0"/>
              <a:t>for distributed generation.  The </a:t>
            </a:r>
            <a:br>
              <a:rPr lang="en-US" sz="2200" dirty="0" smtClean="0"/>
            </a:br>
            <a:r>
              <a:rPr lang="en-US" sz="2200" dirty="0" smtClean="0"/>
              <a:t>IA allows for DSPs to include </a:t>
            </a:r>
            <a:br>
              <a:rPr lang="en-US" sz="2200" dirty="0" smtClean="0"/>
            </a:br>
            <a:r>
              <a:rPr lang="en-US" sz="2200" dirty="0" smtClean="0"/>
              <a:t>facilities information under Exhibit A</a:t>
            </a:r>
            <a:r>
              <a:rPr lang="en-US" sz="2000" dirty="0" smtClean="0"/>
              <a:t>.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23" r="5253"/>
          <a:stretch>
            <a:fillRect/>
          </a:stretch>
        </p:blipFill>
        <p:spPr bwMode="auto">
          <a:xfrm>
            <a:off x="5522977" y="1524000"/>
            <a:ext cx="362102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4572000" algn="ctr"/>
                <a:tab pos="8636000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DG Interconnection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  </a:t>
            </a:r>
            <a:r>
              <a:rPr lang="en-US" sz="2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marL="457200" indent="-45720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600" dirty="0" smtClean="0"/>
              <a:t>Technical information required for studies varies by DSPs.  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600" dirty="0" smtClean="0"/>
              <a:t>No system wide distributed generation queue or list of projects under study.  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600" dirty="0" smtClean="0"/>
              <a:t>One yearly report per DSP submitted to PUC.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600" dirty="0" smtClean="0"/>
              <a:t>Requirements vary from utility to utility.  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600" dirty="0" smtClean="0"/>
              <a:t>Distribution wheeling charges may apply to generation projects that want to participate in the ERCOT Wholesale Energy Market.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4572000" algn="ctr"/>
                <a:tab pos="8636000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DG Interconnection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  </a:t>
            </a:r>
            <a:r>
              <a:rPr lang="en-US" sz="2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7924800" cy="121920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200" dirty="0" smtClean="0"/>
              <a:t>Little information available to ERCOT for current DG projects.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200" dirty="0" smtClean="0"/>
              <a:t>DG is not required to provide Real-Time data via Telemetry.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45508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38800" y="3048000"/>
          <a:ext cx="3124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8404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Possible Data Acquisition Requirements</a:t>
                      </a:r>
                    </a:p>
                    <a:p>
                      <a:pPr algn="ctr"/>
                      <a:r>
                        <a:rPr lang="en-US" sz="1600" dirty="0" smtClean="0"/>
                        <a:t>&gt; 1 MW and &lt; 10 MW</a:t>
                      </a:r>
                      <a:endParaRPr lang="en-US" sz="1600" dirty="0"/>
                    </a:p>
                  </a:txBody>
                  <a:tcPr anchor="ctr"/>
                </a:tc>
              </a:tr>
              <a:tr h="14455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SCADA telemetry for total generation and load data. 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en-US" sz="1600" dirty="0" smtClean="0"/>
                        <a:t>MW / MVARs</a:t>
                      </a:r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  <a:r>
                        <a:rPr lang="en-US" sz="1600" baseline="0" dirty="0" smtClean="0"/>
                        <a:t> POI </a:t>
                      </a:r>
                      <a:r>
                        <a:rPr lang="en-US" sz="1600" dirty="0" smtClean="0"/>
                        <a:t>Voltage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4572000" algn="ctr"/>
                <a:tab pos="8636000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DG Interconnection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  </a:t>
            </a:r>
            <a:r>
              <a:rPr lang="en-US" sz="2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kern="12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ERCOT DG Registration</a:t>
            </a:r>
            <a:endParaRPr lang="en-US" sz="4000" kern="1200" dirty="0"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077200" cy="457200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200" dirty="0" smtClean="0"/>
              <a:t>DG projects that want to participate in the ERCOT Wholesale Energy Market and are greater than 1 MW, will need to register with ERCOT.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200" dirty="0" smtClean="0"/>
              <a:t>Individual DG Resource installations of less than 1 MW and for which production nets with customer load are not required to be registered with ERCOT.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200" dirty="0" smtClean="0"/>
              <a:t>DG is not required to be part of the Network Operations Model and the Qualified Scheduling Entity (QSE) is not required to provide Real-Time data via Telemetry.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200" dirty="0" smtClean="0"/>
              <a:t>DG units are not dispatched by ERCOT’s Security Constrained Economic Dispatch (SCED) engine.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kern="12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ERCOT DG Registration</a:t>
            </a:r>
            <a:r>
              <a:rPr lang="en-US" sz="2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	</a:t>
            </a:r>
            <a:r>
              <a:rPr lang="en-US" sz="2000" kern="12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cont’d</a:t>
            </a:r>
            <a:endParaRPr lang="en-US" sz="2000" kern="1200" dirty="0"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7848600" cy="4572000"/>
          </a:xfrm>
        </p:spPr>
        <p:txBody>
          <a:bodyPr/>
          <a:lstStyle/>
          <a:p>
            <a:pPr algn="just">
              <a:buClr>
                <a:srgbClr val="C0000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200" dirty="0" smtClean="0"/>
              <a:t>DG has two metering options: </a:t>
            </a:r>
          </a:p>
          <a:p>
            <a:pPr lvl="1" algn="just"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 smtClean="0"/>
              <a:t>ERCOT Polled Settlement (EPS) meter or </a:t>
            </a:r>
          </a:p>
          <a:p>
            <a:pPr lvl="1" algn="just"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 smtClean="0"/>
              <a:t>TDSP-Read Generation Meter. </a:t>
            </a:r>
          </a:p>
          <a:p>
            <a:pPr algn="just">
              <a:buClr>
                <a:srgbClr val="C0000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200" dirty="0" smtClean="0"/>
              <a:t>EPS Meter data will be included in Initial, Final and True-Up Settlements per the settlement calendar.   </a:t>
            </a:r>
          </a:p>
          <a:p>
            <a:pPr algn="just">
              <a:buClr>
                <a:srgbClr val="C0000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200" dirty="0" smtClean="0"/>
              <a:t>TDSP-Read meter data will be applied for Settlement by Operating Day once data is received from the TDSP, generally on a monthly basis.</a:t>
            </a:r>
          </a:p>
          <a:p>
            <a:pPr algn="just">
              <a:buClr>
                <a:srgbClr val="C0000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200" dirty="0" smtClean="0"/>
              <a:t>DG resources are settled at the appropriate Load Zone Price.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3050"/>
            <a:ext cx="68580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kern="12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</a:rPr>
              <a:t>Summary / Conclusion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05000" y="1447801"/>
            <a:ext cx="6934200" cy="4495800"/>
          </a:xfrm>
        </p:spPr>
        <p:txBody>
          <a:bodyPr/>
          <a:lstStyle/>
          <a:p>
            <a:pPr marL="635000" lvl="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en-US" sz="2200" dirty="0" smtClean="0"/>
              <a:t>DG interconnection application requirements vary by DSP for DG projects.</a:t>
            </a:r>
          </a:p>
          <a:p>
            <a:pPr marL="635000" lvl="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en-US" sz="2200" dirty="0" smtClean="0"/>
              <a:t>A universal interconnection agreement is already available from PUC Texas and it is being used by DSPs.  </a:t>
            </a:r>
          </a:p>
          <a:p>
            <a:pPr marL="635000" lvl="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en-US" sz="2200" dirty="0" smtClean="0"/>
              <a:t>DG projects greater than 1 MW must register with ERCOT to be able to participate in the Wholesale Market.  </a:t>
            </a:r>
          </a:p>
          <a:p>
            <a:pPr marL="635000" lvl="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en-US" sz="2200" dirty="0" smtClean="0"/>
              <a:t>DG settlement will be paid at the appropriate Load Zone Price. </a:t>
            </a:r>
          </a:p>
          <a:p>
            <a:pPr marL="635000" lvl="1" indent="-342900" algn="just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en-US" sz="2200" dirty="0" smtClean="0"/>
              <a:t>No telemetry requirement for DG projects.</a:t>
            </a:r>
          </a:p>
          <a:p>
            <a:pPr marL="579438" lvl="1" algn="just">
              <a:buSzPct val="100000"/>
              <a:buFont typeface="Arial" charset="0"/>
              <a:buChar char="•"/>
            </a:pPr>
            <a:endParaRPr lang="en-US" sz="1800" dirty="0" smtClean="0"/>
          </a:p>
          <a:p>
            <a:pPr marL="579438" lvl="1" algn="just">
              <a:buSzPct val="100000"/>
              <a:buFont typeface="Arial" charset="0"/>
              <a:buChar char="•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563813" y="207963"/>
            <a:ext cx="502920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495A74"/>
              </a:buClr>
              <a:buSzPct val="100000"/>
              <a:buFont typeface="Gill Sans MT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3600" dirty="0"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1950" lvl="1" indent="-282575">
              <a:lnSpc>
                <a:spcPct val="8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700" dirty="0">
                <a:solidFill>
                  <a:srgbClr val="000000"/>
                </a:solidFill>
                <a:latin typeface="Gill Sans MT" pitchFamily="34" charset="0"/>
              </a:rPr>
              <a:t>In business since 1968</a:t>
            </a:r>
          </a:p>
          <a:p>
            <a:pPr marL="361950" indent="-282575">
              <a:lnSpc>
                <a:spcPct val="8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700" dirty="0">
                <a:solidFill>
                  <a:srgbClr val="000000"/>
                </a:solidFill>
                <a:latin typeface="Gill Sans MT" pitchFamily="34" charset="0"/>
              </a:rPr>
              <a:t>Offers consulting services to electric utilities and private generators, in particular renewable energy generators</a:t>
            </a:r>
          </a:p>
          <a:p>
            <a:pPr marL="361950" indent="-282575">
              <a:lnSpc>
                <a:spcPct val="8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700" dirty="0" smtClean="0">
                <a:solidFill>
                  <a:srgbClr val="000000"/>
                </a:solidFill>
                <a:latin typeface="Gill Sans MT" pitchFamily="34" charset="0"/>
              </a:rPr>
              <a:t>Specializes </a:t>
            </a:r>
            <a:r>
              <a:rPr lang="en-GB" sz="2700" dirty="0">
                <a:solidFill>
                  <a:srgbClr val="000000"/>
                </a:solidFill>
                <a:latin typeface="Gill Sans MT" pitchFamily="34" charset="0"/>
              </a:rPr>
              <a:t>in:</a:t>
            </a: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Transmission grid deliverability </a:t>
            </a: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analysis</a:t>
            </a: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Distribution/Transmission planning</a:t>
            </a:r>
            <a:endParaRPr lang="en-GB" sz="2400" b="1" dirty="0">
              <a:solidFill>
                <a:srgbClr val="000000"/>
              </a:solidFill>
              <a:latin typeface="Gill Sans MT" pitchFamily="34" charset="0"/>
            </a:endParaRP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Management of grid interconnection</a:t>
            </a: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Congestion and curtailment analysis</a:t>
            </a: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Market pricing and nodal analysis</a:t>
            </a: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Design &amp; Equipment grid compliance</a:t>
            </a: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Project </a:t>
            </a:r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testing and inspection</a:t>
            </a: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Gill Sans MT" pitchFamily="34" charset="0"/>
            </a:endParaRPr>
          </a:p>
          <a:p>
            <a:pPr marL="739775" lvl="1" indent="-282575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Arial" charset="0"/>
              <a:buChar char="•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6148" name="Picture 5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-152400"/>
            <a:ext cx="5334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68580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kern="12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</a:rPr>
              <a:t>Questions to Debate</a:t>
            </a:r>
            <a:endParaRPr lang="en-US" sz="3600" kern="1200" dirty="0"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2" charset="0"/>
              <a:ea typeface="+mn-ea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5562600" cy="3962400"/>
          </a:xfrm>
        </p:spPr>
        <p:txBody>
          <a:bodyPr/>
          <a:lstStyle/>
          <a:p>
            <a:pPr marL="579438" lvl="1" algn="just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200" dirty="0" smtClean="0"/>
              <a:t>Should ERCOT take a more active role with DG projects interconnection?</a:t>
            </a:r>
            <a:endParaRPr lang="en-US" sz="1200" dirty="0" smtClean="0"/>
          </a:p>
          <a:p>
            <a:pPr marL="579438" lvl="1" algn="just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100" dirty="0" smtClean="0"/>
          </a:p>
          <a:p>
            <a:pPr marL="579438" lvl="1" algn="just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200" dirty="0" smtClean="0"/>
              <a:t>Will a DG interconnection list benefit the market? </a:t>
            </a:r>
            <a:endParaRPr lang="en-US" sz="2000" dirty="0" smtClean="0"/>
          </a:p>
          <a:p>
            <a:pPr marL="579438" lvl="1" algn="just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100" dirty="0" smtClean="0"/>
          </a:p>
          <a:p>
            <a:pPr marL="579438" lvl="1" algn="just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200" dirty="0" smtClean="0"/>
              <a:t>What benefits does the registration bring to developers other than participating in the Wholesale Market?</a:t>
            </a:r>
          </a:p>
          <a:p>
            <a:pPr marL="579438" lvl="1" algn="just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en-US" sz="100" dirty="0" smtClean="0"/>
          </a:p>
          <a:p>
            <a:pPr marL="579438" lvl="1" algn="just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200" dirty="0" smtClean="0"/>
              <a:t>Should new DG installations operating in the Wholesale market be required to provide real-time telemetry?</a:t>
            </a:r>
          </a:p>
          <a:p>
            <a:pPr marL="579438" lvl="1" algn="just">
              <a:buSzPct val="100000"/>
              <a:buFont typeface="Arial" charset="0"/>
              <a:buChar char="•"/>
            </a:pPr>
            <a:endParaRPr lang="en-US" sz="1800" dirty="0" smtClean="0"/>
          </a:p>
          <a:p>
            <a:pPr marL="579438" lvl="1" algn="just">
              <a:buSzPct val="100000"/>
              <a:buFont typeface="Arial" charset="0"/>
              <a:buChar char="•"/>
            </a:pPr>
            <a:endParaRPr lang="en-US" sz="1800" dirty="0" smtClean="0"/>
          </a:p>
          <a:p>
            <a:pPr marL="579438" lvl="1" algn="just">
              <a:buSzPct val="100000"/>
              <a:buFont typeface="Arial" charset="0"/>
              <a:buChar char="•"/>
            </a:pP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76400"/>
            <a:ext cx="1666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2667000" y="-290513"/>
            <a:ext cx="7499350" cy="187801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900" dirty="0">
                <a:solidFill>
                  <a:srgbClr val="495A74"/>
                </a:solidFill>
                <a:latin typeface="Gill Sans MT" pitchFamily="34" charset="0"/>
              </a:rPr>
              <a:t/>
            </a:r>
            <a:br>
              <a:rPr lang="en-US" sz="3900" dirty="0">
                <a:solidFill>
                  <a:srgbClr val="495A74"/>
                </a:solidFill>
                <a:latin typeface="Gill Sans MT" pitchFamily="34" charset="0"/>
              </a:rPr>
            </a:br>
            <a:r>
              <a:rPr lang="en-US" sz="3900" dirty="0">
                <a:solidFill>
                  <a:srgbClr val="495A74"/>
                </a:solidFill>
                <a:latin typeface="Gill Sans MT" pitchFamily="34" charset="0"/>
              </a:rPr>
              <a:t/>
            </a:r>
            <a:br>
              <a:rPr lang="en-US" sz="3900" dirty="0">
                <a:solidFill>
                  <a:srgbClr val="495A74"/>
                </a:solidFill>
                <a:latin typeface="Gill Sans MT" pitchFamily="34" charset="0"/>
              </a:rPr>
            </a:br>
            <a:endParaRPr lang="en-US" sz="3900" dirty="0">
              <a:solidFill>
                <a:srgbClr val="495A74"/>
              </a:solidFill>
              <a:latin typeface="Gill Sans MT" pitchFamily="34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752600" y="152400"/>
            <a:ext cx="4754563" cy="99060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2313" algn="l"/>
                <a:tab pos="1179513" algn="l"/>
                <a:tab pos="1636713" algn="l"/>
                <a:tab pos="2093913" algn="l"/>
                <a:tab pos="2551113" algn="l"/>
                <a:tab pos="3008313" algn="l"/>
                <a:tab pos="3465513" algn="l"/>
                <a:tab pos="3922713" algn="l"/>
                <a:tab pos="4379913" algn="l"/>
                <a:tab pos="4837113" algn="l"/>
                <a:tab pos="5294313" algn="l"/>
                <a:tab pos="5751513" algn="l"/>
                <a:tab pos="6208713" algn="l"/>
                <a:tab pos="6665913" algn="l"/>
                <a:tab pos="7123113" algn="l"/>
                <a:tab pos="7580313" algn="l"/>
                <a:tab pos="8037513" algn="l"/>
                <a:tab pos="8494713" algn="l"/>
                <a:tab pos="8951913" algn="l"/>
                <a:tab pos="9409113" algn="l"/>
                <a:tab pos="9866313" algn="l"/>
              </a:tabLst>
            </a:pPr>
            <a:r>
              <a:rPr lang="en-US" sz="4800" dirty="0">
                <a:solidFill>
                  <a:srgbClr val="495A74"/>
                </a:solidFill>
                <a:latin typeface="Gill Sans MT" pitchFamily="34" charset="0"/>
              </a:rPr>
              <a:t>Q&amp;As 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3048000" cy="3917919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219200" y="2057400"/>
            <a:ext cx="4191000" cy="166417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900000"/>
                </a:solidFill>
                <a:latin typeface="Gill Sans MT" pitchFamily="34" charset="0"/>
              </a:rPr>
              <a:t>Hugo E. Mena, </a:t>
            </a:r>
            <a:r>
              <a:rPr lang="en-US" sz="2000" b="1" dirty="0">
                <a:solidFill>
                  <a:srgbClr val="900000"/>
                </a:solidFill>
                <a:latin typeface="Gill Sans MT" pitchFamily="34" charset="0"/>
              </a:rPr>
              <a:t>P.E</a:t>
            </a:r>
            <a:r>
              <a:rPr lang="en-US" sz="2000" b="1" dirty="0" smtClean="0">
                <a:solidFill>
                  <a:srgbClr val="900000"/>
                </a:solidFill>
                <a:latin typeface="Gill Sans MT" pitchFamily="34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900000"/>
                </a:solidFill>
                <a:latin typeface="Gill Sans MT" pitchFamily="34" charset="0"/>
              </a:rPr>
              <a:t>Chief Engineer</a:t>
            </a:r>
            <a:endParaRPr lang="en-US" sz="2000" b="1" dirty="0">
              <a:solidFill>
                <a:srgbClr val="900000"/>
              </a:solidFill>
              <a:latin typeface="Gill Sans MT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900000"/>
                </a:solidFill>
                <a:latin typeface="Gill Sans MT" pitchFamily="34" charset="0"/>
              </a:rPr>
              <a:t>Electric Power Engineers, Inc.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900000"/>
              </a:solidFill>
              <a:latin typeface="Gill Sans MT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u="sng" dirty="0" smtClean="0">
                <a:solidFill>
                  <a:srgbClr val="900000"/>
                </a:solidFill>
                <a:latin typeface="Gill Sans MT" pitchFamily="34" charset="0"/>
              </a:rPr>
              <a:t>hmena@epeconsulting.com</a:t>
            </a:r>
            <a:endParaRPr lang="en-US" sz="2200" b="1" u="sng" dirty="0">
              <a:solidFill>
                <a:srgbClr val="9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0104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1950" indent="-282575" hangingPunct="0">
              <a:lnSpc>
                <a:spcPct val="93000"/>
              </a:lnSpc>
              <a:spcBef>
                <a:spcPts val="600"/>
              </a:spcBef>
              <a:buClr>
                <a:srgbClr val="C00000"/>
              </a:buClr>
              <a:buSzPct val="100000"/>
              <a:buFont typeface="Wingdings 2" pitchFamily="18" charset="2"/>
              <a:buNone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endParaRPr lang="en-GB" sz="3200" dirty="0">
              <a:solidFill>
                <a:srgbClr val="000000"/>
              </a:solidFill>
              <a:latin typeface="Gill Sans MT" pitchFamily="34" charset="0"/>
              <a:ea typeface="SimSun" charset="-122"/>
              <a:cs typeface="+mn-cs"/>
            </a:endParaRPr>
          </a:p>
          <a:p>
            <a:pPr marL="593725" indent="-514350" hangingPunct="0">
              <a:lnSpc>
                <a:spcPct val="9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dirty="0" smtClean="0">
                <a:latin typeface="+mj-lt"/>
                <a:ea typeface="SimSun" charset="-122"/>
                <a:cs typeface="+mn-cs"/>
              </a:rPr>
              <a:t>Generator Interconnection Basics</a:t>
            </a:r>
          </a:p>
          <a:p>
            <a:pPr marL="593725" indent="-514350" hangingPunct="0">
              <a:lnSpc>
                <a:spcPct val="9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dirty="0" smtClean="0">
                <a:latin typeface="+mj-lt"/>
                <a:ea typeface="SimSun" charset="-122"/>
                <a:cs typeface="+mn-cs"/>
              </a:rPr>
              <a:t>Distributed Generation (DG)</a:t>
            </a:r>
          </a:p>
          <a:p>
            <a:pPr marL="593725" indent="-514350" hangingPunct="0">
              <a:lnSpc>
                <a:spcPct val="9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dirty="0" smtClean="0">
                <a:latin typeface="+mj-lt"/>
                <a:ea typeface="SimSun" charset="-122"/>
                <a:cs typeface="+mn-cs"/>
              </a:rPr>
              <a:t>DG Interconnection</a:t>
            </a:r>
          </a:p>
          <a:p>
            <a:pPr marL="593725" indent="-514350" hangingPunct="0">
              <a:lnSpc>
                <a:spcPct val="9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dirty="0" smtClean="0">
                <a:latin typeface="+mj-lt"/>
                <a:ea typeface="SimSun" charset="-122"/>
                <a:cs typeface="+mn-cs"/>
              </a:rPr>
              <a:t>ERCOT DG Registration</a:t>
            </a:r>
          </a:p>
          <a:p>
            <a:pPr marL="593725" indent="-514350" hangingPunct="0">
              <a:lnSpc>
                <a:spcPct val="9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dirty="0" smtClean="0">
                <a:latin typeface="+mj-lt"/>
                <a:ea typeface="SimSun" charset="-122"/>
                <a:cs typeface="+mn-cs"/>
              </a:rPr>
              <a:t>Summary / Conclusion</a:t>
            </a:r>
          </a:p>
          <a:p>
            <a:pPr marL="593725" indent="-514350" hangingPunct="0">
              <a:lnSpc>
                <a:spcPct val="9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dirty="0" smtClean="0">
                <a:latin typeface="+mj-lt"/>
                <a:ea typeface="SimSun" charset="-122"/>
                <a:cs typeface="+mn-cs"/>
              </a:rPr>
              <a:t>Questions to Debate</a:t>
            </a:r>
          </a:p>
          <a:p>
            <a:pPr marL="593725" indent="-514350" hangingPunct="0">
              <a:lnSpc>
                <a:spcPct val="9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+mj-lt"/>
              <a:buAutoNum type="arabicPeriod"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r>
              <a:rPr lang="en-GB" sz="2400" dirty="0" smtClean="0">
                <a:latin typeface="+mj-lt"/>
                <a:ea typeface="SimSun" charset="-122"/>
                <a:cs typeface="+mn-cs"/>
              </a:rPr>
              <a:t>Q&amp;As</a:t>
            </a:r>
            <a:endParaRPr lang="en-GB" sz="2400" dirty="0">
              <a:latin typeface="+mj-lt"/>
              <a:ea typeface="SimSun" charset="-122"/>
              <a:cs typeface="+mn-cs"/>
            </a:endParaRPr>
          </a:p>
          <a:p>
            <a:pPr marL="361950" indent="-282575" hangingPunct="0">
              <a:lnSpc>
                <a:spcPct val="90000"/>
              </a:lnSpc>
              <a:spcBef>
                <a:spcPts val="675"/>
              </a:spcBef>
              <a:buClr>
                <a:srgbClr val="C00000"/>
              </a:buClr>
              <a:buSzPct val="100000"/>
              <a:buFont typeface="Arial" pitchFamily="34" charset="0"/>
              <a:buNone/>
              <a:tabLst>
                <a:tab pos="361950" algn="l"/>
                <a:tab pos="819150" algn="l"/>
                <a:tab pos="1276350" algn="l"/>
                <a:tab pos="1733550" algn="l"/>
                <a:tab pos="2190750" algn="l"/>
                <a:tab pos="2647950" algn="l"/>
                <a:tab pos="3105150" algn="l"/>
                <a:tab pos="3562350" algn="l"/>
                <a:tab pos="4019550" algn="l"/>
                <a:tab pos="4476750" algn="l"/>
                <a:tab pos="4933950" algn="l"/>
                <a:tab pos="5391150" algn="l"/>
                <a:tab pos="5848350" algn="l"/>
                <a:tab pos="6305550" algn="l"/>
                <a:tab pos="6762750" algn="l"/>
                <a:tab pos="7219950" algn="l"/>
                <a:tab pos="7677150" algn="l"/>
                <a:tab pos="8134350" algn="l"/>
                <a:tab pos="8591550" algn="l"/>
                <a:tab pos="9048750" algn="l"/>
                <a:tab pos="9505950" algn="l"/>
              </a:tabLst>
              <a:defRPr/>
            </a:pPr>
            <a:endParaRPr lang="en-GB" sz="2700" b="1" dirty="0">
              <a:solidFill>
                <a:srgbClr val="000000"/>
              </a:solidFill>
              <a:latin typeface="Gill Sans MT" pitchFamily="34" charset="0"/>
              <a:ea typeface="SimSun" charset="-122"/>
              <a:cs typeface="+mn-cs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63813" y="207963"/>
            <a:ext cx="502920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hangingPunct="0">
              <a:lnSpc>
                <a:spcPct val="93000"/>
              </a:lnSpc>
              <a:buClr>
                <a:srgbClr val="495A74"/>
              </a:buClr>
              <a:buSzPct val="100000"/>
              <a:buFont typeface="Gill Sans MT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000" i="1" dirty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+mn-ea"/>
                <a:cs typeface="Arial Unicode MS" charset="0"/>
              </a:rPr>
              <a:t>Overview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077950"/>
            <a:ext cx="5410200" cy="48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5715000" y="1676400"/>
            <a:ext cx="3429000" cy="3886200"/>
          </a:xfrm>
          <a:prstGeom prst="rect">
            <a:avLst/>
          </a:prstGeom>
        </p:spPr>
        <p:txBody>
          <a:bodyPr/>
          <a:lstStyle/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  </a:t>
            </a:r>
            <a:r>
              <a:rPr lang="en-US" sz="26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Interconnection to the Transmission/ Distribution Grid is  the first step in the process necessary for a generator to deliver/sell energy to load.</a:t>
            </a:r>
            <a:endParaRPr lang="en-US" sz="2600" kern="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Generator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Interconnection Basics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600200"/>
            <a:ext cx="82296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First three questions to determine the guidelines for the Interconnection Process:</a:t>
            </a: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buFont typeface="Wingdings" pitchFamily="2" charset="2"/>
              <a:buChar char="Ø"/>
              <a:defRPr/>
            </a:pPr>
            <a:endParaRPr lang="en-US" kern="0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800100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What is the Size of the Generator?</a:t>
            </a:r>
          </a:p>
          <a:p>
            <a:pPr marL="800100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C00000"/>
                </a:solidFill>
                <a:cs typeface="Arial" pitchFamily="34" charset="0"/>
              </a:rPr>
              <a:t>Where will the Generator interconnect?</a:t>
            </a:r>
          </a:p>
          <a:p>
            <a:pPr marL="800100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Will the generator participate in the “Market”?</a:t>
            </a: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buFont typeface="Wingdings" pitchFamily="2" charset="2"/>
              <a:buChar char=""/>
              <a:defRPr/>
            </a:pPr>
            <a:endParaRPr lang="en-US" sz="3200" kern="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1090613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916738" algn="l"/>
                <a:tab pos="8863013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	Generator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Interconnection Basics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	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295400"/>
            <a:ext cx="8610600" cy="4800600"/>
          </a:xfrm>
          <a:prstGeom prst="rect">
            <a:avLst/>
          </a:prstGeom>
        </p:spPr>
        <p:txBody>
          <a:bodyPr/>
          <a:lstStyle/>
          <a:p>
            <a:pPr marL="431800" indent="-323850" algn="just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kern="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What is the Size of the Generator?</a:t>
            </a:r>
          </a:p>
          <a:p>
            <a:pPr marL="889000" lvl="1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100" b="1" kern="0" dirty="0">
                <a:solidFill>
                  <a:srgbClr val="000000"/>
                </a:solidFill>
                <a:cs typeface="Arial" pitchFamily="34" charset="0"/>
              </a:rPr>
              <a:t>Distribution Interconnection </a:t>
            </a:r>
            <a:r>
              <a:rPr lang="en-US" sz="2100" b="1" kern="0" dirty="0" smtClean="0">
                <a:solidFill>
                  <a:srgbClr val="000000"/>
                </a:solidFill>
                <a:cs typeface="Arial" pitchFamily="34" charset="0"/>
              </a:rPr>
              <a:t>&lt; </a:t>
            </a:r>
            <a:r>
              <a:rPr lang="en-US" sz="2100" b="1" kern="0" dirty="0">
                <a:solidFill>
                  <a:srgbClr val="000000"/>
                </a:solidFill>
                <a:cs typeface="Arial" pitchFamily="34" charset="0"/>
              </a:rPr>
              <a:t>1 </a:t>
            </a:r>
            <a:r>
              <a:rPr lang="en-US" sz="2100" b="1" kern="0" dirty="0" smtClean="0">
                <a:solidFill>
                  <a:srgbClr val="000000"/>
                </a:solidFill>
                <a:cs typeface="Arial" pitchFamily="34" charset="0"/>
              </a:rPr>
              <a:t>MW</a:t>
            </a:r>
            <a:r>
              <a:rPr lang="en-US" sz="2100" b="1" kern="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100" kern="0" dirty="0" smtClean="0">
                <a:solidFill>
                  <a:srgbClr val="000000"/>
                </a:solidFill>
                <a:cs typeface="Arial" pitchFamily="34" charset="0"/>
              </a:rPr>
              <a:t>Small </a:t>
            </a:r>
            <a:r>
              <a:rPr lang="en-US" sz="2100" kern="0" dirty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sz="2100" kern="0" dirty="0" smtClean="0">
                <a:solidFill>
                  <a:srgbClr val="000000"/>
                </a:solidFill>
                <a:cs typeface="Arial" pitchFamily="34" charset="0"/>
              </a:rPr>
              <a:t>ommercial </a:t>
            </a:r>
            <a:r>
              <a:rPr lang="en-US" sz="2100" kern="0" dirty="0">
                <a:solidFill>
                  <a:srgbClr val="000000"/>
                </a:solidFill>
                <a:cs typeface="Arial" pitchFamily="34" charset="0"/>
              </a:rPr>
              <a:t>or </a:t>
            </a:r>
            <a:r>
              <a:rPr lang="en-US" sz="2100" kern="0" dirty="0" smtClean="0">
                <a:solidFill>
                  <a:srgbClr val="000000"/>
                </a:solidFill>
                <a:cs typeface="Arial" pitchFamily="34" charset="0"/>
              </a:rPr>
              <a:t>residential </a:t>
            </a:r>
            <a:r>
              <a:rPr lang="en-US" sz="2100" kern="0" dirty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100" kern="0" dirty="0" smtClean="0">
                <a:solidFill>
                  <a:srgbClr val="000000"/>
                </a:solidFill>
                <a:cs typeface="Arial" pitchFamily="34" charset="0"/>
              </a:rPr>
              <a:t>ystems behind the meter applications to offset load. Typically no studies are required for projects less than 20 kW.</a:t>
            </a:r>
            <a:r>
              <a:rPr lang="en-US" sz="21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endParaRPr lang="en-US" sz="2100" kern="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889000" lvl="1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100" b="1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Distribution Interconnection &gt; 1 MW: </a:t>
            </a:r>
            <a:r>
              <a:rPr lang="en-US" sz="21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Greater than 1 MW, less than 10 MW, and connected to a voltage less than 60 kV.  Interconnection Study should be completed by Distribution Provider.</a:t>
            </a:r>
            <a:endParaRPr lang="en-US" sz="2100" kern="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889000" lvl="1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100" b="1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Transmission Interconnection</a:t>
            </a:r>
            <a:r>
              <a:rPr lang="en-US" sz="21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: Projects greater than 10 MW and connected to 60 kV or greater.  Two study stages, the ERCOT Screening Study and the Transmission Provider Full Interconnection Study.</a:t>
            </a:r>
            <a:endParaRPr lang="en-US" sz="2100" kern="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buFont typeface="Wingdings" pitchFamily="2" charset="2"/>
              <a:buChar char=""/>
              <a:defRPr/>
            </a:pPr>
            <a:endParaRPr lang="en-US" sz="2000" kern="0" dirty="0" smtClean="0">
              <a:solidFill>
                <a:srgbClr val="000000"/>
              </a:solidFill>
              <a:latin typeface="Gill Sans MT" pitchFamily="34" charset="0"/>
              <a:cs typeface="Arial" pitchFamily="34" charset="0"/>
            </a:endParaRPr>
          </a:p>
          <a:p>
            <a:pPr marL="431800" indent="-323850" algn="just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defRPr/>
            </a:pPr>
            <a:endParaRPr lang="en-US" sz="2000" b="1" u="sng" kern="0" dirty="0">
              <a:solidFill>
                <a:srgbClr val="000000"/>
              </a:solidFill>
              <a:latin typeface="Gill Sans MT" pitchFamily="34" charset="0"/>
              <a:cs typeface="Arial" pitchFamily="34" charset="0"/>
            </a:endParaRP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buFont typeface="Wingdings" pitchFamily="2" charset="2"/>
              <a:buChar char=""/>
              <a:defRPr/>
            </a:pPr>
            <a:endParaRPr lang="en-US" sz="2000" kern="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buFont typeface="Wingdings" pitchFamily="2" charset="2"/>
              <a:buChar char=""/>
              <a:defRPr/>
            </a:pPr>
            <a:endParaRPr lang="en-US" sz="2400" kern="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sz="2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1090613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916738" algn="l"/>
                <a:tab pos="8863013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	Generator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Interconnection Basics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	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2362200"/>
            <a:ext cx="3429000" cy="2743200"/>
          </a:xfrm>
          <a:prstGeom prst="rect">
            <a:avLst/>
          </a:prstGeom>
          <a:noFill/>
        </p:spPr>
        <p:txBody>
          <a:bodyPr/>
          <a:lstStyle/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590925" cy="300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524000"/>
            <a:ext cx="6629400" cy="4343400"/>
          </a:xfrm>
          <a:prstGeom prst="rect">
            <a:avLst/>
          </a:prstGeom>
          <a:noFill/>
        </p:spPr>
        <p:txBody>
          <a:bodyPr/>
          <a:lstStyle/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600" kern="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Where will the Generator interconnect?</a:t>
            </a: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endParaRPr lang="en-US" sz="2600" kern="0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911225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Transmission or Distribution</a:t>
            </a:r>
            <a:br>
              <a:rPr lang="en-US" sz="22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r>
              <a:rPr lang="en-US" sz="22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interconnection?</a:t>
            </a:r>
          </a:p>
          <a:p>
            <a:pPr marL="911225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endParaRPr lang="en-US" sz="100" kern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911225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cs typeface="Arial" pitchFamily="34" charset="0"/>
              </a:rPr>
              <a:t>Determine the Point of </a:t>
            </a:r>
            <a:br>
              <a:rPr lang="en-US" sz="2200" kern="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200" kern="0" dirty="0" smtClean="0">
                <a:solidFill>
                  <a:srgbClr val="000000"/>
                </a:solidFill>
                <a:cs typeface="Arial" pitchFamily="34" charset="0"/>
              </a:rPr>
              <a:t>Interconnection</a:t>
            </a:r>
          </a:p>
          <a:p>
            <a:pPr marL="911225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endParaRPr lang="en-US" sz="100" kern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911225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Identify the service provider</a:t>
            </a:r>
            <a:endParaRPr lang="en-US" sz="2200" kern="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chemeClr val="hlink"/>
              </a:buClr>
              <a:buSzPct val="120000"/>
              <a:buFont typeface="Wingdings" pitchFamily="2" charset="2"/>
              <a:buChar char=""/>
              <a:defRPr/>
            </a:pPr>
            <a:endParaRPr lang="en-US" sz="3200" kern="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1090613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916738" algn="l"/>
                <a:tab pos="8863013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	Generator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Interconnection Basics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	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447800"/>
            <a:ext cx="84582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31800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Will the generator participate in the “Market”?</a:t>
            </a:r>
          </a:p>
          <a:p>
            <a:pPr marL="889000" lvl="1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endParaRPr lang="en-US" sz="2400" kern="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" pitchFamily="34" charset="0"/>
            </a:endParaRPr>
          </a:p>
          <a:p>
            <a:pPr marL="889000" lvl="1" indent="-323850">
              <a:lnSpc>
                <a:spcPct val="96000"/>
              </a:lnSpc>
              <a:spcAft>
                <a:spcPts val="1425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pitchFamily="34" charset="0"/>
              </a:rPr>
              <a:t>ERCOT Registration </a:t>
            </a:r>
            <a:br>
              <a:rPr lang="en-US" sz="2400" kern="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pitchFamily="34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pitchFamily="34" charset="0"/>
              </a:rPr>
              <a:t>is needed for both </a:t>
            </a:r>
            <a:br>
              <a:rPr lang="en-US" sz="2400" kern="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pitchFamily="34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pitchFamily="34" charset="0"/>
              </a:rPr>
              <a:t>distribution and </a:t>
            </a:r>
            <a:br>
              <a:rPr lang="en-US" sz="2400" kern="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pitchFamily="34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pitchFamily="34" charset="0"/>
              </a:rPr>
              <a:t>transmission projects.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966" y="2133600"/>
            <a:ext cx="4636034" cy="38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1090613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916738" algn="l"/>
                <a:tab pos="8863013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	Generator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Interconnection Basics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	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5126621" cy="49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100000"/>
              <a:tabLst>
                <a:tab pos="1090613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916738" algn="l"/>
                <a:tab pos="8863013" algn="r"/>
                <a:tab pos="9144000" algn="l"/>
              </a:tabLst>
              <a:defRPr/>
            </a:pPr>
            <a:r>
              <a:rPr lang="en-US" sz="4000" dirty="0" smtClean="0"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	Generator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Interconnection Basics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 pitchFamily="32" charset="0"/>
                <a:ea typeface="+mn-ea"/>
                <a:cs typeface="Arial Unicode MS" charset="0"/>
              </a:rPr>
              <a:t> 	cont’d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"/>
        <a:cs typeface="Arial Unicode MS"/>
      </a:majorFont>
      <a:minorFont>
        <a:latin typeface="Gill Sans MT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Transmission Deliverability - What s next - 2009_04_09_3</Template>
  <TotalTime>4773</TotalTime>
  <Words>982</Words>
  <Application>Microsoft Office PowerPoint</Application>
  <PresentationFormat>On-screen Show (4:3)</PresentationFormat>
  <Paragraphs>141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1_Office Theme</vt:lpstr>
      <vt:lpstr>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ERCOT DG Registration</vt:lpstr>
      <vt:lpstr>ERCOT DG Registration cont’d</vt:lpstr>
      <vt:lpstr>Summary / Conclusion</vt:lpstr>
      <vt:lpstr>Questions to Debate</vt:lpstr>
      <vt:lpstr>Slide 21</vt:lpstr>
    </vt:vector>
  </TitlesOfParts>
  <Company>Electric Power Engineers,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rsmith</dc:creator>
  <cp:lastModifiedBy>Hugo E. Mena</cp:lastModifiedBy>
  <cp:revision>569</cp:revision>
  <dcterms:created xsi:type="dcterms:W3CDTF">2009-07-27T21:13:45Z</dcterms:created>
  <dcterms:modified xsi:type="dcterms:W3CDTF">2015-02-19T13:50:09Z</dcterms:modified>
</cp:coreProperties>
</file>