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4" r:id="rId2"/>
    <p:sldMasterId id="2147483655" r:id="rId3"/>
  </p:sldMasterIdLst>
  <p:notesMasterIdLst>
    <p:notesMasterId r:id="rId20"/>
  </p:notesMasterIdLst>
  <p:sldIdLst>
    <p:sldId id="642" r:id="rId4"/>
    <p:sldId id="716" r:id="rId5"/>
    <p:sldId id="717" r:id="rId6"/>
    <p:sldId id="718" r:id="rId7"/>
    <p:sldId id="707" r:id="rId8"/>
    <p:sldId id="708" r:id="rId9"/>
    <p:sldId id="698" r:id="rId10"/>
    <p:sldId id="699" r:id="rId11"/>
    <p:sldId id="700" r:id="rId12"/>
    <p:sldId id="719" r:id="rId13"/>
    <p:sldId id="701" r:id="rId14"/>
    <p:sldId id="702" r:id="rId15"/>
    <p:sldId id="715" r:id="rId16"/>
    <p:sldId id="720" r:id="rId17"/>
    <p:sldId id="713" r:id="rId18"/>
    <p:sldId id="703" r:id="rId19"/>
  </p:sldIdLst>
  <p:sldSz cx="118872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FFCC"/>
    <a:srgbClr val="36B871"/>
    <a:srgbClr val="38B674"/>
    <a:srgbClr val="349E69"/>
    <a:srgbClr val="37A76F"/>
    <a:srgbClr val="333399"/>
    <a:srgbClr val="FF0000"/>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40" autoAdjust="0"/>
    <p:restoredTop sz="94722" autoAdjust="0"/>
  </p:normalViewPr>
  <p:slideViewPr>
    <p:cSldViewPr>
      <p:cViewPr>
        <p:scale>
          <a:sx n="80" d="100"/>
          <a:sy n="80" d="100"/>
        </p:scale>
        <p:origin x="-1446" y="-240"/>
      </p:cViewPr>
      <p:guideLst>
        <p:guide orient="horz" pos="2160"/>
        <p:guide pos="374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67" name="Rectangle 3"/>
          <p:cNvSpPr>
            <a:spLocks noGrp="1" noChangeArrowheads="1"/>
          </p:cNvSpPr>
          <p:nvPr>
            <p:ph type="dt" idx="1"/>
          </p:nvPr>
        </p:nvSpPr>
        <p:spPr bwMode="auto">
          <a:xfrm>
            <a:off x="4023092"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501650" y="704850"/>
            <a:ext cx="6099175" cy="351948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0248" y="4459526"/>
            <a:ext cx="5681980" cy="4224814"/>
          </a:xfrm>
          <a:prstGeom prst="rect">
            <a:avLst/>
          </a:prstGeom>
          <a:noFill/>
          <a:ln>
            <a:noFill/>
          </a:ln>
          <a:effectLst/>
          <a:ex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71" name="Rectangle 7"/>
          <p:cNvSpPr>
            <a:spLocks noGrp="1" noChangeArrowheads="1"/>
          </p:cNvSpPr>
          <p:nvPr>
            <p:ph type="sldNum" sz="quarter" idx="5"/>
          </p:nvPr>
        </p:nvSpPr>
        <p:spPr bwMode="auto">
          <a:xfrm>
            <a:off x="4023092"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r">
              <a:defRPr sz="1200">
                <a:latin typeface="Arial" pitchFamily="34" charset="0"/>
                <a:cs typeface="Arial" pitchFamily="34" charset="0"/>
              </a:defRPr>
            </a:lvl1pPr>
          </a:lstStyle>
          <a:p>
            <a:pPr>
              <a:defRPr/>
            </a:pPr>
            <a:fld id="{9138C63C-3BD2-426F-854A-72649AB77BF2}" type="slidenum">
              <a:rPr lang="en-US"/>
              <a:pPr>
                <a:defRPr/>
              </a:pPr>
              <a:t>‹#›</a:t>
            </a:fld>
            <a:endParaRPr lang="en-US"/>
          </a:p>
        </p:txBody>
      </p:sp>
    </p:spTree>
    <p:extLst>
      <p:ext uri="{BB962C8B-B14F-4D97-AF65-F5344CB8AC3E}">
        <p14:creationId xmlns:p14="http://schemas.microsoft.com/office/powerpoint/2010/main" val="178541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38C63C-3BD2-426F-854A-72649AB77BF2}" type="slidenum">
              <a:rPr lang="en-US" smtClean="0"/>
              <a:pPr>
                <a:defRPr/>
              </a:pPr>
              <a:t>11</a:t>
            </a:fld>
            <a:endParaRPr lang="en-US"/>
          </a:p>
        </p:txBody>
      </p:sp>
    </p:spTree>
    <p:extLst>
      <p:ext uri="{BB962C8B-B14F-4D97-AF65-F5344CB8AC3E}">
        <p14:creationId xmlns:p14="http://schemas.microsoft.com/office/powerpoint/2010/main" val="147742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FFC1EF-BBCE-4823-A225-CE6DBBBE0A1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E4424EBD-E13E-478A-8843-EF1F5D4B0F2D}" type="datetime1">
              <a:rPr lang="en-US" altLang="en-US"/>
              <a:pPr>
                <a:defRPr/>
              </a:pPr>
              <a:t>2/16/2015</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71AE529-F1A1-4405-8C24-7FD399AA805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57DD6B13-B539-4084-A2CF-3F6CFDCE4327}" type="datetime1">
              <a:rPr lang="en-US" altLang="en-US"/>
              <a:pPr>
                <a:defRPr/>
              </a:pPr>
              <a:t>2/16/2015</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438" y="457200"/>
            <a:ext cx="2822575"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8125" y="457200"/>
            <a:ext cx="8316913"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36885F-5CFA-45A9-950E-F458DAFE87E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25AFE122-51F0-4BFD-946E-8BC56C5C7316}" type="datetime1">
              <a:rPr lang="en-US" altLang="en-US"/>
              <a:pPr>
                <a:defRPr/>
              </a:pPr>
              <a:t>2/16/2015</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828800"/>
            <a:ext cx="11291888" cy="44910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5568950"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9950" y="1828800"/>
            <a:ext cx="5570538"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163EFC-C947-4978-B298-04A2BF60343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F65E4EE1-E75B-4723-96C9-C3C9C18AB6D6}" type="datetime1">
              <a:rPr lang="en-US" altLang="en-US"/>
              <a:pPr>
                <a:defRPr/>
              </a:pPr>
              <a:t>2/16/2015</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11291888" cy="44910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0" y="515938"/>
            <a:ext cx="2824163"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515938"/>
            <a:ext cx="8324850" cy="580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1075"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7566505-B161-4BDD-A11B-CF12D21FFF88}"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AA04878D-0F9C-41B9-8CCE-A1D64CAEB8F5}" type="datetime1">
              <a:rPr lang="en-US" altLang="en-US"/>
              <a:pPr>
                <a:defRPr/>
              </a:pPr>
              <a:t>2/16/2015</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3" y="2133600"/>
            <a:ext cx="2744787" cy="365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2133600"/>
            <a:ext cx="8081963" cy="365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8125" y="1863725"/>
            <a:ext cx="5568950"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9475" y="1863725"/>
            <a:ext cx="5570538"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BEB011-61E0-45D6-B902-AB7297DD7240}"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171AD106-BE79-4239-9970-719F296C3F76}" type="datetime1">
              <a:rPr lang="en-US" altLang="en-US"/>
              <a:pPr>
                <a:defRPr/>
              </a:pPr>
              <a:t>2/16/2015</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7279B77-850F-40D9-9DE3-FD907E21EB68}"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fld id="{4AF905DA-59AB-4D47-8680-4736641EAFD2}" type="datetime1">
              <a:rPr lang="en-US" altLang="en-US"/>
              <a:pPr>
                <a:defRPr/>
              </a:pPr>
              <a:t>2/16/2015</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BCE9D54-7CF0-494C-B0FF-C678D01D5864}"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E9D646C2-BAFB-430C-B5F9-D0407ECF0282}" type="datetime1">
              <a:rPr lang="en-US" altLang="en-US"/>
              <a:pPr>
                <a:defRPr/>
              </a:pPr>
              <a:t>2/16/2015</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0A9D15-6AD5-4E7F-8829-3A2A455B323B}"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6E6A3F20-15F6-4A75-AF67-81AA9AAE863D}" type="datetime1">
              <a:rPr lang="en-US" altLang="en-US"/>
              <a:pPr>
                <a:defRPr/>
              </a:pPr>
              <a:t>2/16/2015</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A80012-20C7-4582-A96F-DB4DF81A3666}"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CAA404E5-97E3-4BFE-BD74-DDF460A6C8DC}" type="datetime1">
              <a:rPr lang="en-US" altLang="en-US"/>
              <a:pPr>
                <a:defRPr/>
              </a:pPr>
              <a:t>2/16/2015</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E5A842D-0426-4C3D-B27F-577349F27674}"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51001BC0-5D60-4571-A477-822E4A9685C6}" type="datetime1">
              <a:rPr lang="en-US" altLang="en-US"/>
              <a:pPr>
                <a:defRPr/>
              </a:pPr>
              <a:t>2/16/2015</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457200"/>
            <a:ext cx="11291888" cy="511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8125" y="1863725"/>
            <a:ext cx="11291888" cy="4491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28" name="Line 4"/>
          <p:cNvSpPr>
            <a:spLocks noChangeShapeType="1"/>
          </p:cNvSpPr>
          <p:nvPr/>
        </p:nvSpPr>
        <p:spPr bwMode="auto">
          <a:xfrm flipV="1">
            <a:off x="381000" y="968375"/>
            <a:ext cx="11172825" cy="0"/>
          </a:xfrm>
          <a:prstGeom prst="line">
            <a:avLst/>
          </a:prstGeom>
          <a:noFill/>
          <a:ln w="9525">
            <a:solidFill>
              <a:schemeClr val="tx1"/>
            </a:solidFill>
            <a:round/>
            <a:headEnd/>
            <a:tailEnd/>
          </a:ln>
        </p:spPr>
        <p:txBody>
          <a:bodyPr/>
          <a:lstStyle/>
          <a:p>
            <a:pPr algn="ctr">
              <a:defRPr/>
            </a:pPr>
            <a:endParaRPr lang="en-US"/>
          </a:p>
        </p:txBody>
      </p:sp>
      <p:sp>
        <p:nvSpPr>
          <p:cNvPr id="448518" name="Rectangle 6"/>
          <p:cNvSpPr>
            <a:spLocks noGrp="1" noChangeArrowheads="1"/>
          </p:cNvSpPr>
          <p:nvPr>
            <p:ph type="sldNum" sz="quarter" idx="4"/>
          </p:nvPr>
        </p:nvSpPr>
        <p:spPr bwMode="black">
          <a:xfrm>
            <a:off x="228600" y="6553200"/>
            <a:ext cx="47625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1" hangingPunct="1">
              <a:spcBef>
                <a:spcPct val="0"/>
              </a:spcBef>
              <a:defRPr sz="800">
                <a:latin typeface="+mn-lt"/>
                <a:cs typeface="+mn-cs"/>
              </a:defRPr>
            </a:lvl1pPr>
          </a:lstStyle>
          <a:p>
            <a:pPr>
              <a:defRPr/>
            </a:pPr>
            <a:fld id="{D698C850-EE6C-4C99-BF89-30256EE745F8}" type="slidenum">
              <a:rPr lang="en-US"/>
              <a:pPr>
                <a:defRPr/>
              </a:pPr>
              <a:t>‹#›</a:t>
            </a:fld>
            <a:endParaRPr lang="en-US"/>
          </a:p>
        </p:txBody>
      </p:sp>
      <p:sp>
        <p:nvSpPr>
          <p:cNvPr id="448520" name="Rectangle 8"/>
          <p:cNvSpPr>
            <a:spLocks noGrp="1" noChangeArrowheads="1"/>
          </p:cNvSpPr>
          <p:nvPr>
            <p:ph type="dt" sz="half" idx="2"/>
          </p:nvPr>
        </p:nvSpPr>
        <p:spPr bwMode="auto">
          <a:xfrm>
            <a:off x="685800" y="6553200"/>
            <a:ext cx="1306513"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800"/>
            </a:lvl1pPr>
          </a:lstStyle>
          <a:p>
            <a:pPr>
              <a:defRPr/>
            </a:pPr>
            <a:fld id="{3510AAFF-23FC-48F1-BB03-522193471CA7}" type="datetime1">
              <a:rPr lang="en-US" altLang="en-US"/>
              <a:pPr>
                <a:defRPr/>
              </a:pPr>
              <a:t>2/16/2015</a:t>
            </a:fld>
            <a:endParaRPr lang="en-US" altLang="en-US"/>
          </a:p>
        </p:txBody>
      </p:sp>
      <p:sp>
        <p:nvSpPr>
          <p:cNvPr id="98315"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98316"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pic>
        <p:nvPicPr>
          <p:cNvPr id="1036" name="Picture 8" descr="SMT Logo"/>
          <p:cNvPicPr>
            <a:picLocks noChangeAspect="1" noChangeArrowheads="1"/>
          </p:cNvPicPr>
          <p:nvPr/>
        </p:nvPicPr>
        <p:blipFill>
          <a:blip r:embed="rId13"/>
          <a:srcRect/>
          <a:stretch>
            <a:fillRect/>
          </a:stretch>
        </p:blipFill>
        <p:spPr bwMode="auto">
          <a:xfrm>
            <a:off x="203200" y="152400"/>
            <a:ext cx="12446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eaLnBrk="0" fontAlgn="base" hangingPunct="0">
        <a:spcBef>
          <a:spcPct val="20000"/>
        </a:spcBef>
        <a:spcAft>
          <a:spcPct val="0"/>
        </a:spcAft>
        <a:buClr>
          <a:schemeClr val="bg1"/>
        </a:buClr>
        <a:buChar char="»"/>
        <a:defRPr sz="1600">
          <a:solidFill>
            <a:schemeClr val="bg1"/>
          </a:solidFill>
          <a:latin typeface="+mn-lt"/>
          <a:cs typeface="+mn-cs"/>
        </a:defRPr>
      </a:lvl6pPr>
      <a:lvl7pPr marL="2454275" indent="-163513" algn="l" rtl="0" eaLnBrk="0" fontAlgn="base" hangingPunct="0">
        <a:spcBef>
          <a:spcPct val="20000"/>
        </a:spcBef>
        <a:spcAft>
          <a:spcPct val="0"/>
        </a:spcAft>
        <a:buClr>
          <a:schemeClr val="bg1"/>
        </a:buClr>
        <a:buChar char="»"/>
        <a:defRPr sz="1600">
          <a:solidFill>
            <a:schemeClr val="bg1"/>
          </a:solidFill>
          <a:latin typeface="+mn-lt"/>
          <a:cs typeface="+mn-cs"/>
        </a:defRPr>
      </a:lvl7pPr>
      <a:lvl8pPr marL="2911475" indent="-163513" algn="l" rtl="0" eaLnBrk="0" fontAlgn="base" hangingPunct="0">
        <a:spcBef>
          <a:spcPct val="20000"/>
        </a:spcBef>
        <a:spcAft>
          <a:spcPct val="0"/>
        </a:spcAft>
        <a:buClr>
          <a:schemeClr val="bg1"/>
        </a:buClr>
        <a:buChar char="»"/>
        <a:defRPr sz="1600">
          <a:solidFill>
            <a:schemeClr val="bg1"/>
          </a:solidFill>
          <a:latin typeface="+mn-lt"/>
          <a:cs typeface="+mn-cs"/>
        </a:defRPr>
      </a:lvl8pPr>
      <a:lvl9pPr marL="3368675" indent="-163513" algn="l" rtl="0" eaLnBrk="0" fontAlgn="base" hangingPunct="0">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pic>
        <p:nvPicPr>
          <p:cNvPr id="13316"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13317"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9"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13321" name="Rectangle 2"/>
          <p:cNvSpPr>
            <a:spLocks noGrp="1" noChangeArrowheads="1"/>
          </p:cNvSpPr>
          <p:nvPr>
            <p:ph type="title"/>
          </p:nvPr>
        </p:nvSpPr>
        <p:spPr bwMode="auto">
          <a:xfrm>
            <a:off x="238125" y="515938"/>
            <a:ext cx="11291888" cy="815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sp>
        <p:nvSpPr>
          <p:cNvPr id="275459" name="Rectangle 6"/>
          <p:cNvSpPr>
            <a:spLocks noChangeArrowheads="1"/>
          </p:cNvSpPr>
          <p:nvPr/>
        </p:nvSpPr>
        <p:spPr bwMode="black">
          <a:xfrm>
            <a:off x="9866313" y="6537325"/>
            <a:ext cx="1784350" cy="184150"/>
          </a:xfrm>
          <a:prstGeom prst="rect">
            <a:avLst/>
          </a:prstGeom>
          <a:noFill/>
          <a:ln>
            <a:noFill/>
          </a:ln>
          <a:extLst/>
        </p:spPr>
        <p:txBody>
          <a:bodyPr lIns="92075" tIns="46038" rIns="92075" bIns="46038"/>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800" smtClean="0"/>
              <a:t>© 2013 IBM Corporation</a:t>
            </a:r>
            <a:endParaRPr lang="en-US" altLang="en-US" smtClean="0"/>
          </a:p>
        </p:txBody>
      </p:sp>
      <p:pic>
        <p:nvPicPr>
          <p:cNvPr id="25604"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25605"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0246" name="Text Box 8"/>
          <p:cNvSpPr txBox="1">
            <a:spLocks noChangeArrowheads="1"/>
          </p:cNvSpPr>
          <p:nvPr/>
        </p:nvSpPr>
        <p:spPr bwMode="auto">
          <a:xfrm>
            <a:off x="296863" y="6172200"/>
            <a:ext cx="5111750" cy="4587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800" smtClean="0"/>
              <a:t>This report is solely for the use of Client personnel.  No part of it may be circulated, quoted, or reproduced for distribution outside the Client organization without prior written approval from IBM. This material was used by IBM during an oral presentation;  it is not a complete record of the discussion.</a:t>
            </a:r>
          </a:p>
        </p:txBody>
      </p:sp>
      <p:pic>
        <p:nvPicPr>
          <p:cNvPr id="25607" name="Picture 9"/>
          <p:cNvPicPr>
            <a:picLocks noChangeAspect="1" noChangeArrowheads="1"/>
          </p:cNvPicPr>
          <p:nvPr/>
        </p:nvPicPr>
        <p:blipFill>
          <a:blip r:embed="rId14"/>
          <a:srcRect/>
          <a:stretch>
            <a:fillRect/>
          </a:stretch>
        </p:blipFill>
        <p:spPr bwMode="auto">
          <a:xfrm>
            <a:off x="355600" y="3665538"/>
            <a:ext cx="11222038" cy="2420937"/>
          </a:xfrm>
          <a:prstGeom prst="rect">
            <a:avLst/>
          </a:prstGeom>
          <a:noFill/>
          <a:ln w="12700" algn="ctr">
            <a:noFill/>
            <a:miter lim="800000"/>
            <a:headEnd/>
            <a:tailEnd/>
          </a:ln>
        </p:spPr>
      </p:pic>
      <p:sp>
        <p:nvSpPr>
          <p:cNvPr id="10248"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25609" name="Rectangle 2"/>
          <p:cNvSpPr>
            <a:spLocks noGrp="1" noChangeArrowheads="1"/>
          </p:cNvSpPr>
          <p:nvPr>
            <p:ph type="title"/>
          </p:nvPr>
        </p:nvSpPr>
        <p:spPr bwMode="auto">
          <a:xfrm>
            <a:off x="908050" y="2133600"/>
            <a:ext cx="10979150" cy="1501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5610" name="Rectangle 3"/>
          <p:cNvSpPr>
            <a:spLocks noGrp="1" noChangeArrowheads="1"/>
          </p:cNvSpPr>
          <p:nvPr>
            <p:ph type="body" idx="1"/>
          </p:nvPr>
        </p:nvSpPr>
        <p:spPr bwMode="auto">
          <a:xfrm>
            <a:off x="1651000" y="4038600"/>
            <a:ext cx="866775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add subtitle</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charset="0"/>
          <a:cs typeface="Arial" charset="0"/>
        </a:defRPr>
      </a:lvl2pPr>
      <a:lvl3pPr algn="l" rtl="0" eaLnBrk="0" fontAlgn="base" hangingPunct="0">
        <a:lnSpc>
          <a:spcPct val="90000"/>
        </a:lnSpc>
        <a:spcBef>
          <a:spcPct val="0"/>
        </a:spcBef>
        <a:spcAft>
          <a:spcPct val="0"/>
        </a:spcAft>
        <a:defRPr sz="2200">
          <a:solidFill>
            <a:schemeClr val="hlink"/>
          </a:solidFill>
          <a:latin typeface="Arial" charset="0"/>
          <a:cs typeface="Arial" charset="0"/>
        </a:defRPr>
      </a:lvl3pPr>
      <a:lvl4pPr algn="l" rtl="0" eaLnBrk="0" fontAlgn="base" hangingPunct="0">
        <a:lnSpc>
          <a:spcPct val="90000"/>
        </a:lnSpc>
        <a:spcBef>
          <a:spcPct val="0"/>
        </a:spcBef>
        <a:spcAft>
          <a:spcPct val="0"/>
        </a:spcAft>
        <a:defRPr sz="2200">
          <a:solidFill>
            <a:schemeClr val="hlink"/>
          </a:solidFill>
          <a:latin typeface="Arial" charset="0"/>
          <a:cs typeface="Arial" charset="0"/>
        </a:defRPr>
      </a:lvl4pPr>
      <a:lvl5pPr algn="l" rtl="0" eaLnBrk="0" fontAlgn="base" hangingPunct="0">
        <a:lnSpc>
          <a:spcPct val="90000"/>
        </a:lnSpc>
        <a:spcBef>
          <a:spcPct val="0"/>
        </a:spcBef>
        <a:spcAft>
          <a:spcPct val="0"/>
        </a:spcAft>
        <a:defRPr sz="2200">
          <a:solidFill>
            <a:schemeClr val="hlink"/>
          </a:solidFill>
          <a:latin typeface="Arial" charset="0"/>
          <a:cs typeface="Arial" charset="0"/>
        </a:defRPr>
      </a:lvl5pPr>
      <a:lvl6pPr marL="457200" algn="l" rtl="0" fontAlgn="base">
        <a:lnSpc>
          <a:spcPct val="90000"/>
        </a:lnSpc>
        <a:spcBef>
          <a:spcPct val="0"/>
        </a:spcBef>
        <a:spcAft>
          <a:spcPct val="0"/>
        </a:spcAft>
        <a:defRPr sz="2200">
          <a:solidFill>
            <a:schemeClr val="hlink"/>
          </a:solidFill>
          <a:latin typeface="Arial" charset="0"/>
          <a:cs typeface="Arial" charset="0"/>
        </a:defRPr>
      </a:lvl6pPr>
      <a:lvl7pPr marL="914400" algn="l" rtl="0" fontAlgn="base">
        <a:lnSpc>
          <a:spcPct val="90000"/>
        </a:lnSpc>
        <a:spcBef>
          <a:spcPct val="0"/>
        </a:spcBef>
        <a:spcAft>
          <a:spcPct val="0"/>
        </a:spcAft>
        <a:defRPr sz="2200">
          <a:solidFill>
            <a:schemeClr val="hlink"/>
          </a:solidFill>
          <a:latin typeface="Arial" charset="0"/>
          <a:cs typeface="Arial" charset="0"/>
        </a:defRPr>
      </a:lvl7pPr>
      <a:lvl8pPr marL="1371600" algn="l" rtl="0" fontAlgn="base">
        <a:lnSpc>
          <a:spcPct val="90000"/>
        </a:lnSpc>
        <a:spcBef>
          <a:spcPct val="0"/>
        </a:spcBef>
        <a:spcAft>
          <a:spcPct val="0"/>
        </a:spcAft>
        <a:defRPr sz="2200">
          <a:solidFill>
            <a:schemeClr val="hlink"/>
          </a:solidFill>
          <a:latin typeface="Arial" charset="0"/>
          <a:cs typeface="Arial" charset="0"/>
        </a:defRPr>
      </a:lvl8pPr>
      <a:lvl9pPr marL="1828800" algn="l" rtl="0" fontAlgn="base">
        <a:lnSpc>
          <a:spcPct val="90000"/>
        </a:lnSpc>
        <a:spcBef>
          <a:spcPct val="0"/>
        </a:spcBef>
        <a:spcAft>
          <a:spcPct val="0"/>
        </a:spcAft>
        <a:defRPr sz="2200">
          <a:solidFill>
            <a:schemeClr val="hlink"/>
          </a:solidFill>
          <a:latin typeface="Arial" charset="0"/>
          <a:cs typeface="Arial" charset="0"/>
        </a:defRPr>
      </a:lvl9pPr>
    </p:titleStyle>
    <p:bodyStyle>
      <a:lvl1pPr marL="173038" indent="-173038" algn="ctr" rtl="0" eaLnBrk="0" fontAlgn="base" hangingPunct="0">
        <a:spcBef>
          <a:spcPct val="20000"/>
        </a:spcBef>
        <a:spcAft>
          <a:spcPct val="0"/>
        </a:spcAft>
        <a:buClr>
          <a:schemeClr val="tx1"/>
        </a:buClr>
        <a:buFont typeface="Wingdings" pitchFamily="2" charset="2"/>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Microsoft_Word_97_-_2003_Document2.doc"/><Relationship Id="rId13" Type="http://schemas.openxmlformats.org/officeDocument/2006/relationships/oleObject" Target="../embeddings/oleObject4.bin"/><Relationship Id="rId18" Type="http://schemas.openxmlformats.org/officeDocument/2006/relationships/image" Target="../media/image8.wmf"/><Relationship Id="rId26" Type="http://schemas.openxmlformats.org/officeDocument/2006/relationships/oleObject" Target="../embeddings/Microsoft_Word_97_-_2003_Document8.doc"/><Relationship Id="rId3" Type="http://schemas.openxmlformats.org/officeDocument/2006/relationships/notesSlide" Target="../notesSlides/notesSlide1.xml"/><Relationship Id="rId21" Type="http://schemas.openxmlformats.org/officeDocument/2006/relationships/image" Target="../media/image9.wmf"/><Relationship Id="rId7" Type="http://schemas.openxmlformats.org/officeDocument/2006/relationships/oleObject" Target="../embeddings/oleObject2.bin"/><Relationship Id="rId12" Type="http://schemas.openxmlformats.org/officeDocument/2006/relationships/image" Target="../media/image6.wmf"/><Relationship Id="rId17" Type="http://schemas.openxmlformats.org/officeDocument/2006/relationships/oleObject" Target="../embeddings/Microsoft_Word_97_-_2003_Document5.doc"/><Relationship Id="rId25" Type="http://schemas.openxmlformats.org/officeDocument/2006/relationships/oleObject" Target="../embeddings/oleObject8.bin"/><Relationship Id="rId33" Type="http://schemas.openxmlformats.org/officeDocument/2006/relationships/image" Target="../media/image13.wmf"/><Relationship Id="rId2" Type="http://schemas.openxmlformats.org/officeDocument/2006/relationships/slideLayout" Target="../slideLayouts/slideLayout7.xml"/><Relationship Id="rId16" Type="http://schemas.openxmlformats.org/officeDocument/2006/relationships/oleObject" Target="../embeddings/oleObject5.bin"/><Relationship Id="rId20" Type="http://schemas.openxmlformats.org/officeDocument/2006/relationships/oleObject" Target="../embeddings/Microsoft_Word_97_-_2003_Document6.doc"/><Relationship Id="rId29" Type="http://schemas.openxmlformats.org/officeDocument/2006/relationships/oleObject" Target="../embeddings/Microsoft_Word_97_-_2003_Document9.doc"/><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Microsoft_Word_97_-_2003_Document3.doc"/><Relationship Id="rId24" Type="http://schemas.openxmlformats.org/officeDocument/2006/relationships/image" Target="../media/image10.wmf"/><Relationship Id="rId32" Type="http://schemas.openxmlformats.org/officeDocument/2006/relationships/oleObject" Target="../embeddings/Microsoft_Word_97_-_2003_Document10.doc"/><Relationship Id="rId5" Type="http://schemas.openxmlformats.org/officeDocument/2006/relationships/oleObject" Target="../embeddings/Microsoft_Word_97_-_2003_Document1.doc"/><Relationship Id="rId15" Type="http://schemas.openxmlformats.org/officeDocument/2006/relationships/image" Target="../media/image7.wmf"/><Relationship Id="rId23" Type="http://schemas.openxmlformats.org/officeDocument/2006/relationships/oleObject" Target="../embeddings/Microsoft_Word_97_-_2003_Document7.doc"/><Relationship Id="rId28" Type="http://schemas.openxmlformats.org/officeDocument/2006/relationships/oleObject" Target="../embeddings/oleObject9.bin"/><Relationship Id="rId10" Type="http://schemas.openxmlformats.org/officeDocument/2006/relationships/oleObject" Target="../embeddings/oleObject3.bin"/><Relationship Id="rId19" Type="http://schemas.openxmlformats.org/officeDocument/2006/relationships/oleObject" Target="../embeddings/oleObject6.bin"/><Relationship Id="rId31"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Microsoft_Word_97_-_2003_Document4.doc"/><Relationship Id="rId22" Type="http://schemas.openxmlformats.org/officeDocument/2006/relationships/oleObject" Target="../embeddings/oleObject7.bin"/><Relationship Id="rId27" Type="http://schemas.openxmlformats.org/officeDocument/2006/relationships/image" Target="../media/image11.wmf"/><Relationship Id="rId30" Type="http://schemas.openxmlformats.org/officeDocument/2006/relationships/image" Target="../media/image12.wmf"/></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Microsoft_Word_97_-_2003_Document14.doc"/><Relationship Id="rId18" Type="http://schemas.openxmlformats.org/officeDocument/2006/relationships/oleObject" Target="../embeddings/oleObject16.bin"/><Relationship Id="rId26" Type="http://schemas.openxmlformats.org/officeDocument/2006/relationships/image" Target="../media/image21.wmf"/><Relationship Id="rId3" Type="http://schemas.openxmlformats.org/officeDocument/2006/relationships/oleObject" Target="../embeddings/oleObject11.bin"/><Relationship Id="rId21" Type="http://schemas.openxmlformats.org/officeDocument/2006/relationships/oleObject" Target="../embeddings/oleObject17.bin"/><Relationship Id="rId7" Type="http://schemas.openxmlformats.org/officeDocument/2006/relationships/oleObject" Target="../embeddings/Microsoft_Word_97_-_2003_Document12.doc"/><Relationship Id="rId12" Type="http://schemas.openxmlformats.org/officeDocument/2006/relationships/oleObject" Target="../embeddings/oleObject14.bin"/><Relationship Id="rId17" Type="http://schemas.openxmlformats.org/officeDocument/2006/relationships/image" Target="../media/image18.wmf"/><Relationship Id="rId25" Type="http://schemas.openxmlformats.org/officeDocument/2006/relationships/oleObject" Target="../embeddings/Microsoft_Word_97_-_2003_Document18.doc"/><Relationship Id="rId2" Type="http://schemas.openxmlformats.org/officeDocument/2006/relationships/slideLayout" Target="../slideLayouts/slideLayout7.xml"/><Relationship Id="rId16" Type="http://schemas.openxmlformats.org/officeDocument/2006/relationships/oleObject" Target="../embeddings/Microsoft_Word_97_-_2003_Document15.doc"/><Relationship Id="rId20" Type="http://schemas.openxmlformats.org/officeDocument/2006/relationships/image" Target="../media/image19.wmf"/><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image" Target="../media/image16.wmf"/><Relationship Id="rId24" Type="http://schemas.openxmlformats.org/officeDocument/2006/relationships/oleObject" Target="../embeddings/oleObject18.bin"/><Relationship Id="rId5" Type="http://schemas.openxmlformats.org/officeDocument/2006/relationships/image" Target="../media/image14.wmf"/><Relationship Id="rId15" Type="http://schemas.openxmlformats.org/officeDocument/2006/relationships/oleObject" Target="../embeddings/oleObject15.bin"/><Relationship Id="rId23" Type="http://schemas.openxmlformats.org/officeDocument/2006/relationships/image" Target="../media/image20.wmf"/><Relationship Id="rId10" Type="http://schemas.openxmlformats.org/officeDocument/2006/relationships/oleObject" Target="../embeddings/Microsoft_Word_97_-_2003_Document13.doc"/><Relationship Id="rId19" Type="http://schemas.openxmlformats.org/officeDocument/2006/relationships/oleObject" Target="../embeddings/Microsoft_Word_97_-_2003_Document16.doc"/><Relationship Id="rId4" Type="http://schemas.openxmlformats.org/officeDocument/2006/relationships/oleObject" Target="../embeddings/Microsoft_Word_97_-_2003_Document11.doc"/><Relationship Id="rId9" Type="http://schemas.openxmlformats.org/officeDocument/2006/relationships/oleObject" Target="../embeddings/oleObject13.bin"/><Relationship Id="rId14" Type="http://schemas.openxmlformats.org/officeDocument/2006/relationships/image" Target="../media/image17.wmf"/><Relationship Id="rId22" Type="http://schemas.openxmlformats.org/officeDocument/2006/relationships/oleObject" Target="../embeddings/Microsoft_Word_97_-_2003_Document17.doc"/></Relationships>
</file>

<file path=ppt/slides/_rels/slide13.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Microsoft_Word_97_-_2003_Document22.doc"/><Relationship Id="rId18" Type="http://schemas.openxmlformats.org/officeDocument/2006/relationships/oleObject" Target="../embeddings/oleObject24.bin"/><Relationship Id="rId26" Type="http://schemas.openxmlformats.org/officeDocument/2006/relationships/image" Target="../media/image29.wmf"/><Relationship Id="rId3" Type="http://schemas.openxmlformats.org/officeDocument/2006/relationships/oleObject" Target="../embeddings/oleObject19.bin"/><Relationship Id="rId21" Type="http://schemas.openxmlformats.org/officeDocument/2006/relationships/oleObject" Target="../embeddings/oleObject25.bin"/><Relationship Id="rId34" Type="http://schemas.openxmlformats.org/officeDocument/2006/relationships/oleObject" Target="../embeddings/Microsoft_Word_97_-_2003_Document29.doc"/><Relationship Id="rId7" Type="http://schemas.openxmlformats.org/officeDocument/2006/relationships/oleObject" Target="../embeddings/Microsoft_Word_97_-_2003_Document20.doc"/><Relationship Id="rId12" Type="http://schemas.openxmlformats.org/officeDocument/2006/relationships/oleObject" Target="../embeddings/oleObject22.bin"/><Relationship Id="rId17" Type="http://schemas.openxmlformats.org/officeDocument/2006/relationships/image" Target="../media/image26.wmf"/><Relationship Id="rId25" Type="http://schemas.openxmlformats.org/officeDocument/2006/relationships/oleObject" Target="../embeddings/Microsoft_Word_97_-_2003_Document26.doc"/><Relationship Id="rId33" Type="http://schemas.openxmlformats.org/officeDocument/2006/relationships/oleObject" Target="../embeddings/oleObject29.bin"/><Relationship Id="rId2" Type="http://schemas.openxmlformats.org/officeDocument/2006/relationships/slideLayout" Target="../slideLayouts/slideLayout7.xml"/><Relationship Id="rId16" Type="http://schemas.openxmlformats.org/officeDocument/2006/relationships/oleObject" Target="../embeddings/Microsoft_Word_97_-_2003_Document23.doc"/><Relationship Id="rId20" Type="http://schemas.openxmlformats.org/officeDocument/2006/relationships/image" Target="../media/image27.wmf"/><Relationship Id="rId29" Type="http://schemas.openxmlformats.org/officeDocument/2006/relationships/image" Target="../media/image30.wmf"/><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24.wmf"/><Relationship Id="rId24" Type="http://schemas.openxmlformats.org/officeDocument/2006/relationships/oleObject" Target="../embeddings/oleObject26.bin"/><Relationship Id="rId32" Type="http://schemas.openxmlformats.org/officeDocument/2006/relationships/image" Target="../media/image31.wmf"/><Relationship Id="rId5" Type="http://schemas.openxmlformats.org/officeDocument/2006/relationships/image" Target="../media/image22.wmf"/><Relationship Id="rId15" Type="http://schemas.openxmlformats.org/officeDocument/2006/relationships/oleObject" Target="../embeddings/oleObject23.bin"/><Relationship Id="rId23" Type="http://schemas.openxmlformats.org/officeDocument/2006/relationships/image" Target="../media/image28.wmf"/><Relationship Id="rId28" Type="http://schemas.openxmlformats.org/officeDocument/2006/relationships/oleObject" Target="../embeddings/Microsoft_Word_97_-_2003_Document27.doc"/><Relationship Id="rId10" Type="http://schemas.openxmlformats.org/officeDocument/2006/relationships/oleObject" Target="../embeddings/Microsoft_Word_97_-_2003_Document21.doc"/><Relationship Id="rId19" Type="http://schemas.openxmlformats.org/officeDocument/2006/relationships/oleObject" Target="../embeddings/Microsoft_Word_97_-_2003_Document24.doc"/><Relationship Id="rId31" Type="http://schemas.openxmlformats.org/officeDocument/2006/relationships/oleObject" Target="../embeddings/Microsoft_Word_97_-_2003_Document28.doc"/><Relationship Id="rId4" Type="http://schemas.openxmlformats.org/officeDocument/2006/relationships/oleObject" Target="../embeddings/Microsoft_Word_97_-_2003_Document19.doc"/><Relationship Id="rId9" Type="http://schemas.openxmlformats.org/officeDocument/2006/relationships/oleObject" Target="../embeddings/oleObject21.bin"/><Relationship Id="rId14" Type="http://schemas.openxmlformats.org/officeDocument/2006/relationships/image" Target="../media/image25.wmf"/><Relationship Id="rId22" Type="http://schemas.openxmlformats.org/officeDocument/2006/relationships/oleObject" Target="../embeddings/Microsoft_Word_97_-_2003_Document25.doc"/><Relationship Id="rId27" Type="http://schemas.openxmlformats.org/officeDocument/2006/relationships/oleObject" Target="../embeddings/oleObject27.bin"/><Relationship Id="rId30" Type="http://schemas.openxmlformats.org/officeDocument/2006/relationships/oleObject" Target="../embeddings/oleObject28.bin"/><Relationship Id="rId35" Type="http://schemas.openxmlformats.org/officeDocument/2006/relationships/image" Target="../media/image3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3600" b="1" dirty="0" smtClean="0">
                <a:solidFill>
                  <a:schemeClr val="tx1"/>
                </a:solidFill>
                <a:cs typeface="Aharoni" pitchFamily="2" charset="-79"/>
              </a:rPr>
              <a:t>SMT Update </a:t>
            </a:r>
            <a:r>
              <a:rPr lang="en-US" sz="3600" b="1" dirty="0" smtClean="0">
                <a:solidFill>
                  <a:schemeClr val="tx1"/>
                </a:solidFill>
              </a:rPr>
              <a:t>To AMWG</a:t>
            </a:r>
            <a:br>
              <a:rPr lang="en-US" sz="3600" b="1" dirty="0" smtClean="0">
                <a:solidFill>
                  <a:schemeClr val="tx1"/>
                </a:solidFill>
              </a:rPr>
            </a:br>
            <a:endParaRPr lang="en-US" sz="3600" dirty="0">
              <a:solidFill>
                <a:schemeClr val="tx1"/>
              </a:solidFill>
            </a:endParaRPr>
          </a:p>
        </p:txBody>
      </p:sp>
      <p:sp>
        <p:nvSpPr>
          <p:cNvPr id="12" name="Subtitle 11"/>
          <p:cNvSpPr>
            <a:spLocks noGrp="1"/>
          </p:cNvSpPr>
          <p:nvPr>
            <p:ph type="subTitle" idx="1"/>
          </p:nvPr>
        </p:nvSpPr>
        <p:spPr>
          <a:xfrm>
            <a:off x="1783080" y="3581400"/>
            <a:ext cx="8321040" cy="1752600"/>
          </a:xfrm>
        </p:spPr>
        <p:txBody>
          <a:bodyPr/>
          <a:lstStyle/>
          <a:p>
            <a:r>
              <a:rPr lang="en-US" sz="2800" b="1" dirty="0" smtClean="0">
                <a:cs typeface="Aharoni" pitchFamily="2" charset="-79"/>
              </a:rPr>
              <a:t>February 20</a:t>
            </a:r>
            <a:r>
              <a:rPr lang="en-US" sz="2800" b="1" dirty="0" smtClean="0">
                <a:solidFill>
                  <a:schemeClr val="tx1"/>
                </a:solidFill>
                <a:cs typeface="Aharoni" pitchFamily="2" charset="-79"/>
              </a:rPr>
              <a:t>, 2015</a:t>
            </a:r>
            <a:r>
              <a:rPr lang="en-US" sz="2000" b="1" dirty="0">
                <a:cs typeface="Aharoni" pitchFamily="2" charset="-79"/>
              </a:rPr>
              <a:t/>
            </a:r>
            <a:br>
              <a:rPr lang="en-US" sz="2000" b="1" dirty="0">
                <a:cs typeface="Aharoni" pitchFamily="2" charset="-79"/>
              </a:rPr>
            </a:br>
            <a:endParaRPr lang="en-US" sz="2000" dirty="0"/>
          </a:p>
        </p:txBody>
      </p:sp>
    </p:spTree>
    <p:extLst>
      <p:ext uri="{BB962C8B-B14F-4D97-AF65-F5344CB8AC3E}">
        <p14:creationId xmlns:p14="http://schemas.microsoft.com/office/powerpoint/2010/main" val="85497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800" dirty="0" smtClean="0">
                <a:solidFill>
                  <a:srgbClr val="FF0000"/>
                </a:solidFill>
              </a:rPr>
              <a:t>Rough Order Of Magnitude (ROM) Estimate of Effort Classification</a:t>
            </a:r>
          </a:p>
        </p:txBody>
      </p:sp>
      <p:sp>
        <p:nvSpPr>
          <p:cNvPr id="56323" name="TextBox 1"/>
          <p:cNvSpPr txBox="1">
            <a:spLocks noChangeArrowheads="1"/>
          </p:cNvSpPr>
          <p:nvPr/>
        </p:nvSpPr>
        <p:spPr bwMode="auto">
          <a:xfrm>
            <a:off x="448734" y="5104339"/>
            <a:ext cx="97594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These are rough order of magnitudes and do not include project ramp-up and testing effort (SIT &amp; UAT) and only assumes unit testing.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Actual </a:t>
            </a:r>
            <a:r>
              <a:rPr lang="en-US" altLang="en-US" i="0" dirty="0">
                <a:solidFill>
                  <a:schemeClr val="accent1"/>
                </a:solidFill>
                <a:ea typeface="MS PGothic" pitchFamily="34" charset="-128"/>
              </a:rPr>
              <a:t>estimates could vary significantly depending on requirements.</a:t>
            </a:r>
          </a:p>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Ramp-up and testing would be 20 to 40% of the overall effort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Overall project cost will vary based on efficiency gains from packaging like functionality </a:t>
            </a:r>
            <a:endParaRPr lang="en-US" altLang="en-US" i="0" dirty="0">
              <a:solidFill>
                <a:schemeClr val="accent1"/>
              </a:solidFill>
              <a:ea typeface="MS PGothic" pitchFamily="34" charset="-128"/>
            </a:endParaRPr>
          </a:p>
        </p:txBody>
      </p:sp>
      <p:graphicFrame>
        <p:nvGraphicFramePr>
          <p:cNvPr id="142393" name="Group 57"/>
          <p:cNvGraphicFramePr>
            <a:graphicFrameLocks noGrp="1"/>
          </p:cNvGraphicFramePr>
          <p:nvPr/>
        </p:nvGraphicFramePr>
        <p:xfrm>
          <a:off x="2668588" y="1747838"/>
          <a:ext cx="5972175" cy="3062289"/>
        </p:xfrm>
        <a:graphic>
          <a:graphicData uri="http://schemas.openxmlformats.org/drawingml/2006/table">
            <a:tbl>
              <a:tblPr/>
              <a:tblGrid>
                <a:gridCol w="2986087"/>
                <a:gridCol w="2986088"/>
              </a:tblGrid>
              <a:tr h="43497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Change 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ROM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5243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MINOR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0 – 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SMALL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20 – 40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MEDUIM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40 – 60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60 –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VERY 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Over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389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99818239"/>
              </p:ext>
            </p:extLst>
          </p:nvPr>
        </p:nvGraphicFramePr>
        <p:xfrm>
          <a:off x="297180" y="914400"/>
          <a:ext cx="11318267" cy="5821680"/>
        </p:xfrm>
        <a:graphic>
          <a:graphicData uri="http://schemas.openxmlformats.org/drawingml/2006/table">
            <a:tbl>
              <a:tblPr firstRow="1" bandRow="1">
                <a:tableStyleId>{5940675A-B579-460E-94D1-54222C63F5DA}</a:tableStyleId>
              </a:tblPr>
              <a:tblGrid>
                <a:gridCol w="5516549"/>
                <a:gridCol w="1313464"/>
                <a:gridCol w="1313464"/>
                <a:gridCol w="1838850"/>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AMWG CR Document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001 – </a:t>
                      </a:r>
                      <a:r>
                        <a:rPr lang="en-US" sz="1200" dirty="0" smtClean="0">
                          <a:effectLst/>
                          <a:latin typeface="Arial"/>
                          <a:ea typeface="Arial"/>
                          <a:cs typeface="Arial"/>
                        </a:rPr>
                        <a:t>Report </a:t>
                      </a:r>
                      <a:r>
                        <a:rPr lang="en-US" sz="1200" dirty="0">
                          <a:effectLst/>
                          <a:latin typeface="Arial"/>
                          <a:ea typeface="Arial"/>
                          <a:cs typeface="Arial"/>
                        </a:rPr>
                        <a:t>for AMWG Data Monitoring </a:t>
                      </a:r>
                      <a:r>
                        <a:rPr lang="en-US" sz="1200" dirty="0" smtClean="0">
                          <a:effectLst/>
                          <a:latin typeface="Arial"/>
                          <a:ea typeface="Arial"/>
                          <a:cs typeface="Arial"/>
                        </a:rPr>
                        <a:t>– Data Completeness Measurements </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a:t>
                      </a:r>
                    </a:p>
                  </a:txBody>
                  <a:tcPr marL="118872" marR="118872" anchor="ctr"/>
                </a:tc>
                <a:tc>
                  <a:txBody>
                    <a:bodyPr/>
                    <a:lstStyle/>
                    <a:p>
                      <a:r>
                        <a:rPr lang="en-US" sz="1200" dirty="0" smtClean="0"/>
                        <a:t>Awaiting Prioritization</a:t>
                      </a:r>
                      <a:endParaRPr lang="en-US" sz="1200" dirty="0"/>
                    </a:p>
                  </a:txBody>
                  <a:tcPr marL="118872" marR="118872" anchor="ctr"/>
                </a:tc>
                <a:tc>
                  <a:txBody>
                    <a:bodyPr/>
                    <a:lstStyle/>
                    <a:p>
                      <a:r>
                        <a:rPr lang="en-US" sz="1200" dirty="0" smtClean="0">
                          <a:latin typeface="Arial" pitchFamily="34" charset="0"/>
                          <a:cs typeface="Arial" pitchFamily="34" charset="0"/>
                        </a:rPr>
                        <a:t>Small</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002 – Reports for AMWG Data Monitoring </a:t>
                      </a:r>
                      <a:r>
                        <a:rPr lang="en-US" sz="1200" dirty="0" smtClean="0">
                          <a:effectLst/>
                          <a:latin typeface="Arial"/>
                          <a:ea typeface="Arial"/>
                          <a:cs typeface="Arial"/>
                        </a:rPr>
                        <a:t>– Data Timeliness Measurements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Complete</a:t>
                      </a:r>
                    </a:p>
                  </a:txBody>
                  <a:tcPr marL="118872" marR="118872" anchor="ctr"/>
                </a:tc>
                <a:tc>
                  <a:txBody>
                    <a:bodyPr/>
                    <a:lstStyle/>
                    <a:p>
                      <a:r>
                        <a:rPr lang="en-US" sz="1200" dirty="0" smtClean="0"/>
                        <a:t>Q2 2014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2013 003 – Reports for AMWG Data Monitoring </a:t>
                      </a:r>
                      <a:r>
                        <a:rPr lang="en-US" sz="1200" dirty="0" smtClean="0">
                          <a:effectLst/>
                          <a:latin typeface="Arial"/>
                          <a:ea typeface="Arial"/>
                          <a:cs typeface="Arial"/>
                        </a:rPr>
                        <a:t>– Measurement of Percentage of Actual Meter</a:t>
                      </a:r>
                      <a:r>
                        <a:rPr lang="en-US" sz="1200" baseline="0" dirty="0" smtClean="0">
                          <a:effectLst/>
                          <a:latin typeface="Arial"/>
                          <a:ea typeface="Arial"/>
                          <a:cs typeface="Arial"/>
                        </a:rPr>
                        <a:t> Reads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a:t>
                      </a:r>
                    </a:p>
                  </a:txBody>
                  <a:tcPr marL="118872" marR="118872" anchor="ctr"/>
                </a:tc>
                <a:tc>
                  <a:txBody>
                    <a:bodyPr/>
                    <a:lstStyle/>
                    <a:p>
                      <a:r>
                        <a:rPr lang="en-US" sz="1200" dirty="0" smtClean="0"/>
                        <a:t>Awaiting Prioritization </a:t>
                      </a:r>
                      <a:endParaRPr lang="en-US" sz="1200" dirty="0"/>
                    </a:p>
                  </a:txBody>
                  <a:tcPr marL="118872" marR="118872" anchor="ctr"/>
                </a:tc>
                <a:tc>
                  <a:txBody>
                    <a:bodyPr/>
                    <a:lstStyle/>
                    <a:p>
                      <a:r>
                        <a:rPr lang="en-US" sz="1200" dirty="0" smtClean="0">
                          <a:latin typeface="Arial" pitchFamily="34" charset="0"/>
                          <a:cs typeface="Arial" pitchFamily="34" charset="0"/>
                        </a:rPr>
                        <a:t>Small</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004 – Reports for AMWG Data Monitoring </a:t>
                      </a:r>
                      <a:r>
                        <a:rPr lang="en-US" sz="1200" dirty="0" smtClean="0">
                          <a:effectLst/>
                          <a:latin typeface="Arial"/>
                          <a:ea typeface="Arial"/>
                          <a:cs typeface="Arial"/>
                        </a:rPr>
                        <a:t>– Measurement of Estimates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Awaiting Prioritization </a:t>
                      </a:r>
                      <a:endParaRPr lang="en-US" sz="1200" dirty="0"/>
                    </a:p>
                  </a:txBody>
                  <a:tcPr marL="118872" marR="118872" anchor="ctr"/>
                </a:tc>
                <a:tc>
                  <a:txBody>
                    <a:bodyPr/>
                    <a:lstStyle/>
                    <a:p>
                      <a:r>
                        <a:rPr lang="en-US" sz="1200" dirty="0" smtClean="0">
                          <a:latin typeface="Arial" pitchFamily="34" charset="0"/>
                          <a:cs typeface="Arial" pitchFamily="34" charset="0"/>
                        </a:rPr>
                        <a:t>Medium</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005 – Reports for AMWG Data Monitoring </a:t>
                      </a:r>
                      <a:r>
                        <a:rPr lang="en-US" sz="1200" dirty="0" smtClean="0">
                          <a:effectLst/>
                          <a:latin typeface="Arial"/>
                          <a:ea typeface="Arial"/>
                          <a:cs typeface="Arial"/>
                        </a:rPr>
                        <a:t>– Number of SMT Help Desk Tickets Monthly by Ticket Type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Complete</a:t>
                      </a:r>
                    </a:p>
                  </a:txBody>
                  <a:tcPr marL="118872" marR="118872" anchor="ctr"/>
                </a:tc>
                <a:tc>
                  <a:txBody>
                    <a:bodyPr/>
                    <a:lstStyle/>
                    <a:p>
                      <a:r>
                        <a:rPr lang="en-US" sz="1200" dirty="0" smtClean="0"/>
                        <a:t>Q2 2014</a:t>
                      </a:r>
                      <a:r>
                        <a:rPr lang="en-US" sz="1200" baseline="0" dirty="0" smtClean="0"/>
                        <a:t>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006 – Reports for AMWG Data Monitoring </a:t>
                      </a:r>
                      <a:r>
                        <a:rPr lang="en-US" sz="1200" dirty="0" smtClean="0">
                          <a:effectLst/>
                          <a:latin typeface="Arial"/>
                          <a:ea typeface="Arial"/>
                          <a:cs typeface="Arial"/>
                        </a:rPr>
                        <a:t>– Availability of SMT API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Complete</a:t>
                      </a:r>
                    </a:p>
                  </a:txBody>
                  <a:tcPr marL="118872" marR="118872" anchor="ctr"/>
                </a:tc>
                <a:tc>
                  <a:txBody>
                    <a:bodyPr/>
                    <a:lstStyle/>
                    <a:p>
                      <a:r>
                        <a:rPr lang="en-US" sz="1200" dirty="0" smtClean="0"/>
                        <a:t>Q2 2014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007 – Reports for AMWG Data Monitoring </a:t>
                      </a:r>
                      <a:r>
                        <a:rPr lang="en-US" sz="1200" dirty="0" smtClean="0">
                          <a:effectLst/>
                          <a:latin typeface="Arial"/>
                          <a:ea typeface="Arial"/>
                          <a:cs typeface="Arial"/>
                        </a:rPr>
                        <a:t>– Availability of SMT FTPS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Complete</a:t>
                      </a:r>
                    </a:p>
                  </a:txBody>
                  <a:tcPr marL="118872" marR="118872" anchor="ctr"/>
                </a:tc>
                <a:tc>
                  <a:txBody>
                    <a:bodyPr/>
                    <a:lstStyle/>
                    <a:p>
                      <a:r>
                        <a:rPr lang="en-US" sz="1200" dirty="0" smtClean="0"/>
                        <a:t>Q2 2014</a:t>
                      </a:r>
                      <a:r>
                        <a:rPr lang="en-US" sz="1200" baseline="0" dirty="0" smtClean="0"/>
                        <a:t>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008 – Reports for AMWG Data Monitoring </a:t>
                      </a:r>
                      <a:r>
                        <a:rPr lang="en-US" sz="1200" dirty="0" smtClean="0">
                          <a:effectLst/>
                          <a:latin typeface="Arial"/>
                          <a:ea typeface="Arial"/>
                          <a:cs typeface="Arial"/>
                        </a:rPr>
                        <a:t>– Average Time to Deliver HAN</a:t>
                      </a:r>
                      <a:r>
                        <a:rPr lang="en-US" sz="1200" baseline="0" dirty="0" smtClean="0">
                          <a:effectLst/>
                          <a:latin typeface="Arial"/>
                          <a:ea typeface="Arial"/>
                          <a:cs typeface="Arial"/>
                        </a:rPr>
                        <a:t> Messages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Awaiting Prioritization</a:t>
                      </a:r>
                      <a:endParaRPr lang="en-US" sz="1200" dirty="0"/>
                    </a:p>
                  </a:txBody>
                  <a:tcPr marL="118872" marR="118872" anchor="ctr"/>
                </a:tc>
                <a:tc>
                  <a:txBody>
                    <a:bodyPr/>
                    <a:lstStyle/>
                    <a:p>
                      <a:r>
                        <a:rPr lang="en-US" sz="1200" dirty="0" smtClean="0">
                          <a:latin typeface="Arial" pitchFamily="34" charset="0"/>
                          <a:cs typeface="Arial" pitchFamily="34" charset="0"/>
                        </a:rPr>
                        <a:t>Small</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009 – Reports for AMWG Data Monitoring </a:t>
                      </a:r>
                      <a:r>
                        <a:rPr lang="en-US" sz="1200" dirty="0" smtClean="0">
                          <a:effectLst/>
                          <a:latin typeface="Arial"/>
                          <a:ea typeface="Arial"/>
                          <a:cs typeface="Arial"/>
                        </a:rPr>
                        <a:t>– Number of Accounts by Type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Complete</a:t>
                      </a:r>
                    </a:p>
                  </a:txBody>
                  <a:tcPr marL="118872" marR="118872" anchor="ctr"/>
                </a:tc>
                <a:tc>
                  <a:txBody>
                    <a:bodyPr/>
                    <a:lstStyle/>
                    <a:p>
                      <a:r>
                        <a:rPr lang="en-US" sz="1200" dirty="0" smtClean="0"/>
                        <a:t>Q2 2014</a:t>
                      </a:r>
                      <a:r>
                        <a:rPr lang="en-US" sz="1200" baseline="0" dirty="0" smtClean="0"/>
                        <a:t>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010 – Reports for AMWG Data Monitoring </a:t>
                      </a:r>
                      <a:r>
                        <a:rPr lang="en-US" sz="1200" dirty="0" smtClean="0">
                          <a:effectLst/>
                          <a:latin typeface="Arial"/>
                          <a:ea typeface="Arial"/>
                          <a:cs typeface="Arial"/>
                        </a:rPr>
                        <a:t>– Number of Reports Requested by GUI</a:t>
                      </a:r>
                      <a:r>
                        <a:rPr lang="en-US" sz="1200" baseline="0" dirty="0" smtClean="0">
                          <a:effectLst/>
                          <a:latin typeface="Arial"/>
                          <a:ea typeface="Arial"/>
                          <a:cs typeface="Arial"/>
                        </a:rPr>
                        <a:t> (Portal) and Number of FTPS Accesses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a:t>
                      </a:r>
                      <a:endParaRPr lang="en-US" sz="1100" b="0" dirty="0" smtClean="0">
                        <a:solidFill>
                          <a:schemeClr val="accent1"/>
                        </a:solidFill>
                      </a:endParaRPr>
                    </a:p>
                  </a:txBody>
                  <a:tcPr marL="118872" marR="118872" anchor="ctr"/>
                </a:tc>
                <a:tc>
                  <a:txBody>
                    <a:bodyPr/>
                    <a:lstStyle/>
                    <a:p>
                      <a:r>
                        <a:rPr lang="en-US" sz="1200" dirty="0" smtClean="0"/>
                        <a:t>Awaiting Prioritization</a:t>
                      </a:r>
                      <a:endParaRPr lang="en-US" sz="1200" dirty="0"/>
                    </a:p>
                  </a:txBody>
                  <a:tcPr marL="118872" marR="118872" anchor="ctr"/>
                </a:tc>
                <a:tc>
                  <a:txBody>
                    <a:bodyPr/>
                    <a:lstStyle/>
                    <a:p>
                      <a:r>
                        <a:rPr lang="en-US" sz="1200" dirty="0" smtClean="0">
                          <a:latin typeface="Arial" pitchFamily="34" charset="0"/>
                          <a:cs typeface="Arial" pitchFamily="34" charset="0"/>
                        </a:rPr>
                        <a:t>Medium</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594360" y="152400"/>
            <a:ext cx="10698480"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600" dirty="0" smtClean="0">
                <a:latin typeface="+mj-lt"/>
              </a:rPr>
              <a:t>AMWG  Change Requests</a:t>
            </a:r>
            <a:endParaRPr lang="en-US" sz="26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844693800"/>
              </p:ext>
            </p:extLst>
          </p:nvPr>
        </p:nvGraphicFramePr>
        <p:xfrm>
          <a:off x="5943600" y="1447800"/>
          <a:ext cx="914400" cy="304800"/>
        </p:xfrm>
        <a:graphic>
          <a:graphicData uri="http://schemas.openxmlformats.org/presentationml/2006/ole">
            <mc:AlternateContent xmlns:mc="http://schemas.openxmlformats.org/markup-compatibility/2006">
              <mc:Choice xmlns:v="urn:schemas-microsoft-com:vml" Requires="v">
                <p:oleObj spid="_x0000_s6182"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943600" y="1447800"/>
                        <a:ext cx="914400" cy="3048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334977747"/>
              </p:ext>
            </p:extLst>
          </p:nvPr>
        </p:nvGraphicFramePr>
        <p:xfrm>
          <a:off x="5943600" y="2057401"/>
          <a:ext cx="914400" cy="304799"/>
        </p:xfrm>
        <a:graphic>
          <a:graphicData uri="http://schemas.openxmlformats.org/presentationml/2006/ole">
            <mc:AlternateContent xmlns:mc="http://schemas.openxmlformats.org/markup-compatibility/2006">
              <mc:Choice xmlns:v="urn:schemas-microsoft-com:vml" Requires="v">
                <p:oleObj spid="_x0000_s6183" name="Document" showAsIcon="1" r:id="rId8" imgW="914400" imgH="792360" progId="Word.Document.8">
                  <p:embed/>
                </p:oleObj>
              </mc:Choice>
              <mc:Fallback>
                <p:oleObj name="Document" showAsIcon="1" r:id="rId8" imgW="914400" imgH="792360" progId="Word.Document.8">
                  <p:embed/>
                  <p:pic>
                    <p:nvPicPr>
                      <p:cNvPr id="0" name=""/>
                      <p:cNvPicPr/>
                      <p:nvPr/>
                    </p:nvPicPr>
                    <p:blipFill>
                      <a:blip r:embed="rId9"/>
                      <a:stretch>
                        <a:fillRect/>
                      </a:stretch>
                    </p:blipFill>
                    <p:spPr>
                      <a:xfrm>
                        <a:off x="5943600" y="2057401"/>
                        <a:ext cx="914400" cy="30479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550990458"/>
              </p:ext>
            </p:extLst>
          </p:nvPr>
        </p:nvGraphicFramePr>
        <p:xfrm>
          <a:off x="5943600" y="2667000"/>
          <a:ext cx="914400" cy="396875"/>
        </p:xfrm>
        <a:graphic>
          <a:graphicData uri="http://schemas.openxmlformats.org/presentationml/2006/ole">
            <mc:AlternateContent xmlns:mc="http://schemas.openxmlformats.org/markup-compatibility/2006">
              <mc:Choice xmlns:v="urn:schemas-microsoft-com:vml" Requires="v">
                <p:oleObj spid="_x0000_s6184"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943600" y="2667000"/>
                        <a:ext cx="914400" cy="3968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540763241"/>
              </p:ext>
            </p:extLst>
          </p:nvPr>
        </p:nvGraphicFramePr>
        <p:xfrm>
          <a:off x="5943600" y="3124200"/>
          <a:ext cx="914400" cy="381000"/>
        </p:xfrm>
        <a:graphic>
          <a:graphicData uri="http://schemas.openxmlformats.org/presentationml/2006/ole">
            <mc:AlternateContent xmlns:mc="http://schemas.openxmlformats.org/markup-compatibility/2006">
              <mc:Choice xmlns:v="urn:schemas-microsoft-com:vml" Requires="v">
                <p:oleObj spid="_x0000_s6185" name="Document" showAsIcon="1" r:id="rId14" imgW="914400" imgH="792360" progId="Word.Document.8">
                  <p:embed/>
                </p:oleObj>
              </mc:Choice>
              <mc:Fallback>
                <p:oleObj name="Document" showAsIcon="1" r:id="rId14" imgW="914400" imgH="792360" progId="Word.Document.8">
                  <p:embed/>
                  <p:pic>
                    <p:nvPicPr>
                      <p:cNvPr id="0" name=""/>
                      <p:cNvPicPr/>
                      <p:nvPr/>
                    </p:nvPicPr>
                    <p:blipFill>
                      <a:blip r:embed="rId15"/>
                      <a:stretch>
                        <a:fillRect/>
                      </a:stretch>
                    </p:blipFill>
                    <p:spPr>
                      <a:xfrm>
                        <a:off x="5943600" y="3124200"/>
                        <a:ext cx="914400" cy="3810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375152932"/>
              </p:ext>
            </p:extLst>
          </p:nvPr>
        </p:nvGraphicFramePr>
        <p:xfrm>
          <a:off x="5943600" y="3641725"/>
          <a:ext cx="914400" cy="396875"/>
        </p:xfrm>
        <a:graphic>
          <a:graphicData uri="http://schemas.openxmlformats.org/presentationml/2006/ole">
            <mc:AlternateContent xmlns:mc="http://schemas.openxmlformats.org/markup-compatibility/2006">
              <mc:Choice xmlns:v="urn:schemas-microsoft-com:vml" Requires="v">
                <p:oleObj spid="_x0000_s6186"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943600" y="3641725"/>
                        <a:ext cx="914400" cy="3968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949631412"/>
              </p:ext>
            </p:extLst>
          </p:nvPr>
        </p:nvGraphicFramePr>
        <p:xfrm>
          <a:off x="5943600" y="4267200"/>
          <a:ext cx="914400" cy="304800"/>
        </p:xfrm>
        <a:graphic>
          <a:graphicData uri="http://schemas.openxmlformats.org/presentationml/2006/ole">
            <mc:AlternateContent xmlns:mc="http://schemas.openxmlformats.org/markup-compatibility/2006">
              <mc:Choice xmlns:v="urn:schemas-microsoft-com:vml" Requires="v">
                <p:oleObj spid="_x0000_s6187" name="Document" showAsIcon="1" r:id="rId20" imgW="914400" imgH="792360" progId="Word.Document.8">
                  <p:embed/>
                </p:oleObj>
              </mc:Choice>
              <mc:Fallback>
                <p:oleObj name="Document" showAsIcon="1" r:id="rId20" imgW="914400" imgH="792360" progId="Word.Document.8">
                  <p:embed/>
                  <p:pic>
                    <p:nvPicPr>
                      <p:cNvPr id="0" name=""/>
                      <p:cNvPicPr/>
                      <p:nvPr/>
                    </p:nvPicPr>
                    <p:blipFill>
                      <a:blip r:embed="rId21"/>
                      <a:stretch>
                        <a:fillRect/>
                      </a:stretch>
                    </p:blipFill>
                    <p:spPr>
                      <a:xfrm>
                        <a:off x="5943600" y="4267200"/>
                        <a:ext cx="914400" cy="3048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569226195"/>
              </p:ext>
            </p:extLst>
          </p:nvPr>
        </p:nvGraphicFramePr>
        <p:xfrm>
          <a:off x="5943600" y="4953000"/>
          <a:ext cx="914400" cy="304800"/>
        </p:xfrm>
        <a:graphic>
          <a:graphicData uri="http://schemas.openxmlformats.org/presentationml/2006/ole">
            <mc:AlternateContent xmlns:mc="http://schemas.openxmlformats.org/markup-compatibility/2006">
              <mc:Choice xmlns:v="urn:schemas-microsoft-com:vml" Requires="v">
                <p:oleObj spid="_x0000_s6188"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943600" y="4953000"/>
                        <a:ext cx="914400" cy="3048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156185064"/>
              </p:ext>
            </p:extLst>
          </p:nvPr>
        </p:nvGraphicFramePr>
        <p:xfrm>
          <a:off x="5943600" y="5486400"/>
          <a:ext cx="914400" cy="304800"/>
        </p:xfrm>
        <a:graphic>
          <a:graphicData uri="http://schemas.openxmlformats.org/presentationml/2006/ole">
            <mc:AlternateContent xmlns:mc="http://schemas.openxmlformats.org/markup-compatibility/2006">
              <mc:Choice xmlns:v="urn:schemas-microsoft-com:vml" Requires="v">
                <p:oleObj spid="_x0000_s6189" name="Document" showAsIcon="1" r:id="rId26" imgW="914400" imgH="792360" progId="Word.Document.8">
                  <p:embed/>
                </p:oleObj>
              </mc:Choice>
              <mc:Fallback>
                <p:oleObj name="Document" showAsIcon="1" r:id="rId26" imgW="914400" imgH="792360" progId="Word.Document.8">
                  <p:embed/>
                  <p:pic>
                    <p:nvPicPr>
                      <p:cNvPr id="0" name=""/>
                      <p:cNvPicPr/>
                      <p:nvPr/>
                    </p:nvPicPr>
                    <p:blipFill>
                      <a:blip r:embed="rId27"/>
                      <a:stretch>
                        <a:fillRect/>
                      </a:stretch>
                    </p:blipFill>
                    <p:spPr>
                      <a:xfrm>
                        <a:off x="5943600" y="5486400"/>
                        <a:ext cx="914400" cy="3048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457791924"/>
              </p:ext>
            </p:extLst>
          </p:nvPr>
        </p:nvGraphicFramePr>
        <p:xfrm>
          <a:off x="5943600" y="6019800"/>
          <a:ext cx="914400" cy="381000"/>
        </p:xfrm>
        <a:graphic>
          <a:graphicData uri="http://schemas.openxmlformats.org/presentationml/2006/ole">
            <mc:AlternateContent xmlns:mc="http://schemas.openxmlformats.org/markup-compatibility/2006">
              <mc:Choice xmlns:v="urn:schemas-microsoft-com:vml" Requires="v">
                <p:oleObj spid="_x0000_s6190" name="Document" showAsIcon="1" r:id="rId29" imgW="914400" imgH="792360" progId="Word.Document.8">
                  <p:embed/>
                </p:oleObj>
              </mc:Choice>
              <mc:Fallback>
                <p:oleObj name="Document" showAsIcon="1" r:id="rId29" imgW="914400" imgH="792360" progId="Word.Document.8">
                  <p:embed/>
                  <p:pic>
                    <p:nvPicPr>
                      <p:cNvPr id="0" name=""/>
                      <p:cNvPicPr/>
                      <p:nvPr/>
                    </p:nvPicPr>
                    <p:blipFill>
                      <a:blip r:embed="rId30"/>
                      <a:stretch>
                        <a:fillRect/>
                      </a:stretch>
                    </p:blipFill>
                    <p:spPr>
                      <a:xfrm>
                        <a:off x="5943600" y="6019800"/>
                        <a:ext cx="914400" cy="3810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416100063"/>
              </p:ext>
            </p:extLst>
          </p:nvPr>
        </p:nvGraphicFramePr>
        <p:xfrm>
          <a:off x="5926853" y="6553200"/>
          <a:ext cx="914400" cy="396875"/>
        </p:xfrm>
        <a:graphic>
          <a:graphicData uri="http://schemas.openxmlformats.org/presentationml/2006/ole">
            <mc:AlternateContent xmlns:mc="http://schemas.openxmlformats.org/markup-compatibility/2006">
              <mc:Choice xmlns:v="urn:schemas-microsoft-com:vml" Requires="v">
                <p:oleObj spid="_x0000_s6191" name="Document" showAsIcon="1" r:id="rId32" imgW="914400" imgH="792360" progId="Word.Document.8">
                  <p:embed/>
                </p:oleObj>
              </mc:Choice>
              <mc:Fallback>
                <p:oleObj name="Document" showAsIcon="1" r:id="rId32" imgW="914400" imgH="792360" progId="Word.Document.8">
                  <p:embed/>
                  <p:pic>
                    <p:nvPicPr>
                      <p:cNvPr id="0" name=""/>
                      <p:cNvPicPr/>
                      <p:nvPr/>
                    </p:nvPicPr>
                    <p:blipFill>
                      <a:blip r:embed="rId33"/>
                      <a:stretch>
                        <a:fillRect/>
                      </a:stretch>
                    </p:blipFill>
                    <p:spPr>
                      <a:xfrm>
                        <a:off x="5926853" y="6553200"/>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2687706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46087185"/>
              </p:ext>
            </p:extLst>
          </p:nvPr>
        </p:nvGraphicFramePr>
        <p:xfrm>
          <a:off x="297180" y="472440"/>
          <a:ext cx="11318266" cy="6065520"/>
        </p:xfrm>
        <a:graphic>
          <a:graphicData uri="http://schemas.openxmlformats.org/drawingml/2006/table">
            <a:tbl>
              <a:tblPr firstRow="1" bandRow="1">
                <a:tableStyleId>{5940675A-B579-460E-94D1-54222C63F5DA}</a:tableStyleId>
              </a:tblPr>
              <a:tblGrid>
                <a:gridCol w="5253856"/>
                <a:gridCol w="1313464"/>
                <a:gridCol w="1313464"/>
                <a:gridCol w="2101542"/>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011 – </a:t>
                      </a:r>
                      <a:r>
                        <a:rPr lang="en-US" sz="1200" dirty="0" smtClean="0">
                          <a:effectLst/>
                          <a:latin typeface="Arial"/>
                          <a:ea typeface="Arial"/>
                          <a:cs typeface="Arial"/>
                        </a:rPr>
                        <a:t>Average Time from</a:t>
                      </a:r>
                      <a:r>
                        <a:rPr lang="en-US" sz="1200" baseline="0" dirty="0" smtClean="0">
                          <a:effectLst/>
                          <a:latin typeface="Arial"/>
                          <a:ea typeface="Arial"/>
                          <a:cs typeface="Arial"/>
                        </a:rPr>
                        <a:t> HAN Provision Request to Meter Ready Status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Awaiting Prioritization</a:t>
                      </a:r>
                      <a:endParaRPr lang="en-US" sz="1200" dirty="0"/>
                    </a:p>
                  </a:txBody>
                  <a:tcPr marL="118872" marR="118872" anchor="ctr"/>
                </a:tc>
                <a:tc>
                  <a:txBody>
                    <a:bodyPr/>
                    <a:lstStyle/>
                    <a:p>
                      <a:r>
                        <a:rPr lang="en-US" sz="1200" dirty="0" smtClean="0">
                          <a:latin typeface="Arial" pitchFamily="34" charset="0"/>
                          <a:cs typeface="Arial" pitchFamily="34" charset="0"/>
                        </a:rPr>
                        <a:t>Small</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012 – </a:t>
                      </a:r>
                      <a:r>
                        <a:rPr lang="en-US" sz="1200" kern="1200" dirty="0" smtClean="0">
                          <a:solidFill>
                            <a:schemeClr val="tx1"/>
                          </a:solidFill>
                          <a:effectLst/>
                          <a:latin typeface="+mn-lt"/>
                          <a:ea typeface="+mn-ea"/>
                          <a:cs typeface="+mn-cs"/>
                        </a:rPr>
                        <a:t>Bypass redundant screen for Users with only one meter when accessing HAN device information</a:t>
                      </a:r>
                      <a:endParaRPr lang="en-US" sz="1200" dirty="0">
                        <a:effectLst/>
                        <a:latin typeface="+mn-lt"/>
                        <a:ea typeface="Arial"/>
                        <a:cs typeface="Times New Roman"/>
                      </a:endParaRPr>
                    </a:p>
                  </a:txBody>
                  <a:tcPr marL="89154" marR="89154" marT="0" marB="0" anchor="ctr"/>
                </a:tc>
                <a:tc>
                  <a:txBody>
                    <a:bodyPr/>
                    <a:lstStyle/>
                    <a:p>
                      <a:endParaRPr lang="en-US" sz="1200" b="1" dirty="0">
                        <a:solidFill>
                          <a:srgbClr val="7030A0"/>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Complete</a:t>
                      </a:r>
                    </a:p>
                  </a:txBody>
                  <a:tcPr marL="118872" marR="118872" anchor="ctr"/>
                </a:tc>
                <a:tc>
                  <a:txBody>
                    <a:bodyPr/>
                    <a:lstStyle/>
                    <a:p>
                      <a:r>
                        <a:rPr lang="en-US" sz="1200" dirty="0" smtClean="0"/>
                        <a:t>Q4 2014 Delivered</a:t>
                      </a:r>
                      <a:endParaRPr lang="en-US" sz="1200" dirty="0"/>
                    </a:p>
                  </a:txBody>
                  <a:tcPr marL="118872" marR="118872" anchor="ctr"/>
                </a:tc>
                <a:tc>
                  <a:txBody>
                    <a:bodyPr/>
                    <a:lstStyle/>
                    <a:p>
                      <a:r>
                        <a:rPr lang="en-US" sz="1200" dirty="0" smtClean="0"/>
                        <a:t>Included in Third-Party</a:t>
                      </a:r>
                      <a:endParaRPr lang="en-US" sz="1200" dirty="0"/>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013 – </a:t>
                      </a:r>
                      <a:r>
                        <a:rPr lang="en-US" sz="1200" kern="1200" dirty="0" smtClean="0">
                          <a:solidFill>
                            <a:schemeClr val="tx1"/>
                          </a:solidFill>
                          <a:effectLst/>
                          <a:latin typeface="+mn-lt"/>
                          <a:ea typeface="+mn-ea"/>
                          <a:cs typeface="+mn-cs"/>
                        </a:rPr>
                        <a:t>Timeout on SMT takes user to “incorrect login” screen</a:t>
                      </a:r>
                      <a:endParaRPr lang="en-US" sz="1200" dirty="0">
                        <a:effectLst/>
                        <a:latin typeface="Arial"/>
                        <a:ea typeface="Arial"/>
                        <a:cs typeface="Times New Roman"/>
                      </a:endParaRPr>
                    </a:p>
                  </a:txBody>
                  <a:tcPr marL="89154" marR="89154" marT="0" marB="0" anchor="ctr"/>
                </a:tc>
                <a:tc>
                  <a:txBody>
                    <a:bodyPr/>
                    <a:lstStyle/>
                    <a:p>
                      <a:endParaRPr lang="en-US" sz="1200" b="1" dirty="0">
                        <a:solidFill>
                          <a:srgbClr val="7030A0"/>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Complete</a:t>
                      </a:r>
                    </a:p>
                  </a:txBody>
                  <a:tcPr marL="118872" marR="118872" anchor="ctr"/>
                </a:tc>
                <a:tc>
                  <a:txBody>
                    <a:bodyPr/>
                    <a:lstStyle/>
                    <a:p>
                      <a:r>
                        <a:rPr lang="en-US" sz="1200" dirty="0" smtClean="0"/>
                        <a:t>Q4 2014 Delivered</a:t>
                      </a:r>
                      <a:endParaRPr lang="en-US" sz="1200" dirty="0"/>
                    </a:p>
                  </a:txBody>
                  <a:tcPr marL="118872" marR="118872" anchor="ctr"/>
                </a:tc>
                <a:tc>
                  <a:txBody>
                    <a:bodyPr/>
                    <a:lstStyle/>
                    <a:p>
                      <a:r>
                        <a:rPr lang="en-US" sz="1200" dirty="0" smtClean="0"/>
                        <a:t>Included in Third-Party</a:t>
                      </a:r>
                      <a:endParaRPr lang="en-US" sz="1200" dirty="0"/>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014 – </a:t>
                      </a:r>
                      <a:r>
                        <a:rPr lang="en-US" sz="1200" kern="1200" dirty="0" smtClean="0">
                          <a:solidFill>
                            <a:schemeClr val="tx1"/>
                          </a:solidFill>
                          <a:effectLst/>
                          <a:latin typeface="+mn-lt"/>
                          <a:ea typeface="+mn-ea"/>
                          <a:cs typeface="+mn-cs"/>
                        </a:rPr>
                        <a:t>Allow SMT user to toggle between 15-Minute Reads and Daily Reads without having to reset the date range</a:t>
                      </a:r>
                      <a:endParaRPr lang="en-US" sz="1200" dirty="0">
                        <a:effectLst/>
                        <a:latin typeface="Arial"/>
                        <a:ea typeface="Arial"/>
                        <a:cs typeface="Times New Roman"/>
                      </a:endParaRPr>
                    </a:p>
                  </a:txBody>
                  <a:tcPr marL="89154" marR="89154" marT="0" marB="0" anchor="ctr"/>
                </a:tc>
                <a:tc>
                  <a:txBody>
                    <a:bodyPr/>
                    <a:lstStyle/>
                    <a:p>
                      <a:endParaRPr lang="en-US" sz="1200" b="1" dirty="0">
                        <a:solidFill>
                          <a:srgbClr val="7030A0"/>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Designed</a:t>
                      </a:r>
                    </a:p>
                  </a:txBody>
                  <a:tcPr marL="118872" marR="118872" anchor="ctr"/>
                </a:tc>
                <a:tc>
                  <a:txBody>
                    <a:bodyPr/>
                    <a:lstStyle/>
                    <a:p>
                      <a:r>
                        <a:rPr lang="en-US" sz="1200" dirty="0" smtClean="0"/>
                        <a:t>2015 Next Release</a:t>
                      </a:r>
                      <a:endParaRPr lang="en-US" sz="1200" dirty="0"/>
                    </a:p>
                  </a:txBody>
                  <a:tcPr marL="118872" marR="118872" anchor="ctr"/>
                </a:tc>
                <a:tc>
                  <a:txBody>
                    <a:bodyPr/>
                    <a:lstStyle/>
                    <a:p>
                      <a:r>
                        <a:rPr lang="en-US" sz="1200" dirty="0" smtClean="0"/>
                        <a:t>Included in Usability</a:t>
                      </a:r>
                      <a:endParaRPr lang="en-US" sz="1200" dirty="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2013 015 – </a:t>
                      </a:r>
                      <a:r>
                        <a:rPr lang="en-US" sz="1200" kern="1200" dirty="0" smtClean="0">
                          <a:solidFill>
                            <a:schemeClr val="tx1"/>
                          </a:solidFill>
                          <a:effectLst/>
                          <a:latin typeface="+mn-lt"/>
                          <a:ea typeface="+mn-ea"/>
                          <a:cs typeface="+mn-cs"/>
                        </a:rPr>
                        <a:t>Expand Daily Usage Graph to show 35 days of daily usage on the SMT GUI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Awaiting Prioritization</a:t>
                      </a:r>
                      <a:endParaRPr lang="en-US" sz="1200" dirty="0"/>
                    </a:p>
                  </a:txBody>
                  <a:tcPr marL="118872" marR="118872" anchor="ctr"/>
                </a:tc>
                <a:tc>
                  <a:txBody>
                    <a:bodyPr/>
                    <a:lstStyle/>
                    <a:p>
                      <a:r>
                        <a:rPr lang="en-US" sz="1200" dirty="0" smtClean="0">
                          <a:latin typeface="Arial" pitchFamily="34" charset="0"/>
                          <a:cs typeface="Arial" pitchFamily="34" charset="0"/>
                        </a:rPr>
                        <a:t>Medium</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016 – </a:t>
                      </a:r>
                      <a:r>
                        <a:rPr lang="en-US" sz="1200" kern="1200" dirty="0" smtClean="0">
                          <a:solidFill>
                            <a:schemeClr val="tx1"/>
                          </a:solidFill>
                          <a:effectLst/>
                          <a:latin typeface="+mn-lt"/>
                          <a:ea typeface="+mn-ea"/>
                          <a:cs typeface="+mn-cs"/>
                        </a:rPr>
                        <a:t>Capability for RORs to grant access to vendors on their behalf to the ROR’s customers via API (energy usage, HAN messaging , and HAN provisioning) and FTPS files</a:t>
                      </a:r>
                      <a:endParaRPr lang="en-US" sz="1200" dirty="0">
                        <a:effectLst/>
                        <a:latin typeface="Arial"/>
                        <a:ea typeface="Arial"/>
                        <a:cs typeface="Times New Roman"/>
                      </a:endParaRPr>
                    </a:p>
                  </a:txBody>
                  <a:tcPr marL="89154" marR="89154" marT="0" marB="0" anchor="ctr"/>
                </a:tc>
                <a:tc>
                  <a:txBody>
                    <a:bodyPr/>
                    <a:lstStyle/>
                    <a:p>
                      <a:endParaRPr lang="en-US" sz="1200" b="1" dirty="0">
                        <a:solidFill>
                          <a:srgbClr val="7030A0"/>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Complete</a:t>
                      </a:r>
                    </a:p>
                  </a:txBody>
                  <a:tcPr marL="118872" marR="118872" anchor="ctr"/>
                </a:tc>
                <a:tc>
                  <a:txBody>
                    <a:bodyPr/>
                    <a:lstStyle/>
                    <a:p>
                      <a:r>
                        <a:rPr lang="en-US" sz="1200" dirty="0" smtClean="0"/>
                        <a:t>Q3 2014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a:lnSpc>
                          <a:spcPct val="115000"/>
                        </a:lnSpc>
                        <a:spcBef>
                          <a:spcPts val="0"/>
                        </a:spcBef>
                        <a:spcAft>
                          <a:spcPts val="0"/>
                        </a:spcAft>
                      </a:pPr>
                      <a:r>
                        <a:rPr lang="en-US" sz="1200" baseline="0" dirty="0" smtClean="0">
                          <a:effectLst/>
                          <a:latin typeface="Arial"/>
                          <a:ea typeface="Arial"/>
                          <a:cs typeface="Times New Roman"/>
                        </a:rPr>
                        <a:t>(</a:t>
                      </a:r>
                      <a:r>
                        <a:rPr lang="en-US" altLang="en-US" sz="1200" dirty="0" smtClean="0"/>
                        <a:t>Backfill of Historical Usage Data for Existing Customers</a:t>
                      </a:r>
                      <a:r>
                        <a:rPr lang="en-US" sz="1200" baseline="0" dirty="0" smtClean="0">
                          <a:effectLst/>
                          <a:latin typeface="Arial"/>
                          <a:ea typeface="Arial"/>
                          <a:cs typeface="Times New Roman"/>
                        </a:rPr>
                        <a:t>- “Interim”)</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Completed Interim</a:t>
                      </a:r>
                    </a:p>
                  </a:txBody>
                  <a:tcPr marL="118872" marR="118872" anchor="ctr"/>
                </a:tc>
                <a:tc>
                  <a:txBody>
                    <a:bodyPr/>
                    <a:lstStyle/>
                    <a:p>
                      <a:r>
                        <a:rPr lang="en-US" sz="1200" dirty="0" smtClean="0"/>
                        <a:t>Q4 2013 Delivered</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Included in  SMT Work In</a:t>
                      </a:r>
                      <a:r>
                        <a:rPr lang="en-US" sz="1200" baseline="0" dirty="0" smtClean="0"/>
                        <a:t> Process</a:t>
                      </a:r>
                      <a:endParaRPr lang="en-US" sz="1200" dirty="0" smtClean="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Arial"/>
                          <a:ea typeface="Arial"/>
                          <a:cs typeface="Times New Roman"/>
                        </a:rPr>
                        <a:t>(</a:t>
                      </a:r>
                      <a:r>
                        <a:rPr lang="en-US" altLang="en-US" sz="1200" dirty="0" smtClean="0"/>
                        <a:t>Subscription for New Customer Historical Usage </a:t>
                      </a:r>
                      <a:r>
                        <a:rPr lang="en-US" sz="1200" baseline="0" dirty="0" smtClean="0">
                          <a:effectLst/>
                          <a:latin typeface="Arial"/>
                          <a:ea typeface="Arial"/>
                          <a:cs typeface="Times New Roman"/>
                        </a:rPr>
                        <a:t>– “Interim”)</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rgbClr val="7030A0"/>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Completed Interim</a:t>
                      </a:r>
                    </a:p>
                  </a:txBody>
                  <a:tcPr marL="118872" marR="118872" anchor="ctr"/>
                </a:tc>
                <a:tc>
                  <a:txBody>
                    <a:bodyPr/>
                    <a:lstStyle/>
                    <a:p>
                      <a:r>
                        <a:rPr lang="en-US" sz="1200" dirty="0" smtClean="0"/>
                        <a:t>Q2 2014 Delivered</a:t>
                      </a:r>
                      <a:endParaRPr lang="en-US" sz="1200" dirty="0"/>
                    </a:p>
                  </a:txBody>
                  <a:tcPr marL="118872" marR="118872" anchor="ct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017 – REP API for Energy Usage on </a:t>
                      </a:r>
                      <a:r>
                        <a:rPr lang="en-US" sz="1200" dirty="0" smtClean="0">
                          <a:effectLst/>
                          <a:latin typeface="Arial"/>
                          <a:ea typeface="Arial"/>
                          <a:cs typeface="Arial"/>
                        </a:rPr>
                        <a:t>SMT – Permanent Solution to Replace Interim Solution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To</a:t>
                      </a:r>
                      <a:r>
                        <a:rPr lang="en-US" sz="1100" b="0" baseline="0" dirty="0" smtClean="0">
                          <a:solidFill>
                            <a:schemeClr val="accent1"/>
                          </a:solidFill>
                        </a:rPr>
                        <a:t> Begin After Q1 2015</a:t>
                      </a:r>
                      <a:endParaRPr lang="en-US" sz="1100" b="0" dirty="0" smtClean="0">
                        <a:solidFill>
                          <a:schemeClr val="accent1"/>
                        </a:solidFill>
                      </a:endParaRPr>
                    </a:p>
                  </a:txBody>
                  <a:tcPr marL="118872" marR="118872" anchor="ctr"/>
                </a:tc>
                <a:tc>
                  <a:txBody>
                    <a:bodyPr/>
                    <a:lstStyle/>
                    <a:p>
                      <a:r>
                        <a:rPr lang="en-US" sz="1200" baseline="0" dirty="0" smtClean="0"/>
                        <a:t>Awaiting Prioritization</a:t>
                      </a:r>
                      <a:endParaRPr lang="en-US" sz="1200" dirty="0"/>
                    </a:p>
                  </a:txBody>
                  <a:tcPr marL="118872" marR="118872" anchor="ctr"/>
                </a:tc>
                <a:tc>
                  <a:txBody>
                    <a:bodyPr/>
                    <a:lstStyle/>
                    <a:p>
                      <a:r>
                        <a:rPr lang="en-US" sz="1000" dirty="0" smtClean="0">
                          <a:latin typeface="Arial" pitchFamily="34" charset="0"/>
                          <a:cs typeface="Arial" pitchFamily="34" charset="0"/>
                        </a:rPr>
                        <a:t>Will Be Estimated After New Infrastructure</a:t>
                      </a:r>
                      <a:r>
                        <a:rPr lang="en-US" sz="1000" baseline="0" dirty="0" smtClean="0">
                          <a:latin typeface="Arial" pitchFamily="34" charset="0"/>
                          <a:cs typeface="Arial" pitchFamily="34" charset="0"/>
                        </a:rPr>
                        <a:t> Implemented in Q1 2015</a:t>
                      </a:r>
                      <a:endParaRPr lang="en-US" sz="10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2014 018 – Add</a:t>
                      </a:r>
                      <a:r>
                        <a:rPr lang="en-US" sz="1200" baseline="0" dirty="0" smtClean="0">
                          <a:effectLst/>
                          <a:latin typeface="+mn-lt"/>
                          <a:ea typeface="Arial"/>
                          <a:cs typeface="+mn-cs"/>
                        </a:rPr>
                        <a:t> Generation Data to the SMT Portal View</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Awaiting Prioritization</a:t>
                      </a:r>
                      <a:endParaRPr lang="en-US" sz="1200" dirty="0"/>
                    </a:p>
                  </a:txBody>
                  <a:tcPr marL="118872" marR="118872" anchor="ctr"/>
                </a:tc>
                <a:tc>
                  <a:txBody>
                    <a:bodyPr/>
                    <a:lstStyle/>
                    <a:p>
                      <a:r>
                        <a:rPr lang="en-US" sz="1200" dirty="0" smtClean="0">
                          <a:latin typeface="Arial" pitchFamily="34" charset="0"/>
                          <a:cs typeface="Arial" pitchFamily="34" charset="0"/>
                        </a:rPr>
                        <a:t>Medium</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00295731"/>
              </p:ext>
            </p:extLst>
          </p:nvPr>
        </p:nvGraphicFramePr>
        <p:xfrm>
          <a:off x="5715000" y="1113536"/>
          <a:ext cx="914400" cy="320675"/>
        </p:xfrm>
        <a:graphic>
          <a:graphicData uri="http://schemas.openxmlformats.org/presentationml/2006/ole">
            <mc:AlternateContent xmlns:mc="http://schemas.openxmlformats.org/markup-compatibility/2006">
              <mc:Choice xmlns:v="urn:schemas-microsoft-com:vml" Requires="v">
                <p:oleObj spid="_x0000_s4926"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15000" y="1113536"/>
                        <a:ext cx="914400" cy="3206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18205425"/>
              </p:ext>
            </p:extLst>
          </p:nvPr>
        </p:nvGraphicFramePr>
        <p:xfrm>
          <a:off x="5715000" y="1631061"/>
          <a:ext cx="914400" cy="396875"/>
        </p:xfrm>
        <a:graphic>
          <a:graphicData uri="http://schemas.openxmlformats.org/presentationml/2006/ole">
            <mc:AlternateContent xmlns:mc="http://schemas.openxmlformats.org/markup-compatibility/2006">
              <mc:Choice xmlns:v="urn:schemas-microsoft-com:vml" Requires="v">
                <p:oleObj spid="_x0000_s4927"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15000" y="1631061"/>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32942325"/>
              </p:ext>
            </p:extLst>
          </p:nvPr>
        </p:nvGraphicFramePr>
        <p:xfrm>
          <a:off x="5715000" y="2088261"/>
          <a:ext cx="914400" cy="396875"/>
        </p:xfrm>
        <a:graphic>
          <a:graphicData uri="http://schemas.openxmlformats.org/presentationml/2006/ole">
            <mc:AlternateContent xmlns:mc="http://schemas.openxmlformats.org/markup-compatibility/2006">
              <mc:Choice xmlns:v="urn:schemas-microsoft-com:vml" Requires="v">
                <p:oleObj spid="_x0000_s4928"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15000" y="2088261"/>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45275702"/>
              </p:ext>
            </p:extLst>
          </p:nvPr>
        </p:nvGraphicFramePr>
        <p:xfrm>
          <a:off x="5715000" y="2561336"/>
          <a:ext cx="914400" cy="381000"/>
        </p:xfrm>
        <a:graphic>
          <a:graphicData uri="http://schemas.openxmlformats.org/presentationml/2006/ole">
            <mc:AlternateContent xmlns:mc="http://schemas.openxmlformats.org/markup-compatibility/2006">
              <mc:Choice xmlns:v="urn:schemas-microsoft-com:vml" Requires="v">
                <p:oleObj spid="_x0000_s4929"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15000" y="2561336"/>
                        <a:ext cx="9144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50601325"/>
              </p:ext>
            </p:extLst>
          </p:nvPr>
        </p:nvGraphicFramePr>
        <p:xfrm>
          <a:off x="5715000" y="3018536"/>
          <a:ext cx="914400" cy="381000"/>
        </p:xfrm>
        <a:graphic>
          <a:graphicData uri="http://schemas.openxmlformats.org/presentationml/2006/ole">
            <mc:AlternateContent xmlns:mc="http://schemas.openxmlformats.org/markup-compatibility/2006">
              <mc:Choice xmlns:v="urn:schemas-microsoft-com:vml" Requires="v">
                <p:oleObj spid="_x0000_s4930"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15000" y="3018536"/>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38302545"/>
              </p:ext>
            </p:extLst>
          </p:nvPr>
        </p:nvGraphicFramePr>
        <p:xfrm>
          <a:off x="5715000" y="3551937"/>
          <a:ext cx="914400" cy="457199"/>
        </p:xfrm>
        <a:graphic>
          <a:graphicData uri="http://schemas.openxmlformats.org/presentationml/2006/ole">
            <mc:AlternateContent xmlns:mc="http://schemas.openxmlformats.org/markup-compatibility/2006">
              <mc:Choice xmlns:v="urn:schemas-microsoft-com:vml" Requires="v">
                <p:oleObj spid="_x0000_s4931"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15000" y="3551937"/>
                        <a:ext cx="914400" cy="45719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828130299"/>
              </p:ext>
            </p:extLst>
          </p:nvPr>
        </p:nvGraphicFramePr>
        <p:xfrm>
          <a:off x="5715000" y="5359400"/>
          <a:ext cx="914400" cy="457200"/>
        </p:xfrm>
        <a:graphic>
          <a:graphicData uri="http://schemas.openxmlformats.org/presentationml/2006/ole">
            <mc:AlternateContent xmlns:mc="http://schemas.openxmlformats.org/markup-compatibility/2006">
              <mc:Choice xmlns:v="urn:schemas-microsoft-com:vml" Requires="v">
                <p:oleObj spid="_x0000_s4932" name="Document" showAsIcon="1" r:id="rId22" imgW="914400" imgH="771480" progId="Word.Document.8">
                  <p:embed/>
                </p:oleObj>
              </mc:Choice>
              <mc:Fallback>
                <p:oleObj name="Document" showAsIcon="1" r:id="rId22" imgW="914400" imgH="771480" progId="Word.Document.8">
                  <p:embed/>
                  <p:pic>
                    <p:nvPicPr>
                      <p:cNvPr id="0" name=""/>
                      <p:cNvPicPr/>
                      <p:nvPr/>
                    </p:nvPicPr>
                    <p:blipFill>
                      <a:blip r:embed="rId23"/>
                      <a:stretch>
                        <a:fillRect/>
                      </a:stretch>
                    </p:blipFill>
                    <p:spPr>
                      <a:xfrm>
                        <a:off x="5715000" y="5359400"/>
                        <a:ext cx="914400" cy="457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134640148"/>
              </p:ext>
            </p:extLst>
          </p:nvPr>
        </p:nvGraphicFramePr>
        <p:xfrm>
          <a:off x="5715000" y="6096000"/>
          <a:ext cx="838200" cy="507736"/>
        </p:xfrm>
        <a:graphic>
          <a:graphicData uri="http://schemas.openxmlformats.org/presentationml/2006/ole">
            <mc:AlternateContent xmlns:mc="http://schemas.openxmlformats.org/markup-compatibility/2006">
              <mc:Choice xmlns:v="urn:schemas-microsoft-com:vml" Requires="v">
                <p:oleObj spid="_x0000_s4933"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15000" y="6096000"/>
                        <a:ext cx="838200" cy="507736"/>
                      </a:xfrm>
                      <a:prstGeom prst="rect">
                        <a:avLst/>
                      </a:prstGeom>
                    </p:spPr>
                  </p:pic>
                </p:oleObj>
              </mc:Fallback>
            </mc:AlternateContent>
          </a:graphicData>
        </a:graphic>
      </p:graphicFrame>
    </p:spTree>
    <p:extLst>
      <p:ext uri="{BB962C8B-B14F-4D97-AF65-F5344CB8AC3E}">
        <p14:creationId xmlns:p14="http://schemas.microsoft.com/office/powerpoint/2010/main" val="649644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96797463"/>
              </p:ext>
            </p:extLst>
          </p:nvPr>
        </p:nvGraphicFramePr>
        <p:xfrm>
          <a:off x="297180" y="350520"/>
          <a:ext cx="11318266" cy="5669280"/>
        </p:xfrm>
        <a:graphic>
          <a:graphicData uri="http://schemas.openxmlformats.org/drawingml/2006/table">
            <a:tbl>
              <a:tblPr firstRow="1" bandRow="1">
                <a:tableStyleId>{5940675A-B579-460E-94D1-54222C63F5DA}</a:tableStyleId>
              </a:tblPr>
              <a:tblGrid>
                <a:gridCol w="5253856"/>
                <a:gridCol w="1611764"/>
                <a:gridCol w="1015164"/>
                <a:gridCol w="2101542"/>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2015 019 </a:t>
                      </a:r>
                      <a:r>
                        <a:rPr lang="en-US" sz="1200" dirty="0">
                          <a:effectLst/>
                          <a:latin typeface="Arial"/>
                          <a:ea typeface="Arial"/>
                          <a:cs typeface="Arial"/>
                        </a:rPr>
                        <a:t>– </a:t>
                      </a:r>
                      <a:r>
                        <a:rPr lang="en-US" sz="1200" dirty="0" smtClean="0">
                          <a:effectLst/>
                          <a:latin typeface="Arial"/>
                          <a:ea typeface="Arial"/>
                          <a:cs typeface="Arial"/>
                        </a:rPr>
                        <a:t>Relocate</a:t>
                      </a:r>
                      <a:r>
                        <a:rPr lang="en-US" sz="1200" baseline="0" dirty="0" smtClean="0">
                          <a:effectLst/>
                          <a:latin typeface="Arial"/>
                          <a:ea typeface="Arial"/>
                          <a:cs typeface="Arial"/>
                        </a:rPr>
                        <a:t> Various SMT User Guides from the Authenticated Site to the Unauthenticated Site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Approved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Prioritization</a:t>
                      </a:r>
                    </a:p>
                  </a:txBody>
                  <a:tcPr marL="118872" marR="118872" anchor="ctr"/>
                </a:tc>
                <a:tc>
                  <a:txBody>
                    <a:bodyPr/>
                    <a:lstStyle/>
                    <a:p>
                      <a:r>
                        <a:rPr lang="en-US" sz="1200" dirty="0" smtClean="0">
                          <a:latin typeface="Arial" pitchFamily="34" charset="0"/>
                          <a:cs typeface="Arial" pitchFamily="34" charset="0"/>
                        </a:rPr>
                        <a:t>In Process for 3/25/15</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2015 020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Add Customer Type in the Customer Information Section in the View / Edit Agreement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RMS Approved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Prioritization</a:t>
                      </a:r>
                    </a:p>
                  </a:txBody>
                  <a:tcPr marL="118872" marR="118872" anchor="ctr"/>
                </a:tc>
                <a:tc>
                  <a:txBody>
                    <a:bodyPr/>
                    <a:lstStyle/>
                    <a:p>
                      <a:r>
                        <a:rPr lang="en-US" sz="1200" dirty="0" smtClean="0">
                          <a:latin typeface="Arial" pitchFamily="34" charset="0"/>
                          <a:cs typeface="Arial" pitchFamily="34" charset="0"/>
                        </a:rPr>
                        <a:t>In Process for 3/25/15</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2015 021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Improve REP of Record</a:t>
                      </a:r>
                      <a:r>
                        <a:rPr lang="en-US" sz="1200" kern="1200" baseline="0" dirty="0" smtClean="0">
                          <a:solidFill>
                            <a:schemeClr val="tx1"/>
                          </a:solidFill>
                          <a:effectLst/>
                          <a:latin typeface="+mn-lt"/>
                          <a:ea typeface="+mn-ea"/>
                          <a:cs typeface="+mn-cs"/>
                        </a:rPr>
                        <a:t> Search Criteria During the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RMS Approved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Prioritization</a:t>
                      </a:r>
                    </a:p>
                  </a:txBody>
                  <a:tcPr marL="118872" marR="118872" anchor="ctr"/>
                </a:tc>
                <a:tc>
                  <a:txBody>
                    <a:bodyPr/>
                    <a:lstStyle/>
                    <a:p>
                      <a:r>
                        <a:rPr lang="en-US" sz="1200" dirty="0" smtClean="0">
                          <a:latin typeface="Arial" pitchFamily="34" charset="0"/>
                          <a:cs typeface="Arial" pitchFamily="34" charset="0"/>
                        </a:rPr>
                        <a:t>In Process for 3/25/15</a:t>
                      </a:r>
                      <a:endParaRPr lang="en-US" sz="1200" dirty="0">
                        <a:latin typeface="Arial" pitchFamily="34" charset="0"/>
                        <a:cs typeface="Arial" pitchFamily="34" charset="0"/>
                      </a:endParaRPr>
                    </a:p>
                  </a:txBody>
                  <a:tcPr marL="118872" marR="118872" anchor="ctr"/>
                </a:tc>
              </a:tr>
              <a:tr h="417576">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2015 022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Keep Selected ROR Visible During Customer Registration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RMS Approved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Prioritization</a:t>
                      </a:r>
                    </a:p>
                  </a:txBody>
                  <a:tcPr marL="118872" marR="118872" anchor="ctr"/>
                </a:tc>
                <a:tc>
                  <a:txBody>
                    <a:bodyPr/>
                    <a:lstStyle/>
                    <a:p>
                      <a:r>
                        <a:rPr lang="en-US" sz="1200" dirty="0" smtClean="0">
                          <a:latin typeface="Arial" pitchFamily="34" charset="0"/>
                          <a:cs typeface="Arial" pitchFamily="34" charset="0"/>
                        </a:rPr>
                        <a:t>In Process for 3/25/15</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2015 023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Allow Entry of Multiple ESIIDs During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RMS Approved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Prioritization</a:t>
                      </a:r>
                    </a:p>
                  </a:txBody>
                  <a:tcPr marL="118872" marR="118872" anchor="ctr"/>
                </a:tc>
                <a:tc>
                  <a:txBody>
                    <a:bodyPr/>
                    <a:lstStyle/>
                    <a:p>
                      <a:r>
                        <a:rPr lang="en-US" sz="1200" dirty="0" smtClean="0">
                          <a:latin typeface="Arial" pitchFamily="34" charset="0"/>
                          <a:cs typeface="Arial" pitchFamily="34" charset="0"/>
                        </a:rPr>
                        <a:t>In Process for 3/25/15</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2015 024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Third Party Access  Renew Energy Data Agreement After One Year</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RMS Approved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Prioritization</a:t>
                      </a:r>
                    </a:p>
                  </a:txBody>
                  <a:tcPr marL="118872" marR="118872" anchor="ctr"/>
                </a:tc>
                <a:tc>
                  <a:txBody>
                    <a:bodyPr/>
                    <a:lstStyle/>
                    <a:p>
                      <a:r>
                        <a:rPr lang="en-US" sz="1200" dirty="0" smtClean="0">
                          <a:latin typeface="Arial" pitchFamily="34" charset="0"/>
                          <a:cs typeface="Arial" pitchFamily="34" charset="0"/>
                        </a:rPr>
                        <a:t>In Process for 3/25/15</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025 – Third Party User Experience Add Identifying Data Fields in the Report Request Status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RMS Approved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Prioritization</a:t>
                      </a:r>
                    </a:p>
                  </a:txBody>
                  <a:tcPr marL="118872" marR="118872" anchor="ctr"/>
                </a:tc>
                <a:tc>
                  <a:txBody>
                    <a:bodyPr/>
                    <a:lstStyle/>
                    <a:p>
                      <a:r>
                        <a:rPr lang="en-US" sz="1200" dirty="0" smtClean="0">
                          <a:latin typeface="Arial" pitchFamily="34" charset="0"/>
                          <a:cs typeface="Arial" pitchFamily="34" charset="0"/>
                        </a:rPr>
                        <a:t>In Process for 3/25/15</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026 – SMT Functionality Display Portal Message when Report Can Not be Displayed in the SMT Portal Page</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RMS Approved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Prioritization</a:t>
                      </a:r>
                    </a:p>
                  </a:txBody>
                  <a:tcPr marL="118872" marR="118872" anchor="ctr"/>
                </a:tc>
                <a:tc>
                  <a:txBody>
                    <a:bodyPr/>
                    <a:lstStyle/>
                    <a:p>
                      <a:r>
                        <a:rPr lang="en-US" sz="1200" dirty="0" smtClean="0">
                          <a:latin typeface="Arial" pitchFamily="34" charset="0"/>
                          <a:cs typeface="Arial" pitchFamily="34" charset="0"/>
                        </a:rPr>
                        <a:t>In Process for 3/25/15</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027</a:t>
                      </a:r>
                      <a:r>
                        <a:rPr lang="en-US" sz="1200" dirty="0" smtClean="0">
                          <a:effectLst/>
                          <a:latin typeface="Arial"/>
                          <a:ea typeface="Arial"/>
                          <a:cs typeface="Arial"/>
                        </a:rPr>
                        <a:t> </a:t>
                      </a:r>
                      <a:r>
                        <a:rPr lang="en-US" sz="1200" dirty="0">
                          <a:effectLst/>
                          <a:latin typeface="Arial"/>
                          <a:ea typeface="Arial"/>
                          <a:cs typeface="Arial"/>
                        </a:rPr>
                        <a:t>– </a:t>
                      </a:r>
                      <a:r>
                        <a:rPr lang="en-US" sz="1200" dirty="0" smtClean="0">
                          <a:effectLst/>
                          <a:latin typeface="Arial"/>
                          <a:ea typeface="Arial"/>
                          <a:cs typeface="Arial"/>
                        </a:rPr>
                        <a:t>SMT</a:t>
                      </a:r>
                      <a:r>
                        <a:rPr lang="en-US" sz="1200" baseline="0" dirty="0" smtClean="0">
                          <a:effectLst/>
                          <a:latin typeface="Arial"/>
                          <a:ea typeface="Arial"/>
                          <a:cs typeface="Arial"/>
                        </a:rPr>
                        <a:t> Functionality Allow Specific Date Entry on the Export Report Screen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RMS Approved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Prioritization</a:t>
                      </a:r>
                    </a:p>
                  </a:txBody>
                  <a:tcPr marL="118872" marR="118872" anchor="ctr"/>
                </a:tc>
                <a:tc>
                  <a:txBody>
                    <a:bodyPr/>
                    <a:lstStyle/>
                    <a:p>
                      <a:r>
                        <a:rPr lang="en-US" sz="1200" dirty="0" smtClean="0">
                          <a:latin typeface="Arial" pitchFamily="34" charset="0"/>
                          <a:cs typeface="Arial" pitchFamily="34" charset="0"/>
                        </a:rPr>
                        <a:t>In Process for 3/25/15</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028 – SMT</a:t>
                      </a:r>
                      <a:r>
                        <a:rPr lang="en-US" sz="1200" baseline="0" dirty="0" smtClean="0">
                          <a:effectLst/>
                          <a:latin typeface="+mn-lt"/>
                          <a:ea typeface="Arial"/>
                          <a:cs typeface="+mn-cs"/>
                        </a:rPr>
                        <a:t> Functionality Allow ESIIDs to be Copied and Pasted into the ESIID Box on the Usage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RMS Approved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Prioritization</a:t>
                      </a:r>
                    </a:p>
                  </a:txBody>
                  <a:tcPr marL="118872" marR="118872" anchor="ctr"/>
                </a:tc>
                <a:tc>
                  <a:txBody>
                    <a:bodyPr/>
                    <a:lstStyle/>
                    <a:p>
                      <a:r>
                        <a:rPr lang="en-US" sz="1200" dirty="0" smtClean="0">
                          <a:latin typeface="Arial" pitchFamily="34" charset="0"/>
                          <a:cs typeface="Arial" pitchFamily="34" charset="0"/>
                        </a:rPr>
                        <a:t>In Process for 3/25/15</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029 – This Party Allow Third</a:t>
                      </a:r>
                      <a:r>
                        <a:rPr lang="en-US" sz="1200" baseline="0" dirty="0" smtClean="0">
                          <a:effectLst/>
                          <a:latin typeface="+mn-lt"/>
                          <a:ea typeface="Arial"/>
                          <a:cs typeface="Times New Roman"/>
                        </a:rPr>
                        <a:t> Parties to Utilize an API for On Demand Data Requests  </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RMS Approved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Prioritization</a:t>
                      </a:r>
                    </a:p>
                  </a:txBody>
                  <a:tcPr marL="118872" marR="118872" anchor="ctr"/>
                </a:tc>
                <a:tc>
                  <a:txBody>
                    <a:bodyPr/>
                    <a:lstStyle/>
                    <a:p>
                      <a:r>
                        <a:rPr lang="en-US" sz="1200" dirty="0" smtClean="0">
                          <a:latin typeface="Arial" pitchFamily="34" charset="0"/>
                          <a:cs typeface="Arial" pitchFamily="34" charset="0"/>
                        </a:rPr>
                        <a:t>In Process for 3/25/15</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3727586"/>
              </p:ext>
            </p:extLst>
          </p:nvPr>
        </p:nvGraphicFramePr>
        <p:xfrm>
          <a:off x="5791200" y="1066800"/>
          <a:ext cx="914400" cy="357188"/>
        </p:xfrm>
        <a:graphic>
          <a:graphicData uri="http://schemas.openxmlformats.org/presentationml/2006/ole">
            <mc:AlternateContent xmlns:mc="http://schemas.openxmlformats.org/markup-compatibility/2006">
              <mc:Choice xmlns:v="urn:schemas-microsoft-com:vml" Requires="v">
                <p:oleObj spid="_x0000_s5292"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1200" y="1066800"/>
                        <a:ext cx="914400" cy="3571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60268805"/>
              </p:ext>
            </p:extLst>
          </p:nvPr>
        </p:nvGraphicFramePr>
        <p:xfrm>
          <a:off x="5791200" y="1493837"/>
          <a:ext cx="914400" cy="334963"/>
        </p:xfrm>
        <a:graphic>
          <a:graphicData uri="http://schemas.openxmlformats.org/presentationml/2006/ole">
            <mc:AlternateContent xmlns:mc="http://schemas.openxmlformats.org/markup-compatibility/2006">
              <mc:Choice xmlns:v="urn:schemas-microsoft-com:vml" Requires="v">
                <p:oleObj spid="_x0000_s5293"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493837"/>
                        <a:ext cx="914400" cy="3349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25529281"/>
              </p:ext>
            </p:extLst>
          </p:nvPr>
        </p:nvGraphicFramePr>
        <p:xfrm>
          <a:off x="5791200" y="1981200"/>
          <a:ext cx="914400" cy="381000"/>
        </p:xfrm>
        <a:graphic>
          <a:graphicData uri="http://schemas.openxmlformats.org/presentationml/2006/ole">
            <mc:AlternateContent xmlns:mc="http://schemas.openxmlformats.org/markup-compatibility/2006">
              <mc:Choice xmlns:v="urn:schemas-microsoft-com:vml" Requires="v">
                <p:oleObj spid="_x0000_s5294"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91200" y="1981200"/>
                        <a:ext cx="914400"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95958280"/>
              </p:ext>
            </p:extLst>
          </p:nvPr>
        </p:nvGraphicFramePr>
        <p:xfrm>
          <a:off x="5791200" y="2498725"/>
          <a:ext cx="914400" cy="396875"/>
        </p:xfrm>
        <a:graphic>
          <a:graphicData uri="http://schemas.openxmlformats.org/presentationml/2006/ole">
            <mc:AlternateContent xmlns:mc="http://schemas.openxmlformats.org/markup-compatibility/2006">
              <mc:Choice xmlns:v="urn:schemas-microsoft-com:vml" Requires="v">
                <p:oleObj spid="_x0000_s5295"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2498725"/>
                        <a:ext cx="914400" cy="3968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78134014"/>
              </p:ext>
            </p:extLst>
          </p:nvPr>
        </p:nvGraphicFramePr>
        <p:xfrm>
          <a:off x="5791200" y="2971800"/>
          <a:ext cx="914400" cy="381000"/>
        </p:xfrm>
        <a:graphic>
          <a:graphicData uri="http://schemas.openxmlformats.org/presentationml/2006/ole">
            <mc:AlternateContent xmlns:mc="http://schemas.openxmlformats.org/markup-compatibility/2006">
              <mc:Choice xmlns:v="urn:schemas-microsoft-com:vml" Requires="v">
                <p:oleObj spid="_x0000_s5296"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91200" y="2971800"/>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16481451"/>
              </p:ext>
            </p:extLst>
          </p:nvPr>
        </p:nvGraphicFramePr>
        <p:xfrm>
          <a:off x="5791200" y="3352800"/>
          <a:ext cx="914400" cy="396875"/>
        </p:xfrm>
        <a:graphic>
          <a:graphicData uri="http://schemas.openxmlformats.org/presentationml/2006/ole">
            <mc:AlternateContent xmlns:mc="http://schemas.openxmlformats.org/markup-compatibility/2006">
              <mc:Choice xmlns:v="urn:schemas-microsoft-com:vml" Requires="v">
                <p:oleObj spid="_x0000_s5297"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3352800"/>
                        <a:ext cx="914400" cy="3968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113190756"/>
              </p:ext>
            </p:extLst>
          </p:nvPr>
        </p:nvGraphicFramePr>
        <p:xfrm>
          <a:off x="5791200" y="3810000"/>
          <a:ext cx="914400" cy="396875"/>
        </p:xfrm>
        <a:graphic>
          <a:graphicData uri="http://schemas.openxmlformats.org/presentationml/2006/ole">
            <mc:AlternateContent xmlns:mc="http://schemas.openxmlformats.org/markup-compatibility/2006">
              <mc:Choice xmlns:v="urn:schemas-microsoft-com:vml" Requires="v">
                <p:oleObj spid="_x0000_s5298"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791200" y="3810000"/>
                        <a:ext cx="914400" cy="3968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36484731"/>
              </p:ext>
            </p:extLst>
          </p:nvPr>
        </p:nvGraphicFramePr>
        <p:xfrm>
          <a:off x="5791200" y="4267200"/>
          <a:ext cx="914400" cy="320675"/>
        </p:xfrm>
        <a:graphic>
          <a:graphicData uri="http://schemas.openxmlformats.org/presentationml/2006/ole">
            <mc:AlternateContent xmlns:mc="http://schemas.openxmlformats.org/markup-compatibility/2006">
              <mc:Choice xmlns:v="urn:schemas-microsoft-com:vml" Requires="v">
                <p:oleObj spid="_x0000_s5299"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91200" y="4267200"/>
                        <a:ext cx="914400" cy="3206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46676638"/>
              </p:ext>
            </p:extLst>
          </p:nvPr>
        </p:nvGraphicFramePr>
        <p:xfrm>
          <a:off x="5791200" y="4724400"/>
          <a:ext cx="914400" cy="304799"/>
        </p:xfrm>
        <a:graphic>
          <a:graphicData uri="http://schemas.openxmlformats.org/presentationml/2006/ole">
            <mc:AlternateContent xmlns:mc="http://schemas.openxmlformats.org/markup-compatibility/2006">
              <mc:Choice xmlns:v="urn:schemas-microsoft-com:vml" Requires="v">
                <p:oleObj spid="_x0000_s5300" name="Document" showAsIcon="1" r:id="rId28" imgW="914400" imgH="792360" progId="Word.Document.8">
                  <p:embed/>
                </p:oleObj>
              </mc:Choice>
              <mc:Fallback>
                <p:oleObj name="Document" showAsIcon="1" r:id="rId28" imgW="914400" imgH="792360" progId="Word.Document.8">
                  <p:embed/>
                  <p:pic>
                    <p:nvPicPr>
                      <p:cNvPr id="0" name=""/>
                      <p:cNvPicPr/>
                      <p:nvPr/>
                    </p:nvPicPr>
                    <p:blipFill>
                      <a:blip r:embed="rId29"/>
                      <a:stretch>
                        <a:fillRect/>
                      </a:stretch>
                    </p:blipFill>
                    <p:spPr>
                      <a:xfrm>
                        <a:off x="5791200" y="4724400"/>
                        <a:ext cx="914400" cy="30479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558944943"/>
              </p:ext>
            </p:extLst>
          </p:nvPr>
        </p:nvGraphicFramePr>
        <p:xfrm>
          <a:off x="5791200" y="5181600"/>
          <a:ext cx="914400" cy="304800"/>
        </p:xfrm>
        <a:graphic>
          <a:graphicData uri="http://schemas.openxmlformats.org/presentationml/2006/ole">
            <mc:AlternateContent xmlns:mc="http://schemas.openxmlformats.org/markup-compatibility/2006">
              <mc:Choice xmlns:v="urn:schemas-microsoft-com:vml" Requires="v">
                <p:oleObj spid="_x0000_s5301" name="Document" showAsIcon="1" r:id="rId31" imgW="914400" imgH="792360" progId="Word.Document.8">
                  <p:embed/>
                </p:oleObj>
              </mc:Choice>
              <mc:Fallback>
                <p:oleObj name="Document" showAsIcon="1" r:id="rId31" imgW="914400" imgH="792360" progId="Word.Document.8">
                  <p:embed/>
                  <p:pic>
                    <p:nvPicPr>
                      <p:cNvPr id="0" name=""/>
                      <p:cNvPicPr/>
                      <p:nvPr/>
                    </p:nvPicPr>
                    <p:blipFill>
                      <a:blip r:embed="rId32"/>
                      <a:stretch>
                        <a:fillRect/>
                      </a:stretch>
                    </p:blipFill>
                    <p:spPr>
                      <a:xfrm>
                        <a:off x="5791200" y="5181600"/>
                        <a:ext cx="914400" cy="3048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619521723"/>
              </p:ext>
            </p:extLst>
          </p:nvPr>
        </p:nvGraphicFramePr>
        <p:xfrm>
          <a:off x="5791200" y="5638800"/>
          <a:ext cx="914400" cy="320675"/>
        </p:xfrm>
        <a:graphic>
          <a:graphicData uri="http://schemas.openxmlformats.org/presentationml/2006/ole">
            <mc:AlternateContent xmlns:mc="http://schemas.openxmlformats.org/markup-compatibility/2006">
              <mc:Choice xmlns:v="urn:schemas-microsoft-com:vml" Requires="v">
                <p:oleObj spid="_x0000_s5302" name="Document" showAsIcon="1" r:id="rId34" imgW="914400" imgH="792360" progId="Word.Document.8">
                  <p:embed/>
                </p:oleObj>
              </mc:Choice>
              <mc:Fallback>
                <p:oleObj name="Document" showAsIcon="1" r:id="rId34" imgW="914400" imgH="792360" progId="Word.Document.8">
                  <p:embed/>
                  <p:pic>
                    <p:nvPicPr>
                      <p:cNvPr id="0" name=""/>
                      <p:cNvPicPr/>
                      <p:nvPr/>
                    </p:nvPicPr>
                    <p:blipFill>
                      <a:blip r:embed="rId35"/>
                      <a:stretch>
                        <a:fillRect/>
                      </a:stretch>
                    </p:blipFill>
                    <p:spPr>
                      <a:xfrm>
                        <a:off x="5791200" y="5638800"/>
                        <a:ext cx="914400" cy="320675"/>
                      </a:xfrm>
                      <a:prstGeom prst="rect">
                        <a:avLst/>
                      </a:prstGeom>
                    </p:spPr>
                  </p:pic>
                </p:oleObj>
              </mc:Fallback>
            </mc:AlternateContent>
          </a:graphicData>
        </a:graphic>
      </p:graphicFrame>
    </p:spTree>
    <p:extLst>
      <p:ext uri="{BB962C8B-B14F-4D97-AF65-F5344CB8AC3E}">
        <p14:creationId xmlns:p14="http://schemas.microsoft.com/office/powerpoint/2010/main" val="816841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17286165"/>
              </p:ext>
            </p:extLst>
          </p:nvPr>
        </p:nvGraphicFramePr>
        <p:xfrm>
          <a:off x="297180" y="350520"/>
          <a:ext cx="11318266" cy="5756656"/>
        </p:xfrm>
        <a:graphic>
          <a:graphicData uri="http://schemas.openxmlformats.org/drawingml/2006/table">
            <a:tbl>
              <a:tblPr firstRow="1" bandRow="1">
                <a:tableStyleId>{5940675A-B579-460E-94D1-54222C63F5DA}</a:tableStyleId>
              </a:tblPr>
              <a:tblGrid>
                <a:gridCol w="5253856"/>
                <a:gridCol w="1611764"/>
                <a:gridCol w="1015164"/>
                <a:gridCol w="2101542"/>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030 – Support</a:t>
                      </a:r>
                      <a:r>
                        <a:rPr lang="en-US" sz="1200" baseline="0" dirty="0" smtClean="0">
                          <a:effectLst/>
                          <a:latin typeface="Arial"/>
                          <a:ea typeface="Arial"/>
                          <a:cs typeface="Arial"/>
                        </a:rPr>
                        <a:t> </a:t>
                      </a:r>
                      <a:r>
                        <a:rPr lang="en-US" sz="1200" dirty="0" smtClean="0">
                          <a:effectLst/>
                          <a:latin typeface="Arial"/>
                          <a:ea typeface="Arial"/>
                          <a:cs typeface="Arial"/>
                        </a:rPr>
                        <a:t> multiple RORs during CSV file meter upload</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Draft in AMWG Review</a:t>
                      </a:r>
                      <a:r>
                        <a:rPr lang="en-US" sz="1200" b="1" baseline="0" dirty="0" smtClean="0">
                          <a:solidFill>
                            <a:schemeClr val="accent1"/>
                          </a:solidFill>
                        </a:rPr>
                        <a:t> 2/20/15</a:t>
                      </a: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1"/>
                        </a:solidFill>
                      </a:endParaRPr>
                    </a:p>
                  </a:txBody>
                  <a:tcPr marL="118872" marR="118872" anchor="ctr"/>
                </a:tc>
                <a:tc>
                  <a:txBody>
                    <a:bodyPr/>
                    <a:lstStyle/>
                    <a:p>
                      <a:endParaRPr lang="en-US"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031 – Allow only current</a:t>
                      </a:r>
                      <a:r>
                        <a:rPr lang="en-US" sz="1200" baseline="0" dirty="0" smtClean="0">
                          <a:effectLst/>
                          <a:latin typeface="Arial"/>
                          <a:ea typeface="Arial"/>
                          <a:cs typeface="Arial"/>
                        </a:rPr>
                        <a:t> ROR for account registration validation and meter add validation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1"/>
                          </a:solidFill>
                        </a:rPr>
                        <a:t>Draft in AMWG Review</a:t>
                      </a:r>
                      <a:r>
                        <a:rPr lang="en-US" sz="1200" b="1" baseline="0" smtClean="0">
                          <a:solidFill>
                            <a:schemeClr val="accent1"/>
                          </a:solidFill>
                        </a:rPr>
                        <a:t> 2/20/15</a:t>
                      </a: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3">
                            <a:lumMod val="50000"/>
                          </a:schemeClr>
                        </a:solidFill>
                      </a:endParaRPr>
                    </a:p>
                  </a:txBody>
                  <a:tcPr marL="118872" marR="118872" anchor="ctr"/>
                </a:tc>
                <a:tc>
                  <a:txBody>
                    <a:bodyPr/>
                    <a:lstStyle/>
                    <a:p>
                      <a:endParaRPr lang="en-US"/>
                    </a:p>
                  </a:txBody>
                  <a:tcPr marL="118872" marR="118872" anchor="ctr"/>
                </a:tc>
                <a:tc>
                  <a:txBody>
                    <a:bodyPr/>
                    <a:lstStyle/>
                    <a:p>
                      <a:endParaRPr lang="en-US" sz="1200" dirty="0"/>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032 – Support SFTPS protocol for SMT integration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1"/>
                          </a:solidFill>
                        </a:rPr>
                        <a:t>Draft in AMWG Review</a:t>
                      </a:r>
                      <a:r>
                        <a:rPr lang="en-US" sz="1200" b="1" baseline="0" smtClean="0">
                          <a:solidFill>
                            <a:schemeClr val="accent1"/>
                          </a:solidFill>
                        </a:rPr>
                        <a:t> 2/20/15</a:t>
                      </a: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3">
                            <a:lumMod val="50000"/>
                          </a:schemeClr>
                        </a:solidFill>
                      </a:endParaRPr>
                    </a:p>
                  </a:txBody>
                  <a:tcPr marL="118872" marR="118872" anchor="ctr"/>
                </a:tc>
                <a:tc>
                  <a:txBody>
                    <a:bodyPr/>
                    <a:lstStyle/>
                    <a:p>
                      <a:endParaRPr lang="en-US"/>
                    </a:p>
                  </a:txBody>
                  <a:tcPr marL="118872" marR="118872" anchor="ctr"/>
                </a:tc>
                <a:tc>
                  <a:txBody>
                    <a:bodyPr/>
                    <a:lstStyle/>
                    <a:p>
                      <a:endParaRPr lang="en-US" sz="1200" dirty="0"/>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033 – Provide user id and password rules up front on UI registration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1"/>
                          </a:solidFill>
                        </a:rPr>
                        <a:t>Draft in AMWG Review</a:t>
                      </a:r>
                      <a:r>
                        <a:rPr lang="en-US" sz="1200" b="1" baseline="0" smtClean="0">
                          <a:solidFill>
                            <a:schemeClr val="accent1"/>
                          </a:solidFill>
                        </a:rPr>
                        <a:t> 2/20/15</a:t>
                      </a: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3">
                            <a:lumMod val="50000"/>
                          </a:schemeClr>
                        </a:solidFill>
                      </a:endParaRPr>
                    </a:p>
                  </a:txBody>
                  <a:tcPr marL="118872" marR="118872" anchor="ctr"/>
                </a:tc>
                <a:tc>
                  <a:txBody>
                    <a:bodyPr/>
                    <a:lstStyle/>
                    <a:p>
                      <a:endParaRPr lang="en-US"/>
                    </a:p>
                  </a:txBody>
                  <a:tcPr marL="118872" marR="118872" anchor="ctr"/>
                </a:tc>
                <a:tc>
                  <a:txBody>
                    <a:bodyPr/>
                    <a:lstStyle/>
                    <a:p>
                      <a:endParaRPr lang="en-US" sz="1200" dirty="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034 – Display the day of the week</a:t>
                      </a:r>
                      <a:r>
                        <a:rPr lang="en-US" sz="1200" baseline="0" dirty="0" smtClean="0">
                          <a:effectLst/>
                          <a:latin typeface="Arial"/>
                          <a:ea typeface="Arial"/>
                          <a:cs typeface="Arial"/>
                        </a:rPr>
                        <a:t> in addition to the date on usage reports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1"/>
                          </a:solidFill>
                        </a:rPr>
                        <a:t>Draft in AMWG Review</a:t>
                      </a:r>
                      <a:r>
                        <a:rPr lang="en-US" sz="1200" b="1" baseline="0" smtClean="0">
                          <a:solidFill>
                            <a:schemeClr val="accent1"/>
                          </a:solidFill>
                        </a:rPr>
                        <a:t> 2/20/15</a:t>
                      </a: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1"/>
                        </a:solidFill>
                      </a:endParaRPr>
                    </a:p>
                  </a:txBody>
                  <a:tcPr marL="118872" marR="118872" anchor="ctr"/>
                </a:tc>
                <a:tc>
                  <a:txBody>
                    <a:bodyPr/>
                    <a:lstStyle/>
                    <a:p>
                      <a:endParaRPr lang="en-US"/>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035 - </a:t>
                      </a:r>
                      <a:r>
                        <a:rPr lang="en-US" sz="1200" kern="1200" dirty="0" smtClean="0">
                          <a:solidFill>
                            <a:schemeClr val="tx1"/>
                          </a:solidFill>
                          <a:effectLst/>
                          <a:latin typeface="+mn-lt"/>
                          <a:ea typeface="+mn-ea"/>
                          <a:cs typeface="+mn-cs"/>
                        </a:rPr>
                        <a:t>Provide a customer-selected option to receive a monthly usage report via email</a:t>
                      </a:r>
                    </a:p>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1"/>
                          </a:solidFill>
                        </a:rPr>
                        <a:t>Draft in AMWG Review</a:t>
                      </a:r>
                      <a:r>
                        <a:rPr lang="en-US" sz="1200" b="1" baseline="0" smtClean="0">
                          <a:solidFill>
                            <a:schemeClr val="accent1"/>
                          </a:solidFill>
                        </a:rPr>
                        <a:t> 2/20/15</a:t>
                      </a: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3">
                            <a:lumMod val="50000"/>
                          </a:schemeClr>
                        </a:solidFill>
                      </a:endParaRPr>
                    </a:p>
                  </a:txBody>
                  <a:tcPr marL="118872" marR="118872" anchor="ctr"/>
                </a:tc>
                <a:tc>
                  <a:txBody>
                    <a:bodyPr/>
                    <a:lstStyle/>
                    <a:p>
                      <a:endParaRPr lang="en-US"/>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036 – Rename Overview tab to Home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1"/>
                          </a:solidFill>
                        </a:rPr>
                        <a:t>Draft in AMWG Review</a:t>
                      </a:r>
                      <a:r>
                        <a:rPr lang="en-US" sz="1200" b="1" baseline="0" smtClean="0">
                          <a:solidFill>
                            <a:schemeClr val="accent1"/>
                          </a:solidFill>
                        </a:rPr>
                        <a:t> 2/20/15</a:t>
                      </a: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3">
                            <a:lumMod val="50000"/>
                          </a:schemeClr>
                        </a:solidFill>
                      </a:endParaRPr>
                    </a:p>
                  </a:txBody>
                  <a:tcPr marL="118872" marR="118872" anchor="ctr"/>
                </a:tc>
                <a:tc>
                  <a:txBody>
                    <a:bodyPr/>
                    <a:lstStyle/>
                    <a:p>
                      <a:endParaRPr lang="en-US"/>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037 – Remove SMT Demo from Private Site for REPs, TDSPs, and Third Parties</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1"/>
                          </a:solidFill>
                        </a:rPr>
                        <a:t>Draft in AMWG Review</a:t>
                      </a:r>
                      <a:r>
                        <a:rPr lang="en-US" sz="1200" b="1" baseline="0" smtClean="0">
                          <a:solidFill>
                            <a:schemeClr val="accent1"/>
                          </a:solidFill>
                        </a:rPr>
                        <a:t> 2/20/15</a:t>
                      </a: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3">
                            <a:lumMod val="50000"/>
                          </a:schemeClr>
                        </a:solidFill>
                      </a:endParaRPr>
                    </a:p>
                  </a:txBody>
                  <a:tcPr marL="118872" marR="118872" anchor="ctr"/>
                </a:tc>
                <a:tc>
                  <a:txBody>
                    <a:bodyPr/>
                    <a:lstStyle/>
                    <a:p>
                      <a:endParaRPr lang="en-US"/>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038 – Provide a “Hold” capability on Third Party accounts to reactivate usage until the Third Party has integrated with FTPS and API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1"/>
                          </a:solidFill>
                        </a:rPr>
                        <a:t>Draft in AMWG Review</a:t>
                      </a:r>
                      <a:r>
                        <a:rPr lang="en-US" sz="1200" b="1" baseline="0" smtClean="0">
                          <a:solidFill>
                            <a:schemeClr val="accent1"/>
                          </a:solidFill>
                        </a:rPr>
                        <a:t> 2/20/15</a:t>
                      </a: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1"/>
                        </a:solidFill>
                      </a:endParaRPr>
                    </a:p>
                  </a:txBody>
                  <a:tcPr marL="118872" marR="118872" anchor="ctr"/>
                </a:tc>
                <a:tc>
                  <a:txBody>
                    <a:bodyPr/>
                    <a:lstStyle/>
                    <a:p>
                      <a:endParaRPr lang="en-US"/>
                    </a:p>
                  </a:txBody>
                  <a:tcPr marL="118872" marR="118872" anchor="ctr"/>
                </a:tc>
                <a:tc>
                  <a:txBody>
                    <a:bodyPr/>
                    <a:lstStyle/>
                    <a:p>
                      <a:endParaRPr lang="en-US" sz="10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039 – Provide more detail for Third Party Agreement</a:t>
                      </a:r>
                      <a:r>
                        <a:rPr lang="en-US" sz="1200" baseline="0" dirty="0" smtClean="0">
                          <a:effectLst/>
                          <a:latin typeface="+mn-lt"/>
                          <a:ea typeface="Arial"/>
                          <a:cs typeface="+mn-cs"/>
                        </a:rPr>
                        <a:t> Invitation Error Messages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Draft in AMWG Review</a:t>
                      </a:r>
                      <a:r>
                        <a:rPr lang="en-US" sz="1200" b="1" baseline="0" dirty="0" smtClean="0">
                          <a:solidFill>
                            <a:schemeClr val="accent1"/>
                          </a:solidFill>
                        </a:rPr>
                        <a:t> 2/20/15</a:t>
                      </a: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1"/>
                        </a:solidFill>
                      </a:endParaRPr>
                    </a:p>
                  </a:txBody>
                  <a:tcPr marL="118872" marR="118872" anchor="ctr"/>
                </a:tc>
                <a:tc>
                  <a:txBody>
                    <a:bodyPr/>
                    <a:lstStyle/>
                    <a:p>
                      <a:endParaRPr lang="en-US"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1"/>
                        </a:solidFill>
                      </a:endParaRPr>
                    </a:p>
                  </a:txBody>
                  <a:tcPr marL="118872" marR="118872" anchor="ctr"/>
                </a:tc>
                <a:tc>
                  <a:txBody>
                    <a:bodyPr/>
                    <a:lstStyle/>
                    <a:p>
                      <a:endParaRPr lang="en-US"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spTree>
    <p:extLst>
      <p:ext uri="{BB962C8B-B14F-4D97-AF65-F5344CB8AC3E}">
        <p14:creationId xmlns:p14="http://schemas.microsoft.com/office/powerpoint/2010/main" val="3858767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Prioritization of SMT AMWG CRs</a:t>
            </a:r>
            <a:endParaRPr lang="en-US" sz="3600" dirty="0"/>
          </a:p>
        </p:txBody>
      </p:sp>
    </p:spTree>
    <p:extLst>
      <p:ext uri="{BB962C8B-B14F-4D97-AF65-F5344CB8AC3E}">
        <p14:creationId xmlns:p14="http://schemas.microsoft.com/office/powerpoint/2010/main" val="3739467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Q&amp;A Monthly SMT Reports to AMWG</a:t>
            </a:r>
            <a:br>
              <a:rPr lang="en-US" sz="3600" b="1" dirty="0" smtClean="0"/>
            </a:br>
            <a:r>
              <a:rPr lang="en-US" sz="3600" b="1" dirty="0" smtClean="0"/>
              <a:t>Data Through January 2015</a:t>
            </a:r>
            <a:endParaRPr lang="en-US" sz="3600" dirty="0"/>
          </a:p>
        </p:txBody>
      </p:sp>
    </p:spTree>
    <p:extLst>
      <p:ext uri="{BB962C8B-B14F-4D97-AF65-F5344CB8AC3E}">
        <p14:creationId xmlns:p14="http://schemas.microsoft.com/office/powerpoint/2010/main" val="3734869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200" b="1" dirty="0" smtClean="0"/>
              <a:t>SMT Events Update</a:t>
            </a:r>
            <a:endParaRPr lang="en-US" sz="3200" dirty="0"/>
          </a:p>
        </p:txBody>
      </p:sp>
    </p:spTree>
    <p:extLst>
      <p:ext uri="{BB962C8B-B14F-4D97-AF65-F5344CB8AC3E}">
        <p14:creationId xmlns:p14="http://schemas.microsoft.com/office/powerpoint/2010/main" val="69524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11506200" cy="1295400"/>
          </a:xfrm>
        </p:spPr>
        <p:txBody>
          <a:bodyPr>
            <a:normAutofit/>
          </a:bodyPr>
          <a:lstStyle/>
          <a:p>
            <a:pPr algn="ctr"/>
            <a:r>
              <a:rPr lang="en-US" sz="2400" dirty="0" smtClean="0">
                <a:solidFill>
                  <a:srgbClr val="C00000"/>
                </a:solidFill>
              </a:rPr>
              <a:t>Event - SMT Website Portal Missing Data Files in Late December 2014 </a:t>
            </a:r>
            <a:endParaRPr lang="en-US" sz="24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3</a:t>
            </a:fld>
            <a:endParaRPr lang="en-US"/>
          </a:p>
        </p:txBody>
      </p:sp>
      <p:sp>
        <p:nvSpPr>
          <p:cNvPr id="6" name="Content Placeholder 12"/>
          <p:cNvSpPr>
            <a:spLocks noGrp="1"/>
          </p:cNvSpPr>
          <p:nvPr>
            <p:ph idx="1"/>
          </p:nvPr>
        </p:nvSpPr>
        <p:spPr>
          <a:xfrm>
            <a:off x="381000" y="990600"/>
            <a:ext cx="11064240" cy="5943600"/>
          </a:xfrm>
        </p:spPr>
        <p:txBody>
          <a:bodyPr>
            <a:normAutofit fontScale="47500" lnSpcReduction="20000"/>
          </a:bodyPr>
          <a:lstStyle/>
          <a:p>
            <a:pPr marL="0" indent="0">
              <a:buNone/>
            </a:pPr>
            <a:r>
              <a:rPr lang="en-US" sz="3800" dirty="0" smtClean="0">
                <a:cs typeface="Aharoni" pitchFamily="2" charset="-79"/>
              </a:rPr>
              <a:t>On December 24, 27, 28 and 29, 2014 Some TDSP 15 Minute Interval LSE Files Were Not Loaded into the SMT Database for Website Portal Access</a:t>
            </a:r>
          </a:p>
          <a:p>
            <a:pPr marL="0" indent="0">
              <a:buNone/>
            </a:pPr>
            <a:endParaRPr lang="en-US" sz="3800" dirty="0" smtClean="0">
              <a:cs typeface="Aharoni" pitchFamily="2" charset="-79"/>
            </a:endParaRPr>
          </a:p>
          <a:p>
            <a:pPr marL="457200" indent="-457200"/>
            <a:r>
              <a:rPr lang="en-US" sz="3400" dirty="0" smtClean="0">
                <a:cs typeface="Aharoni" pitchFamily="2" charset="-79"/>
              </a:rPr>
              <a:t>Awareness of an issue was initiated through calls to the SMT Helpdesk concerning missing data on December 24 and December 27 </a:t>
            </a:r>
            <a:endParaRPr lang="en-US" sz="3400" dirty="0">
              <a:cs typeface="Aharoni" pitchFamily="2" charset="-79"/>
            </a:endParaRPr>
          </a:p>
          <a:p>
            <a:pPr marL="457200" indent="-457200"/>
            <a:r>
              <a:rPr lang="en-US" sz="3400" dirty="0" smtClean="0">
                <a:cs typeface="Aharoni" pitchFamily="2" charset="-79"/>
              </a:rPr>
              <a:t>Investigation found the following:</a:t>
            </a:r>
          </a:p>
          <a:p>
            <a:pPr marL="793750" lvl="1" indent="-457200"/>
            <a:r>
              <a:rPr lang="en-US" sz="3400" dirty="0" smtClean="0">
                <a:cs typeface="Aharoni" pitchFamily="2" charset="-79"/>
              </a:rPr>
              <a:t>All TDSP 15 minute interval LSE files were successfully received by SMT and loaded to the SMT FTPS folders for pick up by RORs</a:t>
            </a:r>
          </a:p>
          <a:p>
            <a:pPr marL="793750" lvl="1" indent="-457200"/>
            <a:r>
              <a:rPr lang="en-US" sz="3400" dirty="0">
                <a:cs typeface="Aharoni" pitchFamily="2" charset="-79"/>
              </a:rPr>
              <a:t>A</a:t>
            </a:r>
            <a:r>
              <a:rPr lang="en-US" sz="3400" dirty="0" smtClean="0">
                <a:cs typeface="Aharoni" pitchFamily="2" charset="-79"/>
              </a:rPr>
              <a:t> failure to load all 15 minute interval LSE files occurred between the SMT staging table and the SMT website portal database on the two reported dates in December</a:t>
            </a:r>
          </a:p>
          <a:p>
            <a:pPr marL="793750" lvl="1" indent="-457200"/>
            <a:r>
              <a:rPr lang="en-US" sz="3400" dirty="0" smtClean="0">
                <a:cs typeface="Aharoni" pitchFamily="2" charset="-79"/>
              </a:rPr>
              <a:t>The file </a:t>
            </a:r>
            <a:r>
              <a:rPr lang="en-US" sz="3400" dirty="0">
                <a:cs typeface="Aharoni" pitchFamily="2" charset="-79"/>
              </a:rPr>
              <a:t>loading portion of the SMT </a:t>
            </a:r>
            <a:r>
              <a:rPr lang="en-US" sz="3400" dirty="0" smtClean="0">
                <a:cs typeface="Aharoni" pitchFamily="2" charset="-79"/>
              </a:rPr>
              <a:t>solution had intermittent failures under the increased workload due to the ramp up of REP Enrollment functionality, REP Historical Backfill requests, and increasing TDSP LSE file volume</a:t>
            </a:r>
          </a:p>
          <a:p>
            <a:pPr marL="457200" lvl="1" indent="-457200">
              <a:buFont typeface="Wingdings" pitchFamily="2" charset="2"/>
              <a:buChar char="§"/>
            </a:pPr>
            <a:r>
              <a:rPr lang="en-US" sz="3400" dirty="0" smtClean="0">
                <a:cs typeface="Aharoni" pitchFamily="2" charset="-79"/>
              </a:rPr>
              <a:t>Actions taken were the following:</a:t>
            </a:r>
          </a:p>
          <a:p>
            <a:pPr marL="803275" lvl="2" indent="-457200">
              <a:buFont typeface="Arial" panose="020B0604020202020204" pitchFamily="34" charset="0"/>
              <a:buChar char="‒"/>
            </a:pPr>
            <a:r>
              <a:rPr lang="en-US" sz="3400" dirty="0">
                <a:cs typeface="Aharoni" pitchFamily="2" charset="-79"/>
              </a:rPr>
              <a:t>T</a:t>
            </a:r>
            <a:r>
              <a:rPr lang="en-US" sz="3400" dirty="0" smtClean="0">
                <a:cs typeface="Aharoni" pitchFamily="2" charset="-79"/>
              </a:rPr>
              <a:t>he </a:t>
            </a:r>
            <a:r>
              <a:rPr lang="en-US" sz="3400" dirty="0">
                <a:cs typeface="Aharoni" pitchFamily="2" charset="-79"/>
              </a:rPr>
              <a:t>missing </a:t>
            </a:r>
            <a:r>
              <a:rPr lang="en-US" sz="3400" dirty="0" smtClean="0">
                <a:cs typeface="Aharoni" pitchFamily="2" charset="-79"/>
              </a:rPr>
              <a:t>files were requested </a:t>
            </a:r>
            <a:r>
              <a:rPr lang="en-US" sz="3400" dirty="0">
                <a:cs typeface="Aharoni" pitchFamily="2" charset="-79"/>
              </a:rPr>
              <a:t>from the TDSPs for December 24 and December 27 and </a:t>
            </a:r>
            <a:r>
              <a:rPr lang="en-US" sz="3400" dirty="0" smtClean="0">
                <a:cs typeface="Aharoni" pitchFamily="2" charset="-79"/>
              </a:rPr>
              <a:t>those files were loaded </a:t>
            </a:r>
            <a:r>
              <a:rPr lang="en-US" sz="3400" dirty="0">
                <a:cs typeface="Aharoni" pitchFamily="2" charset="-79"/>
              </a:rPr>
              <a:t>to the SMT database for website portal </a:t>
            </a:r>
            <a:r>
              <a:rPr lang="en-US" sz="3400" dirty="0" smtClean="0">
                <a:cs typeface="Aharoni" pitchFamily="2" charset="-79"/>
              </a:rPr>
              <a:t>access</a:t>
            </a:r>
          </a:p>
          <a:p>
            <a:pPr marL="803275" lvl="2" indent="-457200">
              <a:buFont typeface="Arial" panose="020B0604020202020204" pitchFamily="34" charset="0"/>
              <a:buChar char="‒"/>
            </a:pPr>
            <a:r>
              <a:rPr lang="en-US" sz="3400" dirty="0" smtClean="0">
                <a:cs typeface="Aharoni" pitchFamily="2" charset="-79"/>
              </a:rPr>
              <a:t>An analysis of files successfully loaded to the SMT website portal database was conducted and identified the two additional dates of December 28 and December 29 that had missing data and required reload from the TDSPs to SMT</a:t>
            </a:r>
            <a:endParaRPr lang="en-US" sz="3400" dirty="0">
              <a:cs typeface="Aharoni" pitchFamily="2" charset="-79"/>
            </a:endParaRPr>
          </a:p>
          <a:p>
            <a:pPr marL="457200" indent="-457200"/>
            <a:r>
              <a:rPr lang="en-US" sz="3400" dirty="0">
                <a:cs typeface="Aharoni" pitchFamily="2" charset="-79"/>
              </a:rPr>
              <a:t>T</a:t>
            </a:r>
            <a:r>
              <a:rPr lang="en-US" sz="3400" dirty="0" smtClean="0">
                <a:cs typeface="Aharoni" pitchFamily="2" charset="-79"/>
              </a:rPr>
              <a:t>he following remediation's were implemented</a:t>
            </a:r>
          </a:p>
          <a:p>
            <a:pPr marL="793750" lvl="1" indent="-457200"/>
            <a:r>
              <a:rPr lang="en-US" sz="3400" dirty="0" smtClean="0">
                <a:cs typeface="Aharoni" pitchFamily="2" charset="-79"/>
              </a:rPr>
              <a:t>Additional monitoring was instituted to verify all TDSP files are successfully loaded from the SMT staging table to the SMT website portal database</a:t>
            </a:r>
          </a:p>
          <a:p>
            <a:pPr marL="793750" lvl="1" indent="-457200"/>
            <a:r>
              <a:rPr lang="en-US" sz="3400" dirty="0" smtClean="0">
                <a:cs typeface="Aharoni" pitchFamily="2" charset="-79"/>
              </a:rPr>
              <a:t>Scheduling of TDSP LSE files, REP Historical Backfill and REP Enrollment jobs was tuned for less volume per hour</a:t>
            </a:r>
          </a:p>
          <a:p>
            <a:pPr marL="793750" lvl="1" indent="-457200"/>
            <a:r>
              <a:rPr lang="en-US" sz="3400" dirty="0" smtClean="0">
                <a:cs typeface="Aharoni" pitchFamily="2" charset="-79"/>
              </a:rPr>
              <a:t>The new SMT infrastructure will accommodate increased volume capacity per hour</a:t>
            </a:r>
            <a:endParaRPr lang="en-US" sz="3400" dirty="0">
              <a:cs typeface="Aharoni" pitchFamily="2" charset="-79"/>
            </a:endParaRPr>
          </a:p>
        </p:txBody>
      </p:sp>
    </p:spTree>
    <p:extLst>
      <p:ext uri="{BB962C8B-B14F-4D97-AF65-F5344CB8AC3E}">
        <p14:creationId xmlns:p14="http://schemas.microsoft.com/office/powerpoint/2010/main" val="465753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11506200" cy="1295400"/>
          </a:xfrm>
        </p:spPr>
        <p:txBody>
          <a:bodyPr>
            <a:normAutofit/>
          </a:bodyPr>
          <a:lstStyle/>
          <a:p>
            <a:pPr algn="ctr"/>
            <a:r>
              <a:rPr lang="en-US" sz="2400" dirty="0" smtClean="0">
                <a:solidFill>
                  <a:srgbClr val="C00000"/>
                </a:solidFill>
              </a:rPr>
              <a:t>Event - SMT Solution Services Outage Sunday February 8, 2015</a:t>
            </a:r>
            <a:endParaRPr lang="en-US" sz="24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4</a:t>
            </a:fld>
            <a:endParaRPr lang="en-US"/>
          </a:p>
        </p:txBody>
      </p:sp>
      <p:sp>
        <p:nvSpPr>
          <p:cNvPr id="6" name="Content Placeholder 12"/>
          <p:cNvSpPr>
            <a:spLocks noGrp="1"/>
          </p:cNvSpPr>
          <p:nvPr>
            <p:ph idx="1"/>
          </p:nvPr>
        </p:nvSpPr>
        <p:spPr>
          <a:xfrm>
            <a:off x="381000" y="1371600"/>
            <a:ext cx="11064240" cy="5181600"/>
          </a:xfrm>
        </p:spPr>
        <p:txBody>
          <a:bodyPr>
            <a:normAutofit fontScale="70000" lnSpcReduction="20000"/>
          </a:bodyPr>
          <a:lstStyle/>
          <a:p>
            <a:pPr marL="0" indent="0">
              <a:buNone/>
            </a:pPr>
            <a:r>
              <a:rPr lang="en-US" sz="2900" dirty="0" smtClean="0">
                <a:cs typeface="Aharoni" pitchFamily="2" charset="-79"/>
              </a:rPr>
              <a:t>On Sunday February 8, 2015 from 10:00 AM until 1:00 PM SMT Experienced a Services Outage</a:t>
            </a:r>
          </a:p>
          <a:p>
            <a:pPr marL="0" indent="0">
              <a:buNone/>
            </a:pPr>
            <a:endParaRPr lang="en-US" sz="2400" dirty="0" smtClean="0">
              <a:cs typeface="Aharoni" pitchFamily="2" charset="-79"/>
            </a:endParaRPr>
          </a:p>
          <a:p>
            <a:pPr marL="457200" indent="-457200"/>
            <a:r>
              <a:rPr lang="en-US" sz="2600" dirty="0" smtClean="0">
                <a:cs typeface="Aharoni" pitchFamily="2" charset="-79"/>
              </a:rPr>
              <a:t>Awareness of an issue was initiated through the SMT solution automated monitoring alarms </a:t>
            </a:r>
            <a:endParaRPr lang="en-US" sz="2600" dirty="0">
              <a:cs typeface="Aharoni" pitchFamily="2" charset="-79"/>
            </a:endParaRPr>
          </a:p>
          <a:p>
            <a:pPr marL="457200" indent="-457200"/>
            <a:r>
              <a:rPr lang="en-US" sz="2600" dirty="0" smtClean="0">
                <a:cs typeface="Aharoni" pitchFamily="2" charset="-79"/>
              </a:rPr>
              <a:t>Investigation found the following:</a:t>
            </a:r>
          </a:p>
          <a:p>
            <a:pPr marL="793750" lvl="1" indent="-457200"/>
            <a:r>
              <a:rPr lang="en-US" sz="2600" dirty="0" smtClean="0">
                <a:cs typeface="Aharoni" pitchFamily="2" charset="-79"/>
              </a:rPr>
              <a:t>The SMT database log had become full and locked the SMT database</a:t>
            </a:r>
          </a:p>
          <a:p>
            <a:pPr marL="793750" lvl="1" indent="-457200"/>
            <a:r>
              <a:rPr lang="en-US" sz="2600" dirty="0" smtClean="0">
                <a:cs typeface="Aharoni" pitchFamily="2" charset="-79"/>
              </a:rPr>
              <a:t>The SMT database locking caused the SMT servers to fail and bring down the SMT solution</a:t>
            </a:r>
          </a:p>
          <a:p>
            <a:pPr marL="793750" lvl="1" indent="-457200"/>
            <a:r>
              <a:rPr lang="en-US" sz="2600" dirty="0" smtClean="0">
                <a:cs typeface="Aharoni" pitchFamily="2" charset="-79"/>
              </a:rPr>
              <a:t>The SMT database log automated monitoring mechanism had failed to report the issue</a:t>
            </a:r>
          </a:p>
          <a:p>
            <a:pPr marL="457200" lvl="1" indent="-457200">
              <a:buFont typeface="Wingdings" pitchFamily="2" charset="2"/>
              <a:buChar char="§"/>
            </a:pPr>
            <a:r>
              <a:rPr lang="en-US" sz="2600" dirty="0" smtClean="0">
                <a:cs typeface="Aharoni" pitchFamily="2" charset="-79"/>
              </a:rPr>
              <a:t>Actions taken were the following:</a:t>
            </a:r>
          </a:p>
          <a:p>
            <a:pPr marL="803275" lvl="2" indent="-457200">
              <a:buFont typeface="Arial" panose="020B0604020202020204" pitchFamily="34" charset="0"/>
              <a:buChar char="‒"/>
            </a:pPr>
            <a:r>
              <a:rPr lang="en-US" sz="2600" dirty="0">
                <a:cs typeface="Aharoni" pitchFamily="2" charset="-79"/>
              </a:rPr>
              <a:t>T</a:t>
            </a:r>
            <a:r>
              <a:rPr lang="en-US" sz="2600" dirty="0" smtClean="0">
                <a:cs typeface="Aharoni" pitchFamily="2" charset="-79"/>
              </a:rPr>
              <a:t>he SMT database logs were cleared</a:t>
            </a:r>
          </a:p>
          <a:p>
            <a:pPr marL="803275" lvl="2" indent="-457200">
              <a:buFont typeface="Arial" panose="020B0604020202020204" pitchFamily="34" charset="0"/>
              <a:buChar char="‒"/>
            </a:pPr>
            <a:r>
              <a:rPr lang="en-US" sz="2600" dirty="0" smtClean="0">
                <a:cs typeface="Aharoni" pitchFamily="2" charset="-79"/>
              </a:rPr>
              <a:t>The SMT servers, applications and services were restarted</a:t>
            </a:r>
            <a:endParaRPr lang="en-US" sz="2600" dirty="0">
              <a:cs typeface="Aharoni" pitchFamily="2" charset="-79"/>
            </a:endParaRPr>
          </a:p>
          <a:p>
            <a:pPr marL="457200" indent="-457200"/>
            <a:r>
              <a:rPr lang="en-US" sz="2600" dirty="0">
                <a:cs typeface="Aharoni" pitchFamily="2" charset="-79"/>
              </a:rPr>
              <a:t>T</a:t>
            </a:r>
            <a:r>
              <a:rPr lang="en-US" sz="2600" dirty="0" smtClean="0">
                <a:cs typeface="Aharoni" pitchFamily="2" charset="-79"/>
              </a:rPr>
              <a:t>he following remediation's were implemented</a:t>
            </a:r>
          </a:p>
          <a:p>
            <a:pPr marL="793750" lvl="1" indent="-457200"/>
            <a:r>
              <a:rPr lang="en-US" sz="2600" dirty="0" smtClean="0">
                <a:cs typeface="Aharoni" pitchFamily="2" charset="-79"/>
              </a:rPr>
              <a:t>The database log automated monitoring mechanism has been reprogrammed to prompt a warning at a lower percentage utilization to allow time for action to take place prior to an outage</a:t>
            </a:r>
          </a:p>
          <a:p>
            <a:pPr marL="793750" lvl="1" indent="-457200"/>
            <a:r>
              <a:rPr lang="en-US" sz="2600" dirty="0" smtClean="0">
                <a:cs typeface="Aharoni" pitchFamily="2" charset="-79"/>
              </a:rPr>
              <a:t>The SMT database log manual monitoring processes have been modified to initiate additional check points</a:t>
            </a:r>
          </a:p>
          <a:p>
            <a:pPr marL="793750" lvl="1" indent="-457200"/>
            <a:r>
              <a:rPr lang="en-US" sz="2600" dirty="0" smtClean="0">
                <a:cs typeface="Aharoni" pitchFamily="2" charset="-79"/>
              </a:rPr>
              <a:t>The new SMT infrastructure will provide upgraded versions of database software that accommodate larger logs and even greater enhancements to automated monitoring</a:t>
            </a:r>
            <a:endParaRPr lang="en-US" sz="2600" dirty="0">
              <a:cs typeface="Aharoni" pitchFamily="2" charset="-79"/>
            </a:endParaRPr>
          </a:p>
        </p:txBody>
      </p:sp>
    </p:spTree>
    <p:extLst>
      <p:ext uri="{BB962C8B-B14F-4D97-AF65-F5344CB8AC3E}">
        <p14:creationId xmlns:p14="http://schemas.microsoft.com/office/powerpoint/2010/main" val="3550625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200" b="1" dirty="0" smtClean="0"/>
              <a:t>SMT Infrastructure Refresh Update</a:t>
            </a:r>
            <a:endParaRPr lang="en-US" sz="3200" dirty="0"/>
          </a:p>
        </p:txBody>
      </p:sp>
    </p:spTree>
    <p:extLst>
      <p:ext uri="{BB962C8B-B14F-4D97-AF65-F5344CB8AC3E}">
        <p14:creationId xmlns:p14="http://schemas.microsoft.com/office/powerpoint/2010/main" val="614152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1809297" y="2700869"/>
            <a:ext cx="3753303" cy="499531"/>
          </a:xfrm>
          <a:prstGeom prst="homePlate">
            <a:avLst/>
          </a:prstGeom>
          <a:solidFill>
            <a:schemeClr val="accent3">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Hardware Acquisition, Rack Stack, Build, Install OS – Development, Test, Stage, Production and DR Environments</a:t>
            </a:r>
            <a:endParaRPr lang="en-US" sz="1200" b="1" dirty="0"/>
          </a:p>
        </p:txBody>
      </p:sp>
      <p:sp>
        <p:nvSpPr>
          <p:cNvPr id="14" name="Rectangle 13"/>
          <p:cNvSpPr/>
          <p:nvPr/>
        </p:nvSpPr>
        <p:spPr>
          <a:xfrm>
            <a:off x="0" y="1820175"/>
            <a:ext cx="6760845" cy="3102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494380"/>
            <a:ext cx="6760845" cy="304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1676400" y="1828801"/>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52800" y="1828801"/>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29200" y="1828801"/>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769" y="1820175"/>
            <a:ext cx="1032679" cy="276999"/>
          </a:xfrm>
          <a:prstGeom prst="rect">
            <a:avLst/>
          </a:prstGeom>
          <a:noFill/>
        </p:spPr>
        <p:txBody>
          <a:bodyPr wrap="none" rtlCol="0">
            <a:spAutoFit/>
          </a:bodyPr>
          <a:lstStyle/>
          <a:p>
            <a:r>
              <a:rPr lang="en-US" sz="1200" b="1" dirty="0" smtClean="0">
                <a:solidFill>
                  <a:schemeClr val="bg1"/>
                </a:solidFill>
              </a:rPr>
              <a:t>1</a:t>
            </a:r>
            <a:r>
              <a:rPr lang="en-US" sz="1200" b="1" baseline="30000" dirty="0" smtClean="0">
                <a:solidFill>
                  <a:schemeClr val="bg1"/>
                </a:solidFill>
              </a:rPr>
              <a:t>st</a:t>
            </a:r>
            <a:r>
              <a:rPr lang="en-US" sz="1200" b="1" dirty="0" smtClean="0">
                <a:solidFill>
                  <a:schemeClr val="bg1"/>
                </a:solidFill>
              </a:rPr>
              <a:t> Quarter</a:t>
            </a:r>
            <a:endParaRPr lang="en-US" sz="1200" b="1" dirty="0">
              <a:solidFill>
                <a:schemeClr val="bg1"/>
              </a:solidFill>
            </a:endParaRPr>
          </a:p>
        </p:txBody>
      </p:sp>
      <p:sp>
        <p:nvSpPr>
          <p:cNvPr id="21" name="TextBox 20"/>
          <p:cNvSpPr txBox="1"/>
          <p:nvPr/>
        </p:nvSpPr>
        <p:spPr>
          <a:xfrm>
            <a:off x="1979069" y="1820175"/>
            <a:ext cx="1068931" cy="276999"/>
          </a:xfrm>
          <a:prstGeom prst="rect">
            <a:avLst/>
          </a:prstGeom>
          <a:noFill/>
        </p:spPr>
        <p:txBody>
          <a:bodyPr wrap="none" rtlCol="0">
            <a:spAutoFit/>
          </a:bodyPr>
          <a:lstStyle/>
          <a:p>
            <a:r>
              <a:rPr lang="en-US" sz="1200" b="1" dirty="0" smtClean="0">
                <a:solidFill>
                  <a:schemeClr val="bg1"/>
                </a:solidFill>
              </a:rPr>
              <a:t>2</a:t>
            </a:r>
            <a:r>
              <a:rPr lang="en-US" sz="1200" b="1" baseline="30000" dirty="0" smtClean="0">
                <a:solidFill>
                  <a:schemeClr val="bg1"/>
                </a:solidFill>
              </a:rPr>
              <a:t>nd</a:t>
            </a:r>
            <a:r>
              <a:rPr lang="en-US" sz="1200" b="1" dirty="0" smtClean="0">
                <a:solidFill>
                  <a:schemeClr val="bg1"/>
                </a:solidFill>
              </a:rPr>
              <a:t> Quarter</a:t>
            </a:r>
            <a:endParaRPr lang="en-US" sz="1200" b="1" dirty="0">
              <a:solidFill>
                <a:schemeClr val="bg1"/>
              </a:solidFill>
            </a:endParaRPr>
          </a:p>
        </p:txBody>
      </p:sp>
      <p:sp>
        <p:nvSpPr>
          <p:cNvPr id="22" name="TextBox 21"/>
          <p:cNvSpPr txBox="1"/>
          <p:nvPr/>
        </p:nvSpPr>
        <p:spPr>
          <a:xfrm>
            <a:off x="2133600" y="1459389"/>
            <a:ext cx="751290" cy="369332"/>
          </a:xfrm>
          <a:prstGeom prst="rect">
            <a:avLst/>
          </a:prstGeom>
          <a:noFill/>
        </p:spPr>
        <p:txBody>
          <a:bodyPr wrap="none" rtlCol="0">
            <a:spAutoFit/>
          </a:bodyPr>
          <a:lstStyle/>
          <a:p>
            <a:r>
              <a:rPr lang="en-US" b="1" dirty="0" smtClean="0">
                <a:solidFill>
                  <a:schemeClr val="bg1"/>
                </a:solidFill>
              </a:rPr>
              <a:t>2014</a:t>
            </a:r>
            <a:endParaRPr lang="en-US" b="1" dirty="0">
              <a:solidFill>
                <a:schemeClr val="bg1"/>
              </a:solidFill>
            </a:endParaRPr>
          </a:p>
        </p:txBody>
      </p:sp>
      <p:sp>
        <p:nvSpPr>
          <p:cNvPr id="23" name="TextBox 22"/>
          <p:cNvSpPr txBox="1"/>
          <p:nvPr/>
        </p:nvSpPr>
        <p:spPr>
          <a:xfrm>
            <a:off x="3603437" y="1820175"/>
            <a:ext cx="1044763" cy="276999"/>
          </a:xfrm>
          <a:prstGeom prst="rect">
            <a:avLst/>
          </a:prstGeom>
          <a:noFill/>
        </p:spPr>
        <p:txBody>
          <a:bodyPr wrap="none" rtlCol="0">
            <a:spAutoFit/>
          </a:bodyPr>
          <a:lstStyle/>
          <a:p>
            <a:r>
              <a:rPr lang="en-US" sz="1200" b="1" dirty="0" smtClean="0">
                <a:solidFill>
                  <a:schemeClr val="bg1"/>
                </a:solidFill>
              </a:rPr>
              <a:t>3</a:t>
            </a:r>
            <a:r>
              <a:rPr lang="en-US" sz="1200" b="1" baseline="30000" dirty="0" smtClean="0">
                <a:solidFill>
                  <a:schemeClr val="bg1"/>
                </a:solidFill>
              </a:rPr>
              <a:t>rd</a:t>
            </a:r>
            <a:r>
              <a:rPr lang="en-US" sz="1200" b="1" dirty="0" smtClean="0">
                <a:solidFill>
                  <a:schemeClr val="bg1"/>
                </a:solidFill>
              </a:rPr>
              <a:t> Quarter</a:t>
            </a:r>
            <a:endParaRPr lang="en-US" sz="1200" b="1" dirty="0">
              <a:solidFill>
                <a:schemeClr val="bg1"/>
              </a:solidFill>
            </a:endParaRPr>
          </a:p>
        </p:txBody>
      </p:sp>
      <p:sp>
        <p:nvSpPr>
          <p:cNvPr id="24" name="TextBox 23"/>
          <p:cNvSpPr txBox="1"/>
          <p:nvPr/>
        </p:nvSpPr>
        <p:spPr>
          <a:xfrm>
            <a:off x="5257800" y="1820175"/>
            <a:ext cx="1037858" cy="276999"/>
          </a:xfrm>
          <a:prstGeom prst="rect">
            <a:avLst/>
          </a:prstGeom>
          <a:noFill/>
        </p:spPr>
        <p:txBody>
          <a:bodyPr wrap="none" rtlCol="0">
            <a:spAutoFit/>
          </a:bodyPr>
          <a:lstStyle/>
          <a:p>
            <a:r>
              <a:rPr lang="en-US" sz="1200" b="1" dirty="0" smtClean="0">
                <a:solidFill>
                  <a:schemeClr val="bg1"/>
                </a:solidFill>
              </a:rPr>
              <a:t>4</a:t>
            </a:r>
            <a:r>
              <a:rPr lang="en-US" sz="1200" b="1" baseline="30000" dirty="0" smtClean="0">
                <a:solidFill>
                  <a:schemeClr val="bg1"/>
                </a:solidFill>
              </a:rPr>
              <a:t>th</a:t>
            </a:r>
            <a:r>
              <a:rPr lang="en-US" sz="1200" b="1" dirty="0" smtClean="0">
                <a:solidFill>
                  <a:schemeClr val="bg1"/>
                </a:solidFill>
              </a:rPr>
              <a:t> Quarter</a:t>
            </a:r>
            <a:endParaRPr lang="en-US" sz="1200" b="1" dirty="0">
              <a:solidFill>
                <a:schemeClr val="bg1"/>
              </a:solidFill>
            </a:endParaRPr>
          </a:p>
        </p:txBody>
      </p:sp>
      <p:sp>
        <p:nvSpPr>
          <p:cNvPr id="26" name="Rectangle 25"/>
          <p:cNvSpPr/>
          <p:nvPr/>
        </p:nvSpPr>
        <p:spPr>
          <a:xfrm>
            <a:off x="6760846" y="1499262"/>
            <a:ext cx="5126355" cy="304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934201" y="1825599"/>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321041" y="1825599"/>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707881" y="1825599"/>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839200" y="1456267"/>
            <a:ext cx="751290" cy="369332"/>
          </a:xfrm>
          <a:prstGeom prst="rect">
            <a:avLst/>
          </a:prstGeom>
          <a:noFill/>
        </p:spPr>
        <p:txBody>
          <a:bodyPr wrap="none" rtlCol="0">
            <a:spAutoFit/>
          </a:bodyPr>
          <a:lstStyle/>
          <a:p>
            <a:r>
              <a:rPr lang="en-US" b="1" dirty="0" smtClean="0">
                <a:solidFill>
                  <a:schemeClr val="bg1"/>
                </a:solidFill>
              </a:rPr>
              <a:t>2015</a:t>
            </a:r>
            <a:endParaRPr lang="en-US" b="1" dirty="0">
              <a:solidFill>
                <a:schemeClr val="bg1"/>
              </a:solidFill>
            </a:endParaRPr>
          </a:p>
        </p:txBody>
      </p:sp>
      <p:cxnSp>
        <p:nvCxnSpPr>
          <p:cNvPr id="36" name="Straight Connector 35"/>
          <p:cNvCxnSpPr/>
          <p:nvPr/>
        </p:nvCxnSpPr>
        <p:spPr>
          <a:xfrm>
            <a:off x="6760845" y="1489737"/>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Pentagon 44"/>
          <p:cNvSpPr/>
          <p:nvPr/>
        </p:nvSpPr>
        <p:spPr>
          <a:xfrm>
            <a:off x="3342090" y="3310070"/>
            <a:ext cx="2906310" cy="499930"/>
          </a:xfrm>
          <a:prstGeom prst="homePlate">
            <a:avLst/>
          </a:prstGeom>
          <a:solidFill>
            <a:schemeClr val="accent3">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Network</a:t>
            </a:r>
            <a:r>
              <a:rPr lang="en-US" sz="1200" b="1" dirty="0"/>
              <a:t> </a:t>
            </a:r>
            <a:r>
              <a:rPr lang="en-US" sz="1200" b="1" dirty="0" smtClean="0"/>
              <a:t>and Security – Development, Test, Stage, Production and DR Environments </a:t>
            </a:r>
            <a:endParaRPr lang="en-US" sz="1200" b="1" dirty="0"/>
          </a:p>
        </p:txBody>
      </p:sp>
      <p:sp>
        <p:nvSpPr>
          <p:cNvPr id="11" name="Title 10"/>
          <p:cNvSpPr>
            <a:spLocks noGrp="1"/>
          </p:cNvSpPr>
          <p:nvPr>
            <p:ph type="title"/>
          </p:nvPr>
        </p:nvSpPr>
        <p:spPr>
          <a:xfrm>
            <a:off x="396240" y="533400"/>
            <a:ext cx="10698480" cy="762000"/>
          </a:xfrm>
        </p:spPr>
        <p:txBody>
          <a:bodyPr>
            <a:normAutofit fontScale="90000"/>
          </a:bodyPr>
          <a:lstStyle/>
          <a:p>
            <a:pPr algn="ctr"/>
            <a:r>
              <a:rPr lang="en-US" dirty="0" smtClean="0">
                <a:solidFill>
                  <a:srgbClr val="C00000"/>
                </a:solidFill>
                <a:latin typeface="Arial Black" pitchFamily="34" charset="0"/>
              </a:rPr>
              <a:t/>
            </a:r>
            <a:br>
              <a:rPr lang="en-US" dirty="0" smtClean="0">
                <a:solidFill>
                  <a:srgbClr val="C00000"/>
                </a:solidFill>
                <a:latin typeface="Arial Black" pitchFamily="34" charset="0"/>
              </a:rPr>
            </a:br>
            <a:r>
              <a:rPr lang="en-US" sz="2900" dirty="0" smtClean="0">
                <a:solidFill>
                  <a:srgbClr val="C00000"/>
                </a:solidFill>
              </a:rPr>
              <a:t>SMT Infrastructure Refresh Project </a:t>
            </a:r>
            <a:r>
              <a:rPr lang="en-US" sz="2900" dirty="0">
                <a:solidFill>
                  <a:srgbClr val="C00000"/>
                </a:solidFill>
              </a:rPr>
              <a:t>Schedule</a:t>
            </a:r>
            <a:br>
              <a:rPr lang="en-US" sz="2900" dirty="0">
                <a:solidFill>
                  <a:srgbClr val="C00000"/>
                </a:solidFill>
              </a:rPr>
            </a:br>
            <a:endParaRPr lang="en-US" sz="2900" dirty="0"/>
          </a:p>
        </p:txBody>
      </p:sp>
      <p:sp>
        <p:nvSpPr>
          <p:cNvPr id="49" name="Pentagon 48"/>
          <p:cNvSpPr/>
          <p:nvPr/>
        </p:nvSpPr>
        <p:spPr>
          <a:xfrm>
            <a:off x="548108" y="2184397"/>
            <a:ext cx="1509292" cy="482603"/>
          </a:xfrm>
          <a:prstGeom prst="homePlate">
            <a:avLst/>
          </a:prstGeom>
          <a:solidFill>
            <a:schemeClr val="accent3">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smtClean="0"/>
              <a:t>Planning</a:t>
            </a:r>
            <a:endParaRPr lang="en-US" sz="1050" b="1" dirty="0"/>
          </a:p>
        </p:txBody>
      </p:sp>
      <p:sp>
        <p:nvSpPr>
          <p:cNvPr id="51" name="Pentagon 50"/>
          <p:cNvSpPr/>
          <p:nvPr/>
        </p:nvSpPr>
        <p:spPr>
          <a:xfrm>
            <a:off x="7595235" y="4114800"/>
            <a:ext cx="1243966" cy="499930"/>
          </a:xfrm>
          <a:prstGeom prst="homePlat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UAT Test</a:t>
            </a:r>
            <a:endParaRPr lang="en-US" sz="1200" b="1" dirty="0"/>
          </a:p>
        </p:txBody>
      </p:sp>
      <p:sp>
        <p:nvSpPr>
          <p:cNvPr id="3" name="TextBox 2"/>
          <p:cNvSpPr txBox="1"/>
          <p:nvPr/>
        </p:nvSpPr>
        <p:spPr>
          <a:xfrm>
            <a:off x="-58784" y="6395507"/>
            <a:ext cx="1005403" cy="369332"/>
          </a:xfrm>
          <a:prstGeom prst="rect">
            <a:avLst/>
          </a:prstGeom>
          <a:noFill/>
        </p:spPr>
        <p:txBody>
          <a:bodyPr wrap="none" rtlCol="0">
            <a:spAutoFit/>
          </a:bodyPr>
          <a:lstStyle/>
          <a:p>
            <a:r>
              <a:rPr lang="en-US" b="1" dirty="0" smtClean="0"/>
              <a:t>Legend</a:t>
            </a:r>
            <a:endParaRPr lang="en-US" b="1" dirty="0"/>
          </a:p>
        </p:txBody>
      </p:sp>
      <p:sp>
        <p:nvSpPr>
          <p:cNvPr id="40" name="Pentagon 39"/>
          <p:cNvSpPr/>
          <p:nvPr/>
        </p:nvSpPr>
        <p:spPr>
          <a:xfrm>
            <a:off x="996315" y="6419850"/>
            <a:ext cx="1213485" cy="356657"/>
          </a:xfrm>
          <a:prstGeom prst="homePlate">
            <a:avLst/>
          </a:prstGeom>
          <a:solidFill>
            <a:schemeClr val="accent3">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Completed</a:t>
            </a:r>
            <a:endParaRPr lang="en-US" sz="1000" b="1" dirty="0"/>
          </a:p>
        </p:txBody>
      </p:sp>
      <p:sp>
        <p:nvSpPr>
          <p:cNvPr id="44" name="Pentagon 43"/>
          <p:cNvSpPr/>
          <p:nvPr/>
        </p:nvSpPr>
        <p:spPr>
          <a:xfrm>
            <a:off x="2291715" y="6414557"/>
            <a:ext cx="1213485" cy="356657"/>
          </a:xfrm>
          <a:prstGeom prst="homePlate">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In Process</a:t>
            </a:r>
            <a:endParaRPr lang="en-US" sz="1000" b="1" dirty="0"/>
          </a:p>
        </p:txBody>
      </p:sp>
      <p:sp>
        <p:nvSpPr>
          <p:cNvPr id="53" name="Pentagon 52"/>
          <p:cNvSpPr/>
          <p:nvPr/>
        </p:nvSpPr>
        <p:spPr>
          <a:xfrm>
            <a:off x="3587115" y="6400800"/>
            <a:ext cx="1213485" cy="356657"/>
          </a:xfrm>
          <a:prstGeom prst="homePlat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Future Task</a:t>
            </a:r>
            <a:endParaRPr lang="en-US" sz="1000" b="1" dirty="0"/>
          </a:p>
        </p:txBody>
      </p:sp>
      <p:sp>
        <p:nvSpPr>
          <p:cNvPr id="57" name="Rectangle 56"/>
          <p:cNvSpPr/>
          <p:nvPr/>
        </p:nvSpPr>
        <p:spPr>
          <a:xfrm>
            <a:off x="6781800" y="1828800"/>
            <a:ext cx="5126355" cy="3102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6837046" y="1828801"/>
            <a:ext cx="772969" cy="276999"/>
          </a:xfrm>
          <a:prstGeom prst="rect">
            <a:avLst/>
          </a:prstGeom>
          <a:noFill/>
        </p:spPr>
        <p:txBody>
          <a:bodyPr wrap="none" rtlCol="0">
            <a:spAutoFit/>
          </a:bodyPr>
          <a:lstStyle/>
          <a:p>
            <a:r>
              <a:rPr lang="en-US" sz="1200" b="1" dirty="0" smtClean="0">
                <a:solidFill>
                  <a:schemeClr val="bg1"/>
                </a:solidFill>
              </a:rPr>
              <a:t>January</a:t>
            </a:r>
            <a:endParaRPr lang="en-US" sz="1200" b="1" dirty="0">
              <a:solidFill>
                <a:schemeClr val="bg1"/>
              </a:solidFill>
            </a:endParaRPr>
          </a:p>
        </p:txBody>
      </p:sp>
      <p:sp>
        <p:nvSpPr>
          <p:cNvPr id="59" name="TextBox 58"/>
          <p:cNvSpPr txBox="1"/>
          <p:nvPr/>
        </p:nvSpPr>
        <p:spPr>
          <a:xfrm>
            <a:off x="8131889" y="1828801"/>
            <a:ext cx="841897" cy="276999"/>
          </a:xfrm>
          <a:prstGeom prst="rect">
            <a:avLst/>
          </a:prstGeom>
          <a:noFill/>
        </p:spPr>
        <p:txBody>
          <a:bodyPr wrap="none" rtlCol="0">
            <a:spAutoFit/>
          </a:bodyPr>
          <a:lstStyle/>
          <a:p>
            <a:r>
              <a:rPr lang="en-US" sz="1200" b="1" dirty="0" smtClean="0">
                <a:solidFill>
                  <a:schemeClr val="bg1"/>
                </a:solidFill>
              </a:rPr>
              <a:t>February</a:t>
            </a:r>
            <a:endParaRPr lang="en-US" sz="1200" b="1" dirty="0">
              <a:solidFill>
                <a:schemeClr val="bg1"/>
              </a:solidFill>
            </a:endParaRPr>
          </a:p>
        </p:txBody>
      </p:sp>
      <p:sp>
        <p:nvSpPr>
          <p:cNvPr id="60" name="TextBox 59"/>
          <p:cNvSpPr txBox="1"/>
          <p:nvPr/>
        </p:nvSpPr>
        <p:spPr>
          <a:xfrm>
            <a:off x="9726487" y="1828801"/>
            <a:ext cx="636713" cy="276999"/>
          </a:xfrm>
          <a:prstGeom prst="rect">
            <a:avLst/>
          </a:prstGeom>
          <a:noFill/>
        </p:spPr>
        <p:txBody>
          <a:bodyPr wrap="none" rtlCol="0">
            <a:spAutoFit/>
          </a:bodyPr>
          <a:lstStyle/>
          <a:p>
            <a:r>
              <a:rPr lang="en-US" sz="1200" b="1" dirty="0" smtClean="0">
                <a:solidFill>
                  <a:schemeClr val="bg1"/>
                </a:solidFill>
              </a:rPr>
              <a:t>March</a:t>
            </a:r>
            <a:endParaRPr lang="en-US" sz="1200" b="1" dirty="0">
              <a:solidFill>
                <a:schemeClr val="bg1"/>
              </a:solidFill>
            </a:endParaRPr>
          </a:p>
        </p:txBody>
      </p:sp>
      <p:sp>
        <p:nvSpPr>
          <p:cNvPr id="61" name="TextBox 60"/>
          <p:cNvSpPr txBox="1"/>
          <p:nvPr/>
        </p:nvSpPr>
        <p:spPr>
          <a:xfrm>
            <a:off x="11025721" y="1828801"/>
            <a:ext cx="535724" cy="276999"/>
          </a:xfrm>
          <a:prstGeom prst="rect">
            <a:avLst/>
          </a:prstGeom>
          <a:noFill/>
        </p:spPr>
        <p:txBody>
          <a:bodyPr wrap="none" rtlCol="0">
            <a:spAutoFit/>
          </a:bodyPr>
          <a:lstStyle/>
          <a:p>
            <a:r>
              <a:rPr lang="en-US" sz="1200" b="1" dirty="0" smtClean="0">
                <a:solidFill>
                  <a:schemeClr val="bg1"/>
                </a:solidFill>
              </a:rPr>
              <a:t>April</a:t>
            </a:r>
            <a:endParaRPr lang="en-US" sz="1200" b="1" dirty="0">
              <a:solidFill>
                <a:schemeClr val="bg1"/>
              </a:solidFill>
            </a:endParaRPr>
          </a:p>
        </p:txBody>
      </p:sp>
      <p:cxnSp>
        <p:nvCxnSpPr>
          <p:cNvPr id="56" name="Straight Connector 55"/>
          <p:cNvCxnSpPr/>
          <p:nvPr/>
        </p:nvCxnSpPr>
        <p:spPr>
          <a:xfrm>
            <a:off x="8025765" y="1828800"/>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412605" y="1828800"/>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0762298" y="1828800"/>
            <a:ext cx="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5-Point Star 3"/>
          <p:cNvSpPr/>
          <p:nvPr/>
        </p:nvSpPr>
        <p:spPr bwMode="auto">
          <a:xfrm>
            <a:off x="10561196" y="3402807"/>
            <a:ext cx="411604" cy="330993"/>
          </a:xfrm>
          <a:prstGeom prst="star5">
            <a:avLst/>
          </a:prstGeom>
          <a:solidFill>
            <a:schemeClr val="bg2">
              <a:lumMod val="50000"/>
            </a:schemeClr>
          </a:solidFill>
          <a:ln w="12700" cap="flat" cmpd="sng" algn="ctr">
            <a:solidFill>
              <a:srgbClr val="333333"/>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10364656" y="2667000"/>
            <a:ext cx="1293944" cy="769441"/>
          </a:xfrm>
          <a:prstGeom prst="rect">
            <a:avLst/>
          </a:prstGeom>
          <a:noFill/>
        </p:spPr>
        <p:txBody>
          <a:bodyPr wrap="none" rtlCol="0">
            <a:spAutoFit/>
          </a:bodyPr>
          <a:lstStyle/>
          <a:p>
            <a:r>
              <a:rPr lang="en-US" sz="1100" dirty="0" smtClean="0"/>
              <a:t>3/28/15</a:t>
            </a:r>
          </a:p>
          <a:p>
            <a:r>
              <a:rPr lang="en-US" sz="1100" dirty="0" smtClean="0"/>
              <a:t>Go Live</a:t>
            </a:r>
          </a:p>
          <a:p>
            <a:r>
              <a:rPr lang="en-US" sz="1100" dirty="0" smtClean="0"/>
              <a:t>2 - 4 Day Outage </a:t>
            </a:r>
          </a:p>
          <a:p>
            <a:r>
              <a:rPr lang="en-US" sz="1100" dirty="0" smtClean="0"/>
              <a:t>Required</a:t>
            </a:r>
            <a:endParaRPr lang="en-US" sz="1100" dirty="0"/>
          </a:p>
        </p:txBody>
      </p:sp>
      <p:sp>
        <p:nvSpPr>
          <p:cNvPr id="48" name="Pentagon 47"/>
          <p:cNvSpPr/>
          <p:nvPr/>
        </p:nvSpPr>
        <p:spPr>
          <a:xfrm>
            <a:off x="4312655" y="4114800"/>
            <a:ext cx="2088145" cy="499930"/>
          </a:xfrm>
          <a:prstGeom prst="homePlate">
            <a:avLst/>
          </a:prstGeom>
          <a:solidFill>
            <a:schemeClr val="accent3">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Configuration, SMT Solution Build, and TDSP Integration</a:t>
            </a:r>
            <a:endParaRPr lang="en-US" sz="1200" b="1" dirty="0"/>
          </a:p>
        </p:txBody>
      </p:sp>
      <p:sp>
        <p:nvSpPr>
          <p:cNvPr id="55" name="Pentagon 54"/>
          <p:cNvSpPr/>
          <p:nvPr/>
        </p:nvSpPr>
        <p:spPr>
          <a:xfrm>
            <a:off x="6419317" y="4114800"/>
            <a:ext cx="1200683" cy="499930"/>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SIT Test</a:t>
            </a:r>
            <a:endParaRPr lang="en-US" sz="1200" b="1" dirty="0"/>
          </a:p>
        </p:txBody>
      </p:sp>
      <p:sp>
        <p:nvSpPr>
          <p:cNvPr id="64" name="TextBox 63"/>
          <p:cNvSpPr txBox="1"/>
          <p:nvPr/>
        </p:nvSpPr>
        <p:spPr>
          <a:xfrm>
            <a:off x="0" y="4191000"/>
            <a:ext cx="813043" cy="369332"/>
          </a:xfrm>
          <a:prstGeom prst="rect">
            <a:avLst/>
          </a:prstGeom>
          <a:noFill/>
        </p:spPr>
        <p:txBody>
          <a:bodyPr wrap="none" rtlCol="0">
            <a:spAutoFit/>
          </a:bodyPr>
          <a:lstStyle/>
          <a:p>
            <a:r>
              <a:rPr lang="en-US" b="1" dirty="0" smtClean="0"/>
              <a:t>Stage</a:t>
            </a:r>
            <a:endParaRPr lang="en-US" b="1" dirty="0"/>
          </a:p>
        </p:txBody>
      </p:sp>
      <p:cxnSp>
        <p:nvCxnSpPr>
          <p:cNvPr id="7" name="Straight Connector 6"/>
          <p:cNvCxnSpPr/>
          <p:nvPr/>
        </p:nvCxnSpPr>
        <p:spPr bwMode="auto">
          <a:xfrm>
            <a:off x="31769" y="3962400"/>
            <a:ext cx="11855431" cy="0"/>
          </a:xfrm>
          <a:prstGeom prst="line">
            <a:avLst/>
          </a:prstGeom>
          <a:noFill/>
          <a:ln w="12700" cap="flat" cmpd="sng" algn="ctr">
            <a:solidFill>
              <a:srgbClr val="333333"/>
            </a:solidFill>
            <a:prstDash val="lg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5" name="TextBox 64"/>
          <p:cNvSpPr txBox="1"/>
          <p:nvPr/>
        </p:nvSpPr>
        <p:spPr>
          <a:xfrm>
            <a:off x="0" y="3440668"/>
            <a:ext cx="2608406" cy="369332"/>
          </a:xfrm>
          <a:prstGeom prst="rect">
            <a:avLst/>
          </a:prstGeom>
          <a:noFill/>
        </p:spPr>
        <p:txBody>
          <a:bodyPr wrap="none" rtlCol="0">
            <a:spAutoFit/>
          </a:bodyPr>
          <a:lstStyle/>
          <a:p>
            <a:r>
              <a:rPr lang="en-US" b="1" dirty="0" smtClean="0"/>
              <a:t>All Five Environments</a:t>
            </a:r>
            <a:endParaRPr lang="en-US" b="1" dirty="0"/>
          </a:p>
        </p:txBody>
      </p:sp>
      <p:sp>
        <p:nvSpPr>
          <p:cNvPr id="66" name="TextBox 65"/>
          <p:cNvSpPr txBox="1"/>
          <p:nvPr/>
        </p:nvSpPr>
        <p:spPr>
          <a:xfrm>
            <a:off x="0" y="4964668"/>
            <a:ext cx="1402948" cy="369332"/>
          </a:xfrm>
          <a:prstGeom prst="rect">
            <a:avLst/>
          </a:prstGeom>
          <a:noFill/>
        </p:spPr>
        <p:txBody>
          <a:bodyPr wrap="none" rtlCol="0">
            <a:spAutoFit/>
          </a:bodyPr>
          <a:lstStyle/>
          <a:p>
            <a:r>
              <a:rPr lang="en-US" b="1" dirty="0" smtClean="0"/>
              <a:t>Production</a:t>
            </a:r>
            <a:endParaRPr lang="en-US" b="1" dirty="0"/>
          </a:p>
        </p:txBody>
      </p:sp>
      <p:sp>
        <p:nvSpPr>
          <p:cNvPr id="67" name="TextBox 66"/>
          <p:cNvSpPr txBox="1"/>
          <p:nvPr/>
        </p:nvSpPr>
        <p:spPr>
          <a:xfrm>
            <a:off x="0" y="5574268"/>
            <a:ext cx="2198038" cy="369332"/>
          </a:xfrm>
          <a:prstGeom prst="rect">
            <a:avLst/>
          </a:prstGeom>
          <a:noFill/>
        </p:spPr>
        <p:txBody>
          <a:bodyPr wrap="none" rtlCol="0">
            <a:spAutoFit/>
          </a:bodyPr>
          <a:lstStyle/>
          <a:p>
            <a:r>
              <a:rPr lang="en-US" b="1" dirty="0" smtClean="0"/>
              <a:t>Disaster Recovery</a:t>
            </a:r>
            <a:endParaRPr lang="en-US" b="1" dirty="0"/>
          </a:p>
        </p:txBody>
      </p:sp>
      <p:cxnSp>
        <p:nvCxnSpPr>
          <p:cNvPr id="68" name="Straight Connector 67"/>
          <p:cNvCxnSpPr/>
          <p:nvPr/>
        </p:nvCxnSpPr>
        <p:spPr bwMode="auto">
          <a:xfrm>
            <a:off x="0" y="4724400"/>
            <a:ext cx="11855431" cy="0"/>
          </a:xfrm>
          <a:prstGeom prst="line">
            <a:avLst/>
          </a:prstGeom>
          <a:noFill/>
          <a:ln w="12700" cap="flat" cmpd="sng" algn="ctr">
            <a:solidFill>
              <a:srgbClr val="333333"/>
            </a:solidFill>
            <a:prstDash val="lg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9" name="Straight Connector 68"/>
          <p:cNvCxnSpPr/>
          <p:nvPr/>
        </p:nvCxnSpPr>
        <p:spPr bwMode="auto">
          <a:xfrm>
            <a:off x="0" y="5486400"/>
            <a:ext cx="11855431" cy="0"/>
          </a:xfrm>
          <a:prstGeom prst="line">
            <a:avLst/>
          </a:prstGeom>
          <a:noFill/>
          <a:ln w="12700" cap="flat" cmpd="sng" algn="ctr">
            <a:solidFill>
              <a:srgbClr val="333333"/>
            </a:solidFill>
            <a:prstDash val="lg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 name="Straight Connector 69"/>
          <p:cNvCxnSpPr/>
          <p:nvPr/>
        </p:nvCxnSpPr>
        <p:spPr bwMode="auto">
          <a:xfrm>
            <a:off x="0" y="6248400"/>
            <a:ext cx="11855431" cy="0"/>
          </a:xfrm>
          <a:prstGeom prst="line">
            <a:avLst/>
          </a:prstGeom>
          <a:noFill/>
          <a:ln w="12700" cap="flat" cmpd="sng" algn="ctr">
            <a:solidFill>
              <a:srgbClr val="333333"/>
            </a:solidFill>
            <a:prstDash val="lg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 name="Pentagon 70"/>
          <p:cNvSpPr/>
          <p:nvPr/>
        </p:nvSpPr>
        <p:spPr>
          <a:xfrm>
            <a:off x="8839200" y="4834070"/>
            <a:ext cx="862965" cy="499930"/>
          </a:xfrm>
          <a:prstGeom prst="homePlat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UAT Test</a:t>
            </a:r>
            <a:endParaRPr lang="en-US" sz="1200" b="1" dirty="0"/>
          </a:p>
        </p:txBody>
      </p:sp>
      <p:sp>
        <p:nvSpPr>
          <p:cNvPr id="72" name="Pentagon 71"/>
          <p:cNvSpPr/>
          <p:nvPr/>
        </p:nvSpPr>
        <p:spPr>
          <a:xfrm>
            <a:off x="5791200" y="4834070"/>
            <a:ext cx="1981200" cy="499930"/>
          </a:xfrm>
          <a:prstGeom prst="homePlat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Configuration, SMT Solution Build, and TDSP Integration</a:t>
            </a:r>
            <a:endParaRPr lang="en-US" sz="1200" b="1" dirty="0"/>
          </a:p>
        </p:txBody>
      </p:sp>
      <p:sp>
        <p:nvSpPr>
          <p:cNvPr id="73" name="Pentagon 72"/>
          <p:cNvSpPr/>
          <p:nvPr/>
        </p:nvSpPr>
        <p:spPr>
          <a:xfrm>
            <a:off x="7772400" y="4834070"/>
            <a:ext cx="1066800" cy="499930"/>
          </a:xfrm>
          <a:prstGeom prst="homePlat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SIT Test</a:t>
            </a:r>
            <a:endParaRPr lang="en-US" sz="1200" b="1" dirty="0"/>
          </a:p>
        </p:txBody>
      </p:sp>
      <p:sp>
        <p:nvSpPr>
          <p:cNvPr id="74" name="Pentagon 73"/>
          <p:cNvSpPr/>
          <p:nvPr/>
        </p:nvSpPr>
        <p:spPr>
          <a:xfrm>
            <a:off x="9728835" y="5596070"/>
            <a:ext cx="862965" cy="499930"/>
          </a:xfrm>
          <a:prstGeom prst="homePlat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UAT Test</a:t>
            </a:r>
            <a:endParaRPr lang="en-US" sz="1200" b="1" dirty="0"/>
          </a:p>
        </p:txBody>
      </p:sp>
      <p:sp>
        <p:nvSpPr>
          <p:cNvPr id="75" name="Pentagon 74"/>
          <p:cNvSpPr/>
          <p:nvPr/>
        </p:nvSpPr>
        <p:spPr>
          <a:xfrm>
            <a:off x="6781800" y="5603280"/>
            <a:ext cx="2057400" cy="499930"/>
          </a:xfrm>
          <a:prstGeom prst="homePlate">
            <a:avLst/>
          </a:prstGeom>
          <a:solidFill>
            <a:srgbClr val="7030A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Configuration, SMT Solution Build, and TDSP Integration</a:t>
            </a:r>
            <a:endParaRPr lang="en-US" sz="1200" b="1" dirty="0"/>
          </a:p>
        </p:txBody>
      </p:sp>
      <p:sp>
        <p:nvSpPr>
          <p:cNvPr id="76" name="Pentagon 75"/>
          <p:cNvSpPr/>
          <p:nvPr/>
        </p:nvSpPr>
        <p:spPr>
          <a:xfrm>
            <a:off x="8839200" y="5596070"/>
            <a:ext cx="889635" cy="499930"/>
          </a:xfrm>
          <a:prstGeom prst="homePlat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SIT Test</a:t>
            </a:r>
            <a:endParaRPr lang="en-US" sz="1200" b="1" dirty="0"/>
          </a:p>
        </p:txBody>
      </p:sp>
      <p:sp>
        <p:nvSpPr>
          <p:cNvPr id="77" name="5-Point Star 76"/>
          <p:cNvSpPr/>
          <p:nvPr/>
        </p:nvSpPr>
        <p:spPr bwMode="auto">
          <a:xfrm>
            <a:off x="8960996" y="4469607"/>
            <a:ext cx="411604" cy="330993"/>
          </a:xfrm>
          <a:prstGeom prst="star5">
            <a:avLst/>
          </a:prstGeom>
          <a:solidFill>
            <a:schemeClr val="bg2">
              <a:lumMod val="50000"/>
            </a:schemeClr>
          </a:solidFill>
          <a:ln w="12700" cap="flat" cmpd="sng" algn="ctr">
            <a:solidFill>
              <a:srgbClr val="333333"/>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TextBox 77"/>
          <p:cNvSpPr txBox="1"/>
          <p:nvPr/>
        </p:nvSpPr>
        <p:spPr>
          <a:xfrm>
            <a:off x="8550284" y="3387804"/>
            <a:ext cx="1279517" cy="1107996"/>
          </a:xfrm>
          <a:prstGeom prst="rect">
            <a:avLst/>
          </a:prstGeom>
          <a:noFill/>
        </p:spPr>
        <p:txBody>
          <a:bodyPr wrap="none" rtlCol="0">
            <a:spAutoFit/>
          </a:bodyPr>
          <a:lstStyle/>
          <a:p>
            <a:pPr algn="ctr"/>
            <a:r>
              <a:rPr lang="en-US" sz="1100" dirty="0" smtClean="0"/>
              <a:t>2/24/15 – 2/26/15</a:t>
            </a:r>
          </a:p>
          <a:p>
            <a:pPr algn="ctr"/>
            <a:r>
              <a:rPr lang="en-US" sz="1100" dirty="0" smtClean="0"/>
              <a:t>HAN and ODR</a:t>
            </a:r>
          </a:p>
          <a:p>
            <a:pPr algn="ctr"/>
            <a:r>
              <a:rPr lang="en-US" sz="1100" dirty="0" smtClean="0"/>
              <a:t>2 Day </a:t>
            </a:r>
          </a:p>
          <a:p>
            <a:pPr algn="ctr"/>
            <a:r>
              <a:rPr lang="en-US" sz="1100" dirty="0" smtClean="0"/>
              <a:t>Intermittent</a:t>
            </a:r>
          </a:p>
          <a:p>
            <a:pPr algn="ctr"/>
            <a:r>
              <a:rPr lang="en-US" sz="1100" dirty="0" smtClean="0"/>
              <a:t>Outage </a:t>
            </a:r>
          </a:p>
          <a:p>
            <a:pPr algn="ctr"/>
            <a:r>
              <a:rPr lang="en-US" sz="1100" dirty="0" smtClean="0"/>
              <a:t>Required</a:t>
            </a:r>
            <a:endParaRPr lang="en-US" sz="1100" dirty="0"/>
          </a:p>
        </p:txBody>
      </p:sp>
      <p:sp>
        <p:nvSpPr>
          <p:cNvPr id="79" name="5-Point Star 78"/>
          <p:cNvSpPr/>
          <p:nvPr/>
        </p:nvSpPr>
        <p:spPr bwMode="auto">
          <a:xfrm>
            <a:off x="9829800" y="5231607"/>
            <a:ext cx="411604" cy="330993"/>
          </a:xfrm>
          <a:prstGeom prst="star5">
            <a:avLst/>
          </a:prstGeom>
          <a:solidFill>
            <a:schemeClr val="bg2">
              <a:lumMod val="50000"/>
            </a:schemeClr>
          </a:solidFill>
          <a:ln w="12700" cap="flat" cmpd="sng" algn="ctr">
            <a:solidFill>
              <a:srgbClr val="333333"/>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TextBox 79"/>
          <p:cNvSpPr txBox="1"/>
          <p:nvPr/>
        </p:nvSpPr>
        <p:spPr>
          <a:xfrm>
            <a:off x="9525000" y="4114800"/>
            <a:ext cx="1241044" cy="1107996"/>
          </a:xfrm>
          <a:prstGeom prst="rect">
            <a:avLst/>
          </a:prstGeom>
          <a:noFill/>
        </p:spPr>
        <p:txBody>
          <a:bodyPr wrap="none" rtlCol="0">
            <a:spAutoFit/>
          </a:bodyPr>
          <a:lstStyle/>
          <a:p>
            <a:pPr algn="ctr"/>
            <a:r>
              <a:rPr lang="en-US" sz="1100" dirty="0" smtClean="0"/>
              <a:t>3/1015 – 3/12/15</a:t>
            </a:r>
          </a:p>
          <a:p>
            <a:pPr algn="ctr"/>
            <a:r>
              <a:rPr lang="en-US" sz="1100" dirty="0" smtClean="0"/>
              <a:t>HAN and ODR</a:t>
            </a:r>
          </a:p>
          <a:p>
            <a:pPr algn="ctr"/>
            <a:r>
              <a:rPr lang="en-US" sz="1100" dirty="0" smtClean="0"/>
              <a:t>2 Day </a:t>
            </a:r>
          </a:p>
          <a:p>
            <a:pPr algn="ctr"/>
            <a:r>
              <a:rPr lang="en-US" sz="1100" dirty="0" smtClean="0"/>
              <a:t>Intermittent</a:t>
            </a:r>
          </a:p>
          <a:p>
            <a:pPr algn="ctr"/>
            <a:r>
              <a:rPr lang="en-US" sz="1100" dirty="0" smtClean="0"/>
              <a:t>Outage </a:t>
            </a:r>
          </a:p>
          <a:p>
            <a:pPr algn="ctr"/>
            <a:r>
              <a:rPr lang="en-US" sz="1100" dirty="0" smtClean="0"/>
              <a:t>Required</a:t>
            </a:r>
            <a:endParaRPr lang="en-US" sz="1100" dirty="0"/>
          </a:p>
        </p:txBody>
      </p:sp>
      <p:sp>
        <p:nvSpPr>
          <p:cNvPr id="81" name="TextBox 80"/>
          <p:cNvSpPr txBox="1"/>
          <p:nvPr/>
        </p:nvSpPr>
        <p:spPr>
          <a:xfrm>
            <a:off x="6887810" y="2297668"/>
            <a:ext cx="4685898" cy="369332"/>
          </a:xfrm>
          <a:prstGeom prst="rect">
            <a:avLst/>
          </a:prstGeom>
          <a:noFill/>
        </p:spPr>
        <p:txBody>
          <a:bodyPr wrap="none" rtlCol="0">
            <a:spAutoFit/>
          </a:bodyPr>
          <a:lstStyle/>
          <a:p>
            <a:r>
              <a:rPr lang="en-US" b="1" i="1" dirty="0" smtClean="0"/>
              <a:t>Note: Outage Dates are not yet Hardened</a:t>
            </a:r>
            <a:endParaRPr lang="en-US" b="1" i="1" dirty="0"/>
          </a:p>
        </p:txBody>
      </p:sp>
    </p:spTree>
    <p:extLst>
      <p:ext uri="{BB962C8B-B14F-4D97-AF65-F5344CB8AC3E}">
        <p14:creationId xmlns:p14="http://schemas.microsoft.com/office/powerpoint/2010/main" val="2581174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a:t>Status Update of AMWG Change </a:t>
            </a:r>
            <a:r>
              <a:rPr lang="en-US" sz="3600" b="1" dirty="0" smtClean="0"/>
              <a:t>Requests</a:t>
            </a:r>
            <a:endParaRPr lang="en-US" sz="3600" dirty="0"/>
          </a:p>
        </p:txBody>
      </p:sp>
    </p:spTree>
    <p:extLst>
      <p:ext uri="{BB962C8B-B14F-4D97-AF65-F5344CB8AC3E}">
        <p14:creationId xmlns:p14="http://schemas.microsoft.com/office/powerpoint/2010/main" val="2571529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Status of AMWG Change Requests </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8</a:t>
            </a:fld>
            <a:endParaRPr lang="en-US"/>
          </a:p>
        </p:txBody>
      </p:sp>
      <p:sp>
        <p:nvSpPr>
          <p:cNvPr id="6" name="Content Placeholder 12"/>
          <p:cNvSpPr>
            <a:spLocks noGrp="1"/>
          </p:cNvSpPr>
          <p:nvPr>
            <p:ph idx="1"/>
          </p:nvPr>
        </p:nvSpPr>
        <p:spPr>
          <a:xfrm>
            <a:off x="594360" y="1600200"/>
            <a:ext cx="10698480" cy="4876800"/>
          </a:xfrm>
        </p:spPr>
        <p:txBody>
          <a:bodyPr>
            <a:normAutofit lnSpcReduction="10000"/>
          </a:bodyPr>
          <a:lstStyle/>
          <a:p>
            <a:pPr marL="0" indent="0">
              <a:buNone/>
            </a:pPr>
            <a:r>
              <a:rPr lang="en-US" sz="2400" dirty="0" smtClean="0">
                <a:cs typeface="Aharoni" pitchFamily="2" charset="-79"/>
              </a:rPr>
              <a:t>Summary: 39 Total AMWG Change Requests Including 9 Delivered, 1 Ready for Delivery in the Next Release, 19 RMS Approved and 10 AMWG Drafts in Review 2/20/15</a:t>
            </a:r>
          </a:p>
          <a:p>
            <a:pPr marL="0" indent="0">
              <a:buNone/>
            </a:pPr>
            <a:endParaRPr lang="en-US" sz="2400" dirty="0" smtClean="0">
              <a:cs typeface="Aharoni" pitchFamily="2" charset="-79"/>
            </a:endParaRPr>
          </a:p>
          <a:p>
            <a:pPr marL="457200" indent="-457200"/>
            <a:r>
              <a:rPr lang="en-US" sz="2400" dirty="0">
                <a:cs typeface="Aharoni" pitchFamily="2" charset="-79"/>
              </a:rPr>
              <a:t>9</a:t>
            </a:r>
            <a:r>
              <a:rPr lang="en-US" sz="2400" dirty="0" smtClean="0">
                <a:cs typeface="Aharoni" pitchFamily="2" charset="-79"/>
              </a:rPr>
              <a:t> </a:t>
            </a:r>
            <a:r>
              <a:rPr lang="en-US" sz="2400" dirty="0">
                <a:cs typeface="Aharoni" pitchFamily="2" charset="-79"/>
              </a:rPr>
              <a:t>AMWG Change Requests </a:t>
            </a:r>
            <a:r>
              <a:rPr lang="en-US" sz="2400" dirty="0" smtClean="0">
                <a:cs typeface="Aharoni" pitchFamily="2" charset="-79"/>
              </a:rPr>
              <a:t>Delivered </a:t>
            </a:r>
            <a:r>
              <a:rPr lang="en-US" sz="2400" dirty="0">
                <a:cs typeface="Aharoni" pitchFamily="2" charset="-79"/>
              </a:rPr>
              <a:t>2014</a:t>
            </a:r>
          </a:p>
          <a:p>
            <a:pPr marL="857250" lvl="1" indent="-457200"/>
            <a:r>
              <a:rPr lang="en-US" sz="2000" dirty="0" smtClean="0">
                <a:cs typeface="Aharoni" pitchFamily="2" charset="-79"/>
              </a:rPr>
              <a:t>SMT Reporting  AMWG </a:t>
            </a:r>
            <a:r>
              <a:rPr lang="en-US" sz="2000" dirty="0">
                <a:cs typeface="Aharoni" pitchFamily="2" charset="-79"/>
              </a:rPr>
              <a:t>CR 2013 002, AMWG CR 2013 005, AMWG CR 2013 006, AMWG CR 2013 007, and AMWG CR 2013 </a:t>
            </a:r>
            <a:r>
              <a:rPr lang="en-US" sz="2000" dirty="0" smtClean="0">
                <a:cs typeface="Aharoni" pitchFamily="2" charset="-79"/>
              </a:rPr>
              <a:t>009 – Delivered Q2 2014</a:t>
            </a:r>
            <a:endParaRPr lang="en-US" sz="2000" dirty="0">
              <a:cs typeface="Aharoni" pitchFamily="2" charset="-79"/>
            </a:endParaRPr>
          </a:p>
          <a:p>
            <a:pPr marL="857250" lvl="1" indent="-457200"/>
            <a:r>
              <a:rPr lang="en-US" sz="2000" dirty="0" smtClean="0">
                <a:cs typeface="Aharoni" pitchFamily="2" charset="-79"/>
              </a:rPr>
              <a:t>ROR Historical Backfill and ROR New Customer Enrollment  (Interim Solution) AMWG </a:t>
            </a:r>
            <a:r>
              <a:rPr lang="en-US" sz="2000" dirty="0">
                <a:cs typeface="Aharoni" pitchFamily="2" charset="-79"/>
              </a:rPr>
              <a:t>CR 2013 </a:t>
            </a:r>
            <a:r>
              <a:rPr lang="en-US" sz="2000" dirty="0" smtClean="0">
                <a:cs typeface="Aharoni" pitchFamily="2" charset="-79"/>
              </a:rPr>
              <a:t>017 </a:t>
            </a:r>
            <a:r>
              <a:rPr lang="en-US" sz="2000" dirty="0">
                <a:cs typeface="Aharoni" pitchFamily="2" charset="-79"/>
              </a:rPr>
              <a:t>– Delivered Q2 </a:t>
            </a:r>
            <a:r>
              <a:rPr lang="en-US" sz="2000" dirty="0" smtClean="0">
                <a:cs typeface="Aharoni" pitchFamily="2" charset="-79"/>
              </a:rPr>
              <a:t>2014</a:t>
            </a:r>
          </a:p>
          <a:p>
            <a:pPr marL="857250" lvl="1" indent="-457200"/>
            <a:r>
              <a:rPr lang="en-US" sz="2000" dirty="0" smtClean="0">
                <a:cs typeface="Aharoni" pitchFamily="2" charset="-79"/>
              </a:rPr>
              <a:t>ROR </a:t>
            </a:r>
            <a:r>
              <a:rPr lang="en-US" sz="2000" dirty="0">
                <a:cs typeface="Aharoni" pitchFamily="2" charset="-79"/>
              </a:rPr>
              <a:t>Vendor on Behalf AMWG CR 2013 016 – Delivered Q3 2014 </a:t>
            </a:r>
            <a:endParaRPr lang="en-US" sz="2000" dirty="0" smtClean="0">
              <a:cs typeface="Aharoni" pitchFamily="2" charset="-79"/>
            </a:endParaRPr>
          </a:p>
          <a:p>
            <a:pPr marL="857250" lvl="1" indent="-457200"/>
            <a:r>
              <a:rPr lang="en-US" sz="2000" dirty="0" smtClean="0">
                <a:cs typeface="Aharoni" pitchFamily="2" charset="-79"/>
              </a:rPr>
              <a:t>Usability </a:t>
            </a:r>
            <a:r>
              <a:rPr lang="en-US" sz="2000" kern="1200" dirty="0"/>
              <a:t>Bypass redundant screen for Users with only one meter when accessing HAN device </a:t>
            </a:r>
            <a:r>
              <a:rPr lang="en-US" sz="2000" kern="1200" dirty="0" smtClean="0"/>
              <a:t>information </a:t>
            </a:r>
            <a:r>
              <a:rPr lang="en-US" sz="2000" dirty="0" smtClean="0">
                <a:cs typeface="Aharoni" pitchFamily="2" charset="-79"/>
              </a:rPr>
              <a:t>AMWG </a:t>
            </a:r>
            <a:r>
              <a:rPr lang="en-US" sz="2000" dirty="0">
                <a:cs typeface="Aharoni" pitchFamily="2" charset="-79"/>
              </a:rPr>
              <a:t>CR 2013 </a:t>
            </a:r>
            <a:r>
              <a:rPr lang="en-US" sz="2000" dirty="0" smtClean="0">
                <a:cs typeface="Aharoni" pitchFamily="2" charset="-79"/>
              </a:rPr>
              <a:t>012 – Delivered Q4 2014</a:t>
            </a:r>
          </a:p>
          <a:p>
            <a:pPr marL="857250" lvl="1" indent="-457200"/>
            <a:r>
              <a:rPr lang="en-US" sz="2000" dirty="0" smtClean="0">
                <a:cs typeface="Aharoni" pitchFamily="2" charset="-79"/>
              </a:rPr>
              <a:t>Usability </a:t>
            </a:r>
            <a:r>
              <a:rPr lang="en-US" sz="2000" kern="1200" dirty="0"/>
              <a:t>Timeout on SMT takes user to “incorrect login” </a:t>
            </a:r>
            <a:r>
              <a:rPr lang="en-US" sz="2000" kern="1200" dirty="0" smtClean="0"/>
              <a:t>screen </a:t>
            </a:r>
            <a:r>
              <a:rPr lang="en-US" sz="2000" dirty="0" smtClean="0">
                <a:cs typeface="Aharoni" pitchFamily="2" charset="-79"/>
              </a:rPr>
              <a:t>AMWG </a:t>
            </a:r>
            <a:r>
              <a:rPr lang="en-US" sz="2000" dirty="0">
                <a:cs typeface="Aharoni" pitchFamily="2" charset="-79"/>
              </a:rPr>
              <a:t>CR 2013 </a:t>
            </a:r>
            <a:r>
              <a:rPr lang="en-US" sz="2000" dirty="0" smtClean="0">
                <a:cs typeface="Aharoni" pitchFamily="2" charset="-79"/>
              </a:rPr>
              <a:t>013 – Delivered Q4 2014</a:t>
            </a:r>
            <a:endParaRPr lang="en-US" sz="2000" dirty="0">
              <a:cs typeface="Aharoni" pitchFamily="2" charset="-79"/>
            </a:endParaRPr>
          </a:p>
          <a:p>
            <a:pPr marL="857250" lvl="1" indent="-457200"/>
            <a:endParaRPr lang="en-US" sz="2000" dirty="0">
              <a:cs typeface="Aharoni" pitchFamily="2" charset="-79"/>
            </a:endParaRPr>
          </a:p>
          <a:p>
            <a:pPr marL="857250" lvl="1" indent="-457200"/>
            <a:endParaRPr lang="en-US" sz="2000" dirty="0">
              <a:cs typeface="Aharoni" pitchFamily="2" charset="-79"/>
            </a:endParaRPr>
          </a:p>
          <a:p>
            <a:pPr marL="0" indent="0">
              <a:buNone/>
            </a:pPr>
            <a:endParaRPr lang="en-US" sz="2400" dirty="0">
              <a:cs typeface="Aharoni" pitchFamily="2" charset="-79"/>
            </a:endParaRPr>
          </a:p>
          <a:p>
            <a:pPr marL="457200" indent="-457200"/>
            <a:endParaRPr lang="en-US" sz="2400" dirty="0">
              <a:cs typeface="Aharoni" pitchFamily="2" charset="-79"/>
            </a:endParaRPr>
          </a:p>
        </p:txBody>
      </p:sp>
    </p:spTree>
    <p:extLst>
      <p:ext uri="{BB962C8B-B14F-4D97-AF65-F5344CB8AC3E}">
        <p14:creationId xmlns:p14="http://schemas.microsoft.com/office/powerpoint/2010/main" val="2134480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Status of AMWG Change Requests </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9</a:t>
            </a:fld>
            <a:endParaRPr lang="en-US"/>
          </a:p>
        </p:txBody>
      </p:sp>
      <p:sp>
        <p:nvSpPr>
          <p:cNvPr id="6" name="Content Placeholder 12"/>
          <p:cNvSpPr>
            <a:spLocks noGrp="1"/>
          </p:cNvSpPr>
          <p:nvPr>
            <p:ph idx="1"/>
          </p:nvPr>
        </p:nvSpPr>
        <p:spPr>
          <a:xfrm>
            <a:off x="594360" y="1600200"/>
            <a:ext cx="10698480" cy="4876800"/>
          </a:xfrm>
        </p:spPr>
        <p:txBody>
          <a:bodyPr>
            <a:normAutofit/>
          </a:bodyPr>
          <a:lstStyle/>
          <a:p>
            <a:pPr marL="457200" indent="-457200"/>
            <a:r>
              <a:rPr lang="en-US" sz="2400" dirty="0" smtClean="0">
                <a:cs typeface="Aharoni" pitchFamily="2" charset="-79"/>
              </a:rPr>
              <a:t>1 AMWG Change Request Awaiting Next Release to Implement in 2015</a:t>
            </a:r>
          </a:p>
          <a:p>
            <a:pPr marL="793750" lvl="1" indent="-457200"/>
            <a:r>
              <a:rPr lang="en-US" sz="2100" dirty="0" smtClean="0">
                <a:cs typeface="Aharoni" pitchFamily="2" charset="-79"/>
              </a:rPr>
              <a:t>AMWG CR 2013 014 </a:t>
            </a:r>
            <a:r>
              <a:rPr lang="en-US" sz="2100" kern="1200" dirty="0"/>
              <a:t>Allow SMT user to toggle between 15-Minute Reads and Daily Reads without having to reset the date </a:t>
            </a:r>
            <a:r>
              <a:rPr lang="en-US" sz="2100" kern="1200" dirty="0" smtClean="0"/>
              <a:t>range</a:t>
            </a:r>
            <a:endParaRPr lang="en-US" sz="2100" dirty="0" smtClean="0">
              <a:cs typeface="Aharoni" pitchFamily="2" charset="-79"/>
            </a:endParaRPr>
          </a:p>
          <a:p>
            <a:pPr marL="457200" indent="-457200"/>
            <a:r>
              <a:rPr lang="en-US" sz="2400" dirty="0" smtClean="0">
                <a:cs typeface="Aharoni" pitchFamily="2" charset="-79"/>
              </a:rPr>
              <a:t>8 AMWG Change Requests Completed JDOA Estimation </a:t>
            </a:r>
          </a:p>
          <a:p>
            <a:pPr marL="793750" lvl="1" indent="-457200"/>
            <a:r>
              <a:rPr lang="en-US" sz="2000" dirty="0" smtClean="0">
                <a:cs typeface="Aharoni" pitchFamily="2" charset="-79"/>
              </a:rPr>
              <a:t>AMWG CR 2013 001, AMWG CR 2013 003, AMWG CR 2013 004, AMWG CR 2013 008, AMWG CR 2013 010, AMWG CR 2013 011, AMWG CR 2013 015, AMWG CR 2014 018</a:t>
            </a:r>
          </a:p>
          <a:p>
            <a:pPr marL="520700" indent="-457200"/>
            <a:r>
              <a:rPr lang="en-US" sz="2400" dirty="0" smtClean="0">
                <a:cs typeface="Aharoni" pitchFamily="2" charset="-79"/>
              </a:rPr>
              <a:t>11 AMWG Change Requests Approved by RMS In Process for JDOA Estimation</a:t>
            </a:r>
          </a:p>
          <a:p>
            <a:pPr marL="857250" lvl="1" indent="-457200"/>
            <a:r>
              <a:rPr lang="en-US" sz="2000" dirty="0">
                <a:cs typeface="Aharoni" pitchFamily="2" charset="-79"/>
              </a:rPr>
              <a:t>AMWG CR 2015 019 through AMWG CR 2015 029</a:t>
            </a:r>
          </a:p>
          <a:p>
            <a:pPr marL="520700" indent="-457200"/>
            <a:r>
              <a:rPr lang="en-US" sz="2400" dirty="0" smtClean="0">
                <a:cs typeface="Aharoni" pitchFamily="2" charset="-79"/>
              </a:rPr>
              <a:t>10 AMWG Draft Change Requests in Review February 20, 2015</a:t>
            </a:r>
          </a:p>
          <a:p>
            <a:pPr marL="857250" lvl="1" indent="-457200"/>
            <a:r>
              <a:rPr lang="en-US" sz="2000" dirty="0" smtClean="0">
                <a:cs typeface="Aharoni" pitchFamily="2" charset="-79"/>
              </a:rPr>
              <a:t>AMWG CR 2015 030 through AMWG CR 2015 039</a:t>
            </a:r>
            <a:endParaRPr lang="en-US" sz="2000" dirty="0">
              <a:cs typeface="Aharoni" pitchFamily="2" charset="-79"/>
            </a:endParaRPr>
          </a:p>
          <a:p>
            <a:pPr marL="457200" indent="-457200"/>
            <a:endParaRPr lang="en-US" sz="2400" dirty="0">
              <a:cs typeface="Aharoni" pitchFamily="2" charset="-79"/>
            </a:endParaRPr>
          </a:p>
        </p:txBody>
      </p:sp>
    </p:spTree>
    <p:extLst>
      <p:ext uri="{BB962C8B-B14F-4D97-AF65-F5344CB8AC3E}">
        <p14:creationId xmlns:p14="http://schemas.microsoft.com/office/powerpoint/2010/main" val="1114790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C-2010">
  <a:themeElements>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S&amp;C-2010">
  <a:themeElements>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7_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7_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7_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21751</TotalTime>
  <Words>2126</Words>
  <Application>Microsoft Office PowerPoint</Application>
  <PresentationFormat>Custom</PresentationFormat>
  <Paragraphs>299</Paragraphs>
  <Slides>16</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0" baseType="lpstr">
      <vt:lpstr>S&amp;C-2010</vt:lpstr>
      <vt:lpstr>Custom Design</vt:lpstr>
      <vt:lpstr>7_S&amp;C-2010</vt:lpstr>
      <vt:lpstr>Document</vt:lpstr>
      <vt:lpstr>SMT Update To AMWG </vt:lpstr>
      <vt:lpstr>SMT Events Update</vt:lpstr>
      <vt:lpstr>Event - SMT Website Portal Missing Data Files in Late December 2014 </vt:lpstr>
      <vt:lpstr>Event - SMT Solution Services Outage Sunday February 8, 2015</vt:lpstr>
      <vt:lpstr>SMT Infrastructure Refresh Update</vt:lpstr>
      <vt:lpstr> SMT Infrastructure Refresh Project Schedule </vt:lpstr>
      <vt:lpstr>Status Update of AMWG Change Requests</vt:lpstr>
      <vt:lpstr>Status of AMWG Change Requests </vt:lpstr>
      <vt:lpstr>Status of AMWG Change Requests </vt:lpstr>
      <vt:lpstr>Rough Order Of Magnitude (ROM) Estimate of Effort Classification</vt:lpstr>
      <vt:lpstr>PowerPoint Presentation</vt:lpstr>
      <vt:lpstr>PowerPoint Presentation</vt:lpstr>
      <vt:lpstr>PowerPoint Presentation</vt:lpstr>
      <vt:lpstr>PowerPoint Presentation</vt:lpstr>
      <vt:lpstr>Prioritization of SMT AMWG CRs</vt:lpstr>
      <vt:lpstr>Q&amp;A Monthly SMT Reports to AMWG Data Through January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SMT Usability</dc:title>
  <dc:creator>akhandu</dc:creator>
  <cp:lastModifiedBy>00018207</cp:lastModifiedBy>
  <cp:revision>705</cp:revision>
  <cp:lastPrinted>2015-02-16T20:12:31Z</cp:lastPrinted>
  <dcterms:modified xsi:type="dcterms:W3CDTF">2015-02-17T00:01:10Z</dcterms:modified>
</cp:coreProperties>
</file>