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7" r:id="rId5"/>
    <p:sldMasterId id="2147493494" r:id="rId6"/>
  </p:sldMasterIdLst>
  <p:notesMasterIdLst>
    <p:notesMasterId r:id="rId14"/>
  </p:notesMasterIdLst>
  <p:handoutMasterIdLst>
    <p:handoutMasterId r:id="rId15"/>
  </p:handoutMasterIdLst>
  <p:sldIdLst>
    <p:sldId id="260" r:id="rId7"/>
    <p:sldId id="272" r:id="rId8"/>
    <p:sldId id="281" r:id="rId9"/>
    <p:sldId id="283" r:id="rId10"/>
    <p:sldId id="282" r:id="rId11"/>
    <p:sldId id="280" r:id="rId12"/>
    <p:sldId id="270" r:id="rId13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80886" autoAdjust="0"/>
  </p:normalViewPr>
  <p:slideViewPr>
    <p:cSldViewPr snapToGrid="0" snapToObjects="1">
      <p:cViewPr varScale="1">
        <p:scale>
          <a:sx n="88" d="100"/>
          <a:sy n="88" d="100"/>
        </p:scale>
        <p:origin x="-678" y="-96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>
      <p:cViewPr varScale="1">
        <p:scale>
          <a:sx n="85" d="100"/>
          <a:sy n="85" d="100"/>
        </p:scale>
        <p:origin x="-1908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607CA14-926D-480A-8E56-368E70F3C234}" type="datetimeFigureOut">
              <a:rPr lang="en-US"/>
              <a:pPr>
                <a:defRPr/>
              </a:pPr>
              <a:t>2/17/2015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7DD2CEA-46D8-4286-8411-1FB077BF8C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2925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A789D5F-5C8A-40B9-A420-AEC7A1291B1A}" type="datetimeFigureOut">
              <a:rPr lang="en-US"/>
              <a:pPr>
                <a:defRPr/>
              </a:pPr>
              <a:t>2/17/2015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588139C-3228-46CA-833B-5181E78408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7519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1CEB34-D0F4-49BF-BFD2-AAD20B186E87}" type="slidenum">
              <a:rPr lang="en-US" alt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Non-reconfiguration SASMs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A00678-7E4D-498B-8257-687A8AA6B1B9}" type="slidenum">
              <a:rPr lang="en-US" alt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alt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88139C-3228-46CA-833B-5181E78408F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06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88139C-3228-46CA-833B-5181E78408F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06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88139C-3228-46CA-833B-5181E78408F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06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88139C-3228-46CA-833B-5181E78408F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06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B0D515-F3CF-4765-87BC-37D5E7B8385E}" type="slidenum">
              <a:rPr lang="en-US" alt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alt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F28D0172-49B4-4594-B779-F488FE05A288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175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1" hangingPunct="1">
              <a:defRPr/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6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 defTabSz="457200">
              <a:defRPr sz="18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March 10, 2009</a:t>
            </a: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 defTabSz="457200">
              <a:defRPr sz="18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COPS</a:t>
            </a:r>
          </a:p>
        </p:txBody>
      </p:sp>
    </p:spTree>
    <p:extLst>
      <p:ext uri="{BB962C8B-B14F-4D97-AF65-F5344CB8AC3E}">
        <p14:creationId xmlns:p14="http://schemas.microsoft.com/office/powerpoint/2010/main" val="1711257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A1F74A6F-2985-437A-A579-85E971A14C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829072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693FC545-5734-4014-8452-80989F0C53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7773838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9E289940-C7C8-4E59-9935-AD7DB64FF0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2203607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7C3E5111-D0D9-4671-86FC-0F1667C5C1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21399539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E7FADC88-E5CE-4DB9-8B2C-0AFA7B8ED9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22757316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E918C757-D638-4F3E-8DE2-272BB572A3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12207553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94741825-7EF9-4869-ABD1-B7A21D7EE9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38968278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B2003209-B9C0-49CF-B710-EF7AA825A0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40343166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93B3EBC6-7749-4C8E-BAAF-842341989A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3621433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E590E471-397C-4EDD-93C3-0E0C5C221CD7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4003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800F0CA8-AD75-431D-908F-8AD9181CB2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3689967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A6DD7149-8398-4794-BDAD-5C3D921C67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2222671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EE7F1DF-5135-406F-A567-7AC1D523357C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307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95D8FAA7-74F8-44A2-B58C-9793730B91F1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961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53079D1D-9ECE-4CE8-A3F9-294EC9588B17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959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A2E66E3C-C899-4A26-96A7-65BCEB1DDA1A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304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91751137-A108-4055-9C26-5588B831F99A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798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149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AA36F1CF-4D81-4D8A-AD95-2A91230F5407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994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47625" y="0"/>
            <a:ext cx="92392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3" name="Picture 12"/>
          <p:cNvPicPr>
            <a:picLocks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1030" name="Picture 8" descr="ERCOT cmyk-01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6024563"/>
            <a:ext cx="817563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 userDrawn="1"/>
        </p:nvSpPr>
        <p:spPr>
          <a:xfrm>
            <a:off x="1085850" y="6010275"/>
            <a:ext cx="68675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latin typeface="+mn-lt"/>
                <a:cs typeface="+mn-cs"/>
              </a:rPr>
              <a:t>QMWG Market Update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 smtClean="0">
                <a:latin typeface="+mn-lt"/>
                <a:cs typeface="+mn-cs"/>
              </a:rPr>
              <a:t>2/19/2015</a:t>
            </a:r>
            <a:endParaRPr lang="en-US" sz="1050" dirty="0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528" r:id="rId1"/>
    <p:sldLayoutId id="2147493529" r:id="rId2"/>
    <p:sldLayoutId id="2147493530" r:id="rId3"/>
    <p:sldLayoutId id="2147493531" r:id="rId4"/>
    <p:sldLayoutId id="2147493532" r:id="rId5"/>
    <p:sldLayoutId id="2147493533" r:id="rId6"/>
    <p:sldLayoutId id="2147493534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-168275"/>
            <a:ext cx="9144000" cy="72167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2" name="Picture 11"/>
          <p:cNvPicPr>
            <a:picLocks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3BA2F3-1CCE-4942-B570-2A33E3EA273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535" r:id="rId1"/>
    <p:sldLayoutId id="2147493536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defTabSz="914400">
              <a:defRPr sz="14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3401723-4681-4188-AF63-9115646A29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8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1" hangingPunct="1">
              <a:defRPr/>
            </a:pPr>
            <a:endParaRPr lang="en-US" altLang="en-US" smtClean="0">
              <a:solidFill>
                <a:srgbClr val="000000"/>
              </a:solidFill>
            </a:endParaRPr>
          </a:p>
        </p:txBody>
      </p:sp>
      <p:pic>
        <p:nvPicPr>
          <p:cNvPr id="3077" name="Picture 8" descr="logo_C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1" hangingPunct="1">
              <a:defRPr/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307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defTabSz="914400">
              <a:defRPr sz="12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1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914400">
              <a:defRPr sz="12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  <p:sp>
        <p:nvSpPr>
          <p:cNvPr id="3083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defTabSz="914400" eaLnBrk="1" hangingPunct="1">
              <a:defRPr/>
            </a:pPr>
            <a:fld id="{B4D33090-08ED-4C50-942B-BDF19BA06F02}" type="slidenum">
              <a:rPr lang="en-US" altLang="en-US" sz="1200" smtClean="0">
                <a:solidFill>
                  <a:srgbClr val="000000"/>
                </a:solidFill>
              </a:rPr>
              <a:pPr algn="ctr" defTabSz="914400" eaLnBrk="1" hangingPunct="1">
                <a:defRPr/>
              </a:pPr>
              <a:t>‹#›</a:t>
            </a:fld>
            <a:endParaRPr lang="en-US" altLang="en-US" sz="1200" smtClean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537" r:id="rId1"/>
    <p:sldLayoutId id="2147493538" r:id="rId2"/>
    <p:sldLayoutId id="2147493539" r:id="rId3"/>
    <p:sldLayoutId id="2147493540" r:id="rId4"/>
    <p:sldLayoutId id="2147493541" r:id="rId5"/>
    <p:sldLayoutId id="2147493542" r:id="rId6"/>
    <p:sldLayoutId id="2147493543" r:id="rId7"/>
    <p:sldLayoutId id="2147493544" r:id="rId8"/>
    <p:sldLayoutId id="2147493545" r:id="rId9"/>
    <p:sldLayoutId id="2147493546" r:id="rId10"/>
    <p:sldLayoutId id="2147493547" r:id="rId11"/>
    <p:sldLayoutId id="2147493548" r:id="rId12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13"/>
          <p:cNvGrpSpPr>
            <a:grpSpLocks/>
          </p:cNvGrpSpPr>
          <p:nvPr/>
        </p:nvGrpSpPr>
        <p:grpSpPr bwMode="auto">
          <a:xfrm>
            <a:off x="603250" y="1498600"/>
            <a:ext cx="7727950" cy="3800475"/>
            <a:chOff x="603250" y="546100"/>
            <a:chExt cx="7727950" cy="3800882"/>
          </a:xfrm>
        </p:grpSpPr>
        <p:pic>
          <p:nvPicPr>
            <p:cNvPr id="25603" name="Picture 8" descr="ERCOT cmyk-0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250" y="546100"/>
              <a:ext cx="2457704" cy="1041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604" name="TextBox 9"/>
            <p:cNvSpPr txBox="1">
              <a:spLocks noChangeArrowheads="1"/>
            </p:cNvSpPr>
            <p:nvPr/>
          </p:nvSpPr>
          <p:spPr bwMode="auto">
            <a:xfrm>
              <a:off x="787400" y="2130425"/>
              <a:ext cx="7543800" cy="22165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2800" b="1" dirty="0"/>
                <a:t>Market Update</a:t>
              </a:r>
            </a:p>
            <a:p>
              <a:pPr eaLnBrk="1" hangingPunct="1"/>
              <a:endParaRPr lang="en-US" altLang="en-US" b="1" dirty="0"/>
            </a:p>
            <a:p>
              <a:pPr eaLnBrk="1" hangingPunct="1"/>
              <a:r>
                <a:rPr lang="en-US" altLang="en-US" sz="2000" dirty="0"/>
                <a:t>ERCOT Market Analysis</a:t>
              </a:r>
            </a:p>
            <a:p>
              <a:pPr eaLnBrk="1" hangingPunct="1"/>
              <a:endParaRPr lang="en-US" altLang="en-US" dirty="0"/>
            </a:p>
            <a:p>
              <a:pPr eaLnBrk="1" hangingPunct="1"/>
              <a:r>
                <a:rPr lang="en-US" altLang="en-US" dirty="0"/>
                <a:t> </a:t>
              </a:r>
            </a:p>
            <a:p>
              <a:pPr eaLnBrk="1" hangingPunct="1"/>
              <a:r>
                <a:rPr lang="en-US" altLang="en-US" dirty="0"/>
                <a:t>QSE Managers Working Group</a:t>
              </a:r>
            </a:p>
            <a:p>
              <a:pPr eaLnBrk="1" hangingPunct="1"/>
              <a:r>
                <a:rPr lang="en-US" altLang="en-US" dirty="0" smtClean="0"/>
                <a:t>2/19/2015</a:t>
              </a:r>
              <a:endParaRPr lang="en-US" altLang="en-US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753"/>
              <a:ext cx="6286500" cy="12701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379413" y="179388"/>
            <a:ext cx="8459787" cy="461962"/>
          </a:xfrm>
        </p:spPr>
        <p:txBody>
          <a:bodyPr/>
          <a:lstStyle/>
          <a:p>
            <a:pPr eaLnBrk="1" hangingPunct="1"/>
            <a:r>
              <a:rPr lang="en-US" altLang="en-US" dirty="0"/>
              <a:t>Supplemental Ancillary Services Market (SASM) Update</a:t>
            </a:r>
            <a:endParaRPr lang="en-US" altLang="en-US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379413" y="2587925"/>
            <a:ext cx="8229600" cy="335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eaLnBrk="1" hangingPunct="1"/>
            <a:r>
              <a:rPr lang="en-US" altLang="en-US" dirty="0" smtClean="0"/>
              <a:t>No SASMs in January 2015</a:t>
            </a:r>
            <a:endParaRPr lang="en-US" altLang="en-US" dirty="0"/>
          </a:p>
          <a:p>
            <a:pPr lvl="1" eaLnBrk="1" hangingPunct="1">
              <a:buFontTx/>
              <a:buChar char="-"/>
            </a:pPr>
            <a:endParaRPr lang="en-US" altLang="en-US" dirty="0" smtClean="0"/>
          </a:p>
          <a:p>
            <a:pPr marL="457200" lvl="1" indent="0" eaLnBrk="1" hangingPunct="1">
              <a:buNone/>
            </a:pPr>
            <a:endParaRPr lang="en-US" altLang="en-US" dirty="0" smtClean="0"/>
          </a:p>
          <a:p>
            <a:pPr lvl="1"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Supplemental Ancillary Services Market (SASM) Update</a:t>
            </a:r>
            <a:endParaRPr lang="en-US" altLang="en-US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67191" y="802667"/>
            <a:ext cx="8229600" cy="472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eaLnBrk="1" hangingPunct="1"/>
            <a:r>
              <a:rPr lang="en-US" altLang="en-US" sz="2400" dirty="0" smtClean="0"/>
              <a:t>Post NPRR589 (June 2014 - January 2015), five</a:t>
            </a:r>
            <a:br>
              <a:rPr lang="en-US" altLang="en-US" sz="2400" dirty="0" smtClean="0"/>
            </a:br>
            <a:r>
              <a:rPr lang="en-US" altLang="en-US" sz="2400" dirty="0" smtClean="0"/>
              <a:t>non-reconfiguration SASMs have been executed</a:t>
            </a:r>
          </a:p>
          <a:p>
            <a:pPr lvl="1" eaLnBrk="1" hangingPunct="1"/>
            <a:r>
              <a:rPr lang="en-US" altLang="en-US" sz="2400" dirty="0" smtClean="0"/>
              <a:t>No new/changed 30-min window AS offers that affected SASM; no appreciable change in max MCPC</a:t>
            </a:r>
          </a:p>
          <a:p>
            <a:pPr lvl="1" eaLnBrk="1" hangingPunct="1"/>
            <a:r>
              <a:rPr lang="en-US" altLang="en-US" sz="2400" dirty="0" smtClean="0"/>
              <a:t>However, no insufficient SASMs</a:t>
            </a:r>
          </a:p>
          <a:p>
            <a:pPr lvl="1" eaLnBrk="1" hangingPunct="1"/>
            <a:endParaRPr lang="en-US" altLang="en-US" dirty="0" smtClean="0"/>
          </a:p>
          <a:p>
            <a:pPr marL="0" indent="0" eaLnBrk="1" hangingPunct="1">
              <a:buNone/>
            </a:pPr>
            <a:r>
              <a:rPr lang="en-US" altLang="en-US" dirty="0" smtClean="0"/>
              <a:t>	</a:t>
            </a:r>
          </a:p>
          <a:p>
            <a:pPr lvl="1" eaLnBrk="1" hangingPunct="1"/>
            <a:endParaRPr lang="en-US" altLang="en-US" dirty="0" smtClean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2588" y="2976562"/>
            <a:ext cx="5838825" cy="248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0294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SASM Cost 2013-2014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67191" y="802667"/>
            <a:ext cx="8229600" cy="472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eaLnBrk="1" hangingPunct="1"/>
            <a:r>
              <a:rPr lang="en-US" altLang="en-US" dirty="0" smtClean="0"/>
              <a:t>Amounts in regular SASM column are total MCPC * Procured Capacity</a:t>
            </a:r>
          </a:p>
          <a:p>
            <a:pPr lvl="1" eaLnBrk="1" hangingPunct="1"/>
            <a:r>
              <a:rPr lang="en-US" altLang="en-US" dirty="0" smtClean="0"/>
              <a:t>Amounts in reconfiguration SASM </a:t>
            </a:r>
            <a:r>
              <a:rPr lang="en-US" altLang="en-US" dirty="0" smtClean="0"/>
              <a:t>columns </a:t>
            </a:r>
            <a:r>
              <a:rPr lang="en-US" altLang="en-US" dirty="0" smtClean="0"/>
              <a:t>are MCPC * Procured Capacity from QSEs other than the one showing AS short</a:t>
            </a:r>
          </a:p>
          <a:p>
            <a:pPr lvl="2" eaLnBrk="1" hangingPunct="1"/>
            <a:r>
              <a:rPr lang="en-US" altLang="en-US" dirty="0" smtClean="0"/>
              <a:t>In many reconfiguration SASMs, the AS is awarded back to the original short QSE, resulting in no money changing hands</a:t>
            </a:r>
          </a:p>
          <a:p>
            <a:pPr marL="0" indent="0" eaLnBrk="1" hangingPunct="1">
              <a:buNone/>
            </a:pPr>
            <a:r>
              <a:rPr lang="en-US" altLang="en-US" dirty="0" smtClean="0"/>
              <a:t>	</a:t>
            </a:r>
          </a:p>
          <a:p>
            <a:pPr lvl="1"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410599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SASM Cost 2013-2014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67191" y="802667"/>
            <a:ext cx="8229600" cy="5271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798377"/>
              </p:ext>
            </p:extLst>
          </p:nvPr>
        </p:nvGraphicFramePr>
        <p:xfrm>
          <a:off x="1390919" y="990600"/>
          <a:ext cx="6182143" cy="4525962"/>
        </p:xfrm>
        <a:graphic>
          <a:graphicData uri="http://schemas.openxmlformats.org/drawingml/2006/table">
            <a:tbl>
              <a:tblPr/>
              <a:tblGrid>
                <a:gridCol w="562013"/>
                <a:gridCol w="562013"/>
                <a:gridCol w="562013"/>
                <a:gridCol w="562013"/>
                <a:gridCol w="562013"/>
                <a:gridCol w="562013"/>
                <a:gridCol w="562013"/>
                <a:gridCol w="562013"/>
                <a:gridCol w="562013"/>
                <a:gridCol w="562013"/>
                <a:gridCol w="562013"/>
              </a:tblGrid>
              <a:tr h="17562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Regular SASMs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Reconfiguration SASMs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5629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Month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Reg Up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Reg Down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RRS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Non-Spin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Reg Up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Reg Down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RRS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Non-Spin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75629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Jan-13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8,809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4,112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2,909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5,913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21,743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629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Feb-13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14,535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12,056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4,067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30,657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629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Mar-13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270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270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629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Apr-13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2,654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1,022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3,676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629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May-13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875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8,949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9,824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800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1,174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1,974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629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Jun-13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99,150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294,537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393,687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629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Jul-13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10,442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45,000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55,443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1,163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510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1,673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629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Aug-13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6,500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27,150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33,650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1,019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1,019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629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Sep-13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2,400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2,400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629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Oct-13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7,250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6,750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97,200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111,200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629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Nov-13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19,100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19,100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211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271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411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Dec-13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142,600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142,600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889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 Total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146,686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23,792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641,513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5,913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817,904</a:t>
                      </a:r>
                    </a:p>
                  </a:txBody>
                  <a:tcPr marL="8781" marR="8781" marT="8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5,914</a:t>
                      </a:r>
                    </a:p>
                  </a:txBody>
                  <a:tcPr marL="8781" marR="8781" marT="8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1,022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3,838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510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11,283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411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Jan-14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364,551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446,040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810,591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629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Feb-14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200,596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1,370,990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1,571,585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629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Mar-14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353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353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629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May-14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35,247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35,247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629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Jul-14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99,000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99,000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629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Aug-14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595,080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595,080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1,250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4,696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5,946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629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Oct-14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163,518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163,518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764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764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411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Nov-14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39,888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39,888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889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 Total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795,676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35,247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1,938,947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545,040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3,314,909</a:t>
                      </a:r>
                    </a:p>
                  </a:txBody>
                  <a:tcPr marL="8781" marR="8781" marT="8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1,250</a:t>
                      </a:r>
                    </a:p>
                  </a:txBody>
                  <a:tcPr marL="8781" marR="8781" marT="878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5,813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7,063</a:t>
                      </a:r>
                    </a:p>
                  </a:txBody>
                  <a:tcPr marL="8781" marR="8781" marT="87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3782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Manual Overrides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79413" y="2587925"/>
            <a:ext cx="8229600" cy="335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eaLnBrk="1" hangingPunct="1"/>
            <a:r>
              <a:rPr lang="en-US" altLang="en-US" dirty="0" smtClean="0"/>
              <a:t>No manual overrides in January</a:t>
            </a:r>
          </a:p>
          <a:p>
            <a:pPr lvl="1"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41066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379413" y="828675"/>
            <a:ext cx="8229600" cy="511651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4000" smtClean="0"/>
              <a:t>QUESTIONS / COMMENTS??? </a:t>
            </a:r>
          </a:p>
        </p:txBody>
      </p:sp>
      <p:pic>
        <p:nvPicPr>
          <p:cNvPr id="32771" name="Picture 3" descr="C:\Documents and Settings\jkatheiser\Local Settings\Temporary Internet Files\Content.IE5\ONK41WO9\MC900437835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209800"/>
            <a:ext cx="1752600" cy="312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47614EF-563A-48B6-BF8B-37C930049395}">
  <ds:schemaRefs>
    <ds:schemaRef ds:uri="http://schemas.microsoft.com/office/infopath/2007/PartnerControls"/>
    <ds:schemaRef ds:uri="http://purl.org/dc/terms/"/>
    <ds:schemaRef ds:uri="http://purl.org/dc/elements/1.1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9604</TotalTime>
  <Words>265</Words>
  <Application>Microsoft Office PowerPoint</Application>
  <PresentationFormat>On-screen Show (4:3)</PresentationFormat>
  <Paragraphs>293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Office Theme</vt:lpstr>
      <vt:lpstr>Custom Design</vt:lpstr>
      <vt:lpstr>1_Custom Design</vt:lpstr>
      <vt:lpstr>PowerPoint Presentation</vt:lpstr>
      <vt:lpstr>Supplemental Ancillary Services Market (SASM) Update</vt:lpstr>
      <vt:lpstr>Supplemental Ancillary Services Market (SASM) Update</vt:lpstr>
      <vt:lpstr>SASM Cost 2013-2014</vt:lpstr>
      <vt:lpstr>SASM Cost 2013-2014</vt:lpstr>
      <vt:lpstr>Manual Overrides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ERCOT</cp:lastModifiedBy>
  <cp:revision>228</cp:revision>
  <cp:lastPrinted>2013-01-30T23:16:36Z</cp:lastPrinted>
  <dcterms:created xsi:type="dcterms:W3CDTF">2010-04-12T23:12:02Z</dcterms:created>
  <dcterms:modified xsi:type="dcterms:W3CDTF">2015-02-17T17:53:00Z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