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51" r:id="rId2"/>
    <p:sldMasterId id="2147483652" r:id="rId3"/>
    <p:sldMasterId id="2147483688" r:id="rId4"/>
  </p:sldMasterIdLst>
  <p:notesMasterIdLst>
    <p:notesMasterId r:id="rId16"/>
  </p:notesMasterIdLst>
  <p:handoutMasterIdLst>
    <p:handoutMasterId r:id="rId17"/>
  </p:handoutMasterIdLst>
  <p:sldIdLst>
    <p:sldId id="289" r:id="rId5"/>
    <p:sldId id="431" r:id="rId6"/>
    <p:sldId id="423" r:id="rId7"/>
    <p:sldId id="420" r:id="rId8"/>
    <p:sldId id="424" r:id="rId9"/>
    <p:sldId id="411" r:id="rId10"/>
    <p:sldId id="400" r:id="rId11"/>
    <p:sldId id="429" r:id="rId12"/>
    <p:sldId id="374" r:id="rId13"/>
    <p:sldId id="428" r:id="rId14"/>
    <p:sldId id="430" r:id="rId15"/>
  </p:sldIdLst>
  <p:sldSz cx="9144000" cy="6858000" type="screen4x3"/>
  <p:notesSz cx="6897688" cy="9183688"/>
  <p:defaultTextStyle>
    <a:defPPr>
      <a:defRPr lang="en-US"/>
    </a:defPPr>
    <a:lvl1pPr algn="l" rtl="0" eaLnBrk="0" fontAlgn="base" hangingPunct="0">
      <a:spcBef>
        <a:spcPct val="0"/>
      </a:spcBef>
      <a:spcAft>
        <a:spcPct val="0"/>
      </a:spcAft>
      <a:defRPr sz="4800" b="1" u="sng" kern="1200">
        <a:solidFill>
          <a:schemeClr val="tx1"/>
        </a:solidFill>
        <a:latin typeface="Arial" charset="0"/>
        <a:ea typeface="+mn-ea"/>
        <a:cs typeface="+mn-cs"/>
      </a:defRPr>
    </a:lvl1pPr>
    <a:lvl2pPr marL="457200" algn="l" rtl="0" eaLnBrk="0" fontAlgn="base" hangingPunct="0">
      <a:spcBef>
        <a:spcPct val="0"/>
      </a:spcBef>
      <a:spcAft>
        <a:spcPct val="0"/>
      </a:spcAft>
      <a:defRPr sz="4800" b="1" u="sng" kern="1200">
        <a:solidFill>
          <a:schemeClr val="tx1"/>
        </a:solidFill>
        <a:latin typeface="Arial" charset="0"/>
        <a:ea typeface="+mn-ea"/>
        <a:cs typeface="+mn-cs"/>
      </a:defRPr>
    </a:lvl2pPr>
    <a:lvl3pPr marL="914400" algn="l" rtl="0" eaLnBrk="0" fontAlgn="base" hangingPunct="0">
      <a:spcBef>
        <a:spcPct val="0"/>
      </a:spcBef>
      <a:spcAft>
        <a:spcPct val="0"/>
      </a:spcAft>
      <a:defRPr sz="4800" b="1" u="sng" kern="1200">
        <a:solidFill>
          <a:schemeClr val="tx1"/>
        </a:solidFill>
        <a:latin typeface="Arial" charset="0"/>
        <a:ea typeface="+mn-ea"/>
        <a:cs typeface="+mn-cs"/>
      </a:defRPr>
    </a:lvl3pPr>
    <a:lvl4pPr marL="1371600" algn="l" rtl="0" eaLnBrk="0" fontAlgn="base" hangingPunct="0">
      <a:spcBef>
        <a:spcPct val="0"/>
      </a:spcBef>
      <a:spcAft>
        <a:spcPct val="0"/>
      </a:spcAft>
      <a:defRPr sz="4800" b="1" u="sng" kern="1200">
        <a:solidFill>
          <a:schemeClr val="tx1"/>
        </a:solidFill>
        <a:latin typeface="Arial" charset="0"/>
        <a:ea typeface="+mn-ea"/>
        <a:cs typeface="+mn-cs"/>
      </a:defRPr>
    </a:lvl4pPr>
    <a:lvl5pPr marL="1828800" algn="l" rtl="0" eaLnBrk="0" fontAlgn="base" hangingPunct="0">
      <a:spcBef>
        <a:spcPct val="0"/>
      </a:spcBef>
      <a:spcAft>
        <a:spcPct val="0"/>
      </a:spcAft>
      <a:defRPr sz="4800" b="1" u="sng" kern="1200">
        <a:solidFill>
          <a:schemeClr val="tx1"/>
        </a:solidFill>
        <a:latin typeface="Arial" charset="0"/>
        <a:ea typeface="+mn-ea"/>
        <a:cs typeface="+mn-cs"/>
      </a:defRPr>
    </a:lvl5pPr>
    <a:lvl6pPr marL="2286000" algn="l" defTabSz="914400" rtl="0" eaLnBrk="1" latinLnBrk="0" hangingPunct="1">
      <a:defRPr sz="4800" b="1" u="sng" kern="1200">
        <a:solidFill>
          <a:schemeClr val="tx1"/>
        </a:solidFill>
        <a:latin typeface="Arial" charset="0"/>
        <a:ea typeface="+mn-ea"/>
        <a:cs typeface="+mn-cs"/>
      </a:defRPr>
    </a:lvl6pPr>
    <a:lvl7pPr marL="2743200" algn="l" defTabSz="914400" rtl="0" eaLnBrk="1" latinLnBrk="0" hangingPunct="1">
      <a:defRPr sz="4800" b="1" u="sng" kern="1200">
        <a:solidFill>
          <a:schemeClr val="tx1"/>
        </a:solidFill>
        <a:latin typeface="Arial" charset="0"/>
        <a:ea typeface="+mn-ea"/>
        <a:cs typeface="+mn-cs"/>
      </a:defRPr>
    </a:lvl7pPr>
    <a:lvl8pPr marL="3200400" algn="l" defTabSz="914400" rtl="0" eaLnBrk="1" latinLnBrk="0" hangingPunct="1">
      <a:defRPr sz="4800" b="1" u="sng" kern="1200">
        <a:solidFill>
          <a:schemeClr val="tx1"/>
        </a:solidFill>
        <a:latin typeface="Arial" charset="0"/>
        <a:ea typeface="+mn-ea"/>
        <a:cs typeface="+mn-cs"/>
      </a:defRPr>
    </a:lvl8pPr>
    <a:lvl9pPr marL="3657600" algn="l" defTabSz="914400" rtl="0" eaLnBrk="1" latinLnBrk="0" hangingPunct="1">
      <a:defRPr sz="4800" b="1" u="sng"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6600"/>
    <a:srgbClr val="AEB5EA"/>
    <a:srgbClr val="BDC3FB"/>
    <a:srgbClr val="B6BCEC"/>
    <a:srgbClr val="CED2F2"/>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1" autoAdjust="0"/>
    <p:restoredTop sz="93632" autoAdjust="0"/>
  </p:normalViewPr>
  <p:slideViewPr>
    <p:cSldViewPr>
      <p:cViewPr varScale="1">
        <p:scale>
          <a:sx n="124" d="100"/>
          <a:sy n="124" d="100"/>
        </p:scale>
        <p:origin x="123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89263" cy="458788"/>
          </a:xfrm>
          <a:prstGeom prst="rect">
            <a:avLst/>
          </a:prstGeom>
          <a:noFill/>
          <a:ln w="9525">
            <a:noFill/>
            <a:miter lim="800000"/>
            <a:headEnd/>
            <a:tailEnd/>
          </a:ln>
        </p:spPr>
        <p:txBody>
          <a:bodyPr vert="horz" wrap="square" lIns="91888" tIns="45944" rIns="91888" bIns="45944" numCol="1" anchor="t" anchorCtr="0" compatLnSpc="1">
            <a:prstTxWarp prst="textNoShape">
              <a:avLst/>
            </a:prstTxWarp>
          </a:bodyPr>
          <a:lstStyle>
            <a:lvl1pPr defTabSz="919163">
              <a:defRPr sz="1200"/>
            </a:lvl1pPr>
          </a:lstStyle>
          <a:p>
            <a:endParaRPr lang="en-US"/>
          </a:p>
        </p:txBody>
      </p:sp>
      <p:sp>
        <p:nvSpPr>
          <p:cNvPr id="3" name="Date Placeholder 2"/>
          <p:cNvSpPr>
            <a:spLocks noGrp="1"/>
          </p:cNvSpPr>
          <p:nvPr>
            <p:ph type="dt" sz="quarter" idx="1"/>
          </p:nvPr>
        </p:nvSpPr>
        <p:spPr bwMode="auto">
          <a:xfrm>
            <a:off x="3906838" y="0"/>
            <a:ext cx="2989262" cy="458788"/>
          </a:xfrm>
          <a:prstGeom prst="rect">
            <a:avLst/>
          </a:prstGeom>
          <a:noFill/>
          <a:ln w="9525">
            <a:noFill/>
            <a:miter lim="800000"/>
            <a:headEnd/>
            <a:tailEnd/>
          </a:ln>
        </p:spPr>
        <p:txBody>
          <a:bodyPr vert="horz" wrap="square" lIns="91888" tIns="45944" rIns="91888" bIns="45944" numCol="1" anchor="t" anchorCtr="0" compatLnSpc="1">
            <a:prstTxWarp prst="textNoShape">
              <a:avLst/>
            </a:prstTxWarp>
          </a:bodyPr>
          <a:lstStyle>
            <a:lvl1pPr algn="r" defTabSz="919163">
              <a:defRPr sz="1200"/>
            </a:lvl1pPr>
          </a:lstStyle>
          <a:p>
            <a:fld id="{D57FD7C6-0687-4D26-8064-479AF097D841}" type="datetimeFigureOut">
              <a:rPr lang="en-US"/>
              <a:pPr/>
              <a:t>2/17/2015</a:t>
            </a:fld>
            <a:endParaRPr lang="en-US"/>
          </a:p>
        </p:txBody>
      </p:sp>
      <p:sp>
        <p:nvSpPr>
          <p:cNvPr id="4" name="Footer Placeholder 3"/>
          <p:cNvSpPr>
            <a:spLocks noGrp="1"/>
          </p:cNvSpPr>
          <p:nvPr>
            <p:ph type="ftr" sz="quarter" idx="2"/>
          </p:nvPr>
        </p:nvSpPr>
        <p:spPr bwMode="auto">
          <a:xfrm>
            <a:off x="0" y="8723313"/>
            <a:ext cx="2989263" cy="458787"/>
          </a:xfrm>
          <a:prstGeom prst="rect">
            <a:avLst/>
          </a:prstGeom>
          <a:noFill/>
          <a:ln w="9525">
            <a:noFill/>
            <a:miter lim="800000"/>
            <a:headEnd/>
            <a:tailEnd/>
          </a:ln>
        </p:spPr>
        <p:txBody>
          <a:bodyPr vert="horz" wrap="square" lIns="91888" tIns="45944" rIns="91888" bIns="45944" numCol="1" anchor="b" anchorCtr="0" compatLnSpc="1">
            <a:prstTxWarp prst="textNoShape">
              <a:avLst/>
            </a:prstTxWarp>
          </a:bodyPr>
          <a:lstStyle>
            <a:lvl1pPr defTabSz="919163">
              <a:defRPr sz="1200"/>
            </a:lvl1pPr>
          </a:lstStyle>
          <a:p>
            <a:endParaRPr lang="en-US"/>
          </a:p>
        </p:txBody>
      </p:sp>
      <p:sp>
        <p:nvSpPr>
          <p:cNvPr id="5" name="Slide Number Placeholder 4"/>
          <p:cNvSpPr>
            <a:spLocks noGrp="1"/>
          </p:cNvSpPr>
          <p:nvPr>
            <p:ph type="sldNum" sz="quarter" idx="3"/>
          </p:nvPr>
        </p:nvSpPr>
        <p:spPr bwMode="auto">
          <a:xfrm>
            <a:off x="3906838" y="8723313"/>
            <a:ext cx="2989262" cy="458787"/>
          </a:xfrm>
          <a:prstGeom prst="rect">
            <a:avLst/>
          </a:prstGeom>
          <a:noFill/>
          <a:ln w="9525">
            <a:noFill/>
            <a:miter lim="800000"/>
            <a:headEnd/>
            <a:tailEnd/>
          </a:ln>
        </p:spPr>
        <p:txBody>
          <a:bodyPr vert="horz" wrap="square" lIns="91888" tIns="45944" rIns="91888" bIns="45944" numCol="1" anchor="b" anchorCtr="0" compatLnSpc="1">
            <a:prstTxWarp prst="textNoShape">
              <a:avLst/>
            </a:prstTxWarp>
          </a:bodyPr>
          <a:lstStyle>
            <a:lvl1pPr algn="r" defTabSz="919163">
              <a:defRPr sz="1200"/>
            </a:lvl1pPr>
          </a:lstStyle>
          <a:p>
            <a:fld id="{92A9AE8B-3F66-4789-B78D-0F7D67DF777F}" type="slidenum">
              <a:rPr lang="en-US"/>
              <a:pPr/>
              <a:t>‹#›</a:t>
            </a:fld>
            <a:endParaRPr lang="en-US"/>
          </a:p>
        </p:txBody>
      </p:sp>
    </p:spTree>
    <p:extLst>
      <p:ext uri="{BB962C8B-B14F-4D97-AF65-F5344CB8AC3E}">
        <p14:creationId xmlns:p14="http://schemas.microsoft.com/office/powerpoint/2010/main" val="1942740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89263" cy="458788"/>
          </a:xfrm>
          <a:prstGeom prst="rect">
            <a:avLst/>
          </a:prstGeom>
          <a:noFill/>
          <a:ln w="9525">
            <a:noFill/>
            <a:miter lim="800000"/>
            <a:headEnd/>
            <a:tailEnd/>
          </a:ln>
        </p:spPr>
        <p:txBody>
          <a:bodyPr vert="horz" wrap="square" lIns="91888" tIns="45944" rIns="91888" bIns="45944" numCol="1" anchor="t" anchorCtr="0" compatLnSpc="1">
            <a:prstTxWarp prst="textNoShape">
              <a:avLst/>
            </a:prstTxWarp>
          </a:bodyPr>
          <a:lstStyle>
            <a:lvl1pPr defTabSz="919163" eaLnBrk="1" hangingPunct="1">
              <a:defRPr sz="1200" b="0" u="none"/>
            </a:lvl1pPr>
          </a:lstStyle>
          <a:p>
            <a:endParaRPr lang="en-US"/>
          </a:p>
        </p:txBody>
      </p:sp>
      <p:sp>
        <p:nvSpPr>
          <p:cNvPr id="69635" name="Rectangle 3"/>
          <p:cNvSpPr>
            <a:spLocks noGrp="1" noChangeArrowheads="1"/>
          </p:cNvSpPr>
          <p:nvPr>
            <p:ph type="dt" idx="1"/>
          </p:nvPr>
        </p:nvSpPr>
        <p:spPr bwMode="auto">
          <a:xfrm>
            <a:off x="3906838" y="0"/>
            <a:ext cx="2989262" cy="458788"/>
          </a:xfrm>
          <a:prstGeom prst="rect">
            <a:avLst/>
          </a:prstGeom>
          <a:noFill/>
          <a:ln w="9525">
            <a:noFill/>
            <a:miter lim="800000"/>
            <a:headEnd/>
            <a:tailEnd/>
          </a:ln>
        </p:spPr>
        <p:txBody>
          <a:bodyPr vert="horz" wrap="square" lIns="91888" tIns="45944" rIns="91888" bIns="45944" numCol="1" anchor="t" anchorCtr="0" compatLnSpc="1">
            <a:prstTxWarp prst="textNoShape">
              <a:avLst/>
            </a:prstTxWarp>
          </a:bodyPr>
          <a:lstStyle>
            <a:lvl1pPr algn="r" defTabSz="919163" eaLnBrk="1" hangingPunct="1">
              <a:defRPr sz="1200" b="0" u="none"/>
            </a:lvl1pPr>
          </a:lstStyle>
          <a:p>
            <a:endParaRPr lang="en-US"/>
          </a:p>
        </p:txBody>
      </p:sp>
      <p:sp>
        <p:nvSpPr>
          <p:cNvPr id="69636" name="Rectangle 4"/>
          <p:cNvSpPr>
            <a:spLocks noGrp="1" noRot="1" noChangeAspect="1" noChangeArrowheads="1" noTextEdit="1"/>
          </p:cNvSpPr>
          <p:nvPr>
            <p:ph type="sldImg" idx="2"/>
          </p:nvPr>
        </p:nvSpPr>
        <p:spPr bwMode="auto">
          <a:xfrm>
            <a:off x="1152525" y="688975"/>
            <a:ext cx="4591050" cy="3443288"/>
          </a:xfrm>
          <a:prstGeom prst="rect">
            <a:avLst/>
          </a:prstGeom>
          <a:noFill/>
          <a:ln w="9525">
            <a:solidFill>
              <a:srgbClr val="000000"/>
            </a:solidFill>
            <a:miter lim="800000"/>
            <a:headEnd/>
            <a:tailEnd/>
          </a:ln>
          <a:effectLst/>
        </p:spPr>
        <p:txBody>
          <a:bodyPr vert="horz" wrap="square" lIns="91440" tIns="45720" rIns="91440" bIns="45720" numCol="1" anchor="ctr" anchorCtr="0" compatLnSpc="1">
            <a:prstTxWarp prst="textNoShape">
              <a:avLst/>
            </a:prstTxWarp>
          </a:bodyPr>
          <a:lstStyle/>
          <a:p>
            <a:pPr lvl="0"/>
            <a:endParaRPr lang="en-US" noProof="0" smtClean="0"/>
          </a:p>
        </p:txBody>
      </p:sp>
      <p:sp>
        <p:nvSpPr>
          <p:cNvPr id="69637" name="Rectangle 5"/>
          <p:cNvSpPr>
            <a:spLocks noGrp="1" noChangeArrowheads="1"/>
          </p:cNvSpPr>
          <p:nvPr>
            <p:ph type="body" sz="quarter" idx="3"/>
          </p:nvPr>
        </p:nvSpPr>
        <p:spPr bwMode="auto">
          <a:xfrm>
            <a:off x="690563" y="4362450"/>
            <a:ext cx="5518150" cy="4132263"/>
          </a:xfrm>
          <a:prstGeom prst="rect">
            <a:avLst/>
          </a:prstGeom>
          <a:noFill/>
          <a:ln w="9525">
            <a:noFill/>
            <a:miter lim="800000"/>
            <a:headEnd/>
            <a:tailEnd/>
          </a:ln>
        </p:spPr>
        <p:txBody>
          <a:bodyPr vert="horz" wrap="square" lIns="91888" tIns="45944" rIns="91888" bIns="459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9638" name="Rectangle 6"/>
          <p:cNvSpPr>
            <a:spLocks noGrp="1" noChangeArrowheads="1"/>
          </p:cNvSpPr>
          <p:nvPr>
            <p:ph type="ftr" sz="quarter" idx="4"/>
          </p:nvPr>
        </p:nvSpPr>
        <p:spPr bwMode="auto">
          <a:xfrm>
            <a:off x="0" y="8723313"/>
            <a:ext cx="2989263" cy="458787"/>
          </a:xfrm>
          <a:prstGeom prst="rect">
            <a:avLst/>
          </a:prstGeom>
          <a:noFill/>
          <a:ln w="9525">
            <a:noFill/>
            <a:miter lim="800000"/>
            <a:headEnd/>
            <a:tailEnd/>
          </a:ln>
        </p:spPr>
        <p:txBody>
          <a:bodyPr vert="horz" wrap="square" lIns="91888" tIns="45944" rIns="91888" bIns="45944" numCol="1" anchor="b" anchorCtr="0" compatLnSpc="1">
            <a:prstTxWarp prst="textNoShape">
              <a:avLst/>
            </a:prstTxWarp>
          </a:bodyPr>
          <a:lstStyle>
            <a:lvl1pPr defTabSz="919163" eaLnBrk="1" hangingPunct="1">
              <a:defRPr sz="1200" b="0" u="none"/>
            </a:lvl1pPr>
          </a:lstStyle>
          <a:p>
            <a:endParaRPr lang="en-US"/>
          </a:p>
        </p:txBody>
      </p:sp>
      <p:sp>
        <p:nvSpPr>
          <p:cNvPr id="69639" name="Rectangle 7"/>
          <p:cNvSpPr>
            <a:spLocks noGrp="1" noChangeArrowheads="1"/>
          </p:cNvSpPr>
          <p:nvPr>
            <p:ph type="sldNum" sz="quarter" idx="5"/>
          </p:nvPr>
        </p:nvSpPr>
        <p:spPr bwMode="auto">
          <a:xfrm>
            <a:off x="3906838" y="8723313"/>
            <a:ext cx="2989262" cy="458787"/>
          </a:xfrm>
          <a:prstGeom prst="rect">
            <a:avLst/>
          </a:prstGeom>
          <a:noFill/>
          <a:ln w="9525">
            <a:noFill/>
            <a:miter lim="800000"/>
            <a:headEnd/>
            <a:tailEnd/>
          </a:ln>
        </p:spPr>
        <p:txBody>
          <a:bodyPr vert="horz" wrap="square" lIns="91888" tIns="45944" rIns="91888" bIns="45944" numCol="1" anchor="b" anchorCtr="0" compatLnSpc="1">
            <a:prstTxWarp prst="textNoShape">
              <a:avLst/>
            </a:prstTxWarp>
          </a:bodyPr>
          <a:lstStyle>
            <a:lvl1pPr algn="r" defTabSz="919163" eaLnBrk="1" hangingPunct="1">
              <a:defRPr sz="1200" b="0" u="none"/>
            </a:lvl1pPr>
          </a:lstStyle>
          <a:p>
            <a:fld id="{C91ADE10-480E-40E7-B29D-37C9F40701DD}" type="slidenum">
              <a:rPr lang="en-US"/>
              <a:pPr/>
              <a:t>‹#›</a:t>
            </a:fld>
            <a:endParaRPr lang="en-US"/>
          </a:p>
        </p:txBody>
      </p:sp>
    </p:spTree>
    <p:extLst>
      <p:ext uri="{BB962C8B-B14F-4D97-AF65-F5344CB8AC3E}">
        <p14:creationId xmlns:p14="http://schemas.microsoft.com/office/powerpoint/2010/main" val="20775654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noFill/>
        </p:spPr>
      </p:sp>
      <p:sp>
        <p:nvSpPr>
          <p:cNvPr id="30723" name="Notes Placeholder 2"/>
          <p:cNvSpPr>
            <a:spLocks noGrp="1"/>
          </p:cNvSpPr>
          <p:nvPr>
            <p:ph type="body" idx="1"/>
          </p:nvPr>
        </p:nvSpPr>
        <p:spPr/>
        <p:txBody>
          <a:bodyPr/>
          <a:lstStyle/>
          <a:p>
            <a:pPr eaLnBrk="1" hangingPunct="1"/>
            <a:endParaRPr lang="en-US" smtClean="0"/>
          </a:p>
        </p:txBody>
      </p:sp>
      <p:sp>
        <p:nvSpPr>
          <p:cNvPr id="30724" name="Slide Number Placeholder 3"/>
          <p:cNvSpPr>
            <a:spLocks noGrp="1"/>
          </p:cNvSpPr>
          <p:nvPr>
            <p:ph type="sldNum" sz="quarter" idx="5"/>
          </p:nvPr>
        </p:nvSpPr>
        <p:spPr/>
        <p:txBody>
          <a:bodyPr/>
          <a:lstStyle/>
          <a:p>
            <a:fld id="{CA057E71-430D-4817-A129-4FF3929DE0F8}" type="slidenum">
              <a:rPr lang="en-US"/>
              <a:pPr/>
              <a:t>1</a:t>
            </a:fld>
            <a:endParaRPr lang="en-US"/>
          </a:p>
        </p:txBody>
      </p:sp>
    </p:spTree>
    <p:extLst>
      <p:ext uri="{BB962C8B-B14F-4D97-AF65-F5344CB8AC3E}">
        <p14:creationId xmlns:p14="http://schemas.microsoft.com/office/powerpoint/2010/main" val="995827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710E9AC-C2B1-4329-AB35-594BC95BA032}" type="slidenum">
              <a:rPr lang="en-CA" smtClean="0">
                <a:solidFill>
                  <a:prstClr val="black"/>
                </a:solidFill>
              </a:rPr>
              <a:pPr/>
              <a:t>4</a:t>
            </a:fld>
            <a:endParaRPr lang="en-CA" dirty="0">
              <a:solidFill>
                <a:prstClr val="black"/>
              </a:solidFill>
            </a:endParaRPr>
          </a:p>
        </p:txBody>
      </p:sp>
    </p:spTree>
    <p:extLst>
      <p:ext uri="{BB962C8B-B14F-4D97-AF65-F5344CB8AC3E}">
        <p14:creationId xmlns:p14="http://schemas.microsoft.com/office/powerpoint/2010/main" val="292589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710E9AC-C2B1-4329-AB35-594BC95BA032}" type="slidenum">
              <a:rPr lang="en-CA" smtClean="0">
                <a:solidFill>
                  <a:prstClr val="black"/>
                </a:solidFill>
              </a:rPr>
              <a:pPr/>
              <a:t>8</a:t>
            </a:fld>
            <a:endParaRPr lang="en-CA" dirty="0">
              <a:solidFill>
                <a:prstClr val="black"/>
              </a:solidFill>
            </a:endParaRPr>
          </a:p>
        </p:txBody>
      </p:sp>
    </p:spTree>
    <p:extLst>
      <p:ext uri="{BB962C8B-B14F-4D97-AF65-F5344CB8AC3E}">
        <p14:creationId xmlns:p14="http://schemas.microsoft.com/office/powerpoint/2010/main" val="481845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40386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0386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7975" y="228600"/>
            <a:ext cx="2066925"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48375"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EE15CE-C4FC-46E4-95BB-1198F9AE0672}"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736A5B4-A89C-4730-9ED4-989E4F6D7D23}"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1D11EB-9360-41F5-8BBE-F010820CC9B4}"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55E6B0-8209-4974-B84F-710203D05CAA}"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088FC61-048A-4CC3-B3CD-F7F6D98854EF}"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51B367B-A83A-4A72-824E-76DC243A72AE}"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83BF298-48EF-4871-985B-F2C37B1FBF5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46602A-0A6C-40D2-B204-81963E94B618}"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A63364-9EF3-4570-A542-61D1C63A19D7}"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992912A-98D9-4446-AA01-D04003C1F8BE}"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3825"/>
            <a:ext cx="2057400" cy="62499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3825"/>
            <a:ext cx="6019800" cy="62499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D4872F-CC3C-4397-A870-968FDA27050B}"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3825"/>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1AF754-599B-4FD9-89D7-3BE8C26DDE0A}"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23825"/>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69BA96-6B7C-41F9-8053-79B3727492DA}"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4977CE-E9E2-4B9C-837F-A646CEEB5F89}" type="datetime1">
              <a:rPr lang="en-US" smtClean="0">
                <a:solidFill>
                  <a:prstClr val="black">
                    <a:tint val="75000"/>
                  </a:prstClr>
                </a:solidFill>
              </a:rPr>
              <a:pPr/>
              <a:t>2/17/2015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14B91E9-167A-42DB-9512-6C2730F6BB7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303997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B9436B-C184-49F1-93F4-13E461DB54FD}" type="datetime1">
              <a:rPr lang="en-US" smtClean="0">
                <a:solidFill>
                  <a:prstClr val="black">
                    <a:tint val="75000"/>
                  </a:prstClr>
                </a:solidFill>
              </a:rPr>
              <a:pPr/>
              <a:t>2/17/2015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14B91E9-167A-42DB-9512-6C2730F6BB75}" type="slidenum">
              <a:rPr lang="en-US" smtClean="0">
                <a:solidFill>
                  <a:prstClr val="black">
                    <a:tint val="75000"/>
                  </a:prstClr>
                </a:solidFill>
              </a:rPr>
              <a:pPr/>
              <a:t>‹#›</a:t>
            </a:fld>
            <a:endParaRPr lang="en-US" dirty="0">
              <a:solidFill>
                <a:prstClr val="black">
                  <a:tint val="75000"/>
                </a:prstClr>
              </a:solidFill>
            </a:endParaRPr>
          </a:p>
        </p:txBody>
      </p:sp>
      <p:pic>
        <p:nvPicPr>
          <p:cNvPr id="7" name="Picture 3"/>
          <p:cNvPicPr>
            <a:picLocks noChangeAspect="1" noChangeArrowheads="1"/>
          </p:cNvPicPr>
          <p:nvPr userDrawn="1"/>
        </p:nvPicPr>
        <p:blipFill>
          <a:blip r:embed="rId2" cstate="print"/>
          <a:srcRect/>
          <a:stretch>
            <a:fillRect/>
          </a:stretch>
        </p:blipFill>
        <p:spPr bwMode="auto">
          <a:xfrm>
            <a:off x="533400" y="304800"/>
            <a:ext cx="1066800" cy="731838"/>
          </a:xfrm>
          <a:prstGeom prst="rect">
            <a:avLst/>
          </a:prstGeom>
          <a:noFill/>
          <a:ln w="9525">
            <a:noFill/>
            <a:miter lim="800000"/>
            <a:headEnd/>
            <a:tailEnd/>
          </a:ln>
        </p:spPr>
      </p:pic>
    </p:spTree>
    <p:extLst>
      <p:ext uri="{BB962C8B-B14F-4D97-AF65-F5344CB8AC3E}">
        <p14:creationId xmlns:p14="http://schemas.microsoft.com/office/powerpoint/2010/main" val="26974623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63C5C3-75A0-484E-B238-CADCF2B6B340}" type="datetime1">
              <a:rPr lang="en-US" smtClean="0">
                <a:solidFill>
                  <a:prstClr val="black">
                    <a:tint val="75000"/>
                  </a:prstClr>
                </a:solidFill>
              </a:rPr>
              <a:pPr/>
              <a:t>2/17/2015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14B91E9-167A-42DB-9512-6C2730F6BB7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754686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B6263A-9A91-4EDD-A534-EAC91D37DC2D}" type="datetime1">
              <a:rPr lang="en-US" smtClean="0">
                <a:solidFill>
                  <a:prstClr val="black">
                    <a:tint val="75000"/>
                  </a:prstClr>
                </a:solidFill>
              </a:rPr>
              <a:pPr/>
              <a:t>2/17/2015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14B91E9-167A-42DB-9512-6C2730F6BB7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4545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11580D-D0FF-466C-AE93-DEF33AAB16D3}" type="datetime1">
              <a:rPr lang="en-US" smtClean="0">
                <a:solidFill>
                  <a:prstClr val="black">
                    <a:tint val="75000"/>
                  </a:prstClr>
                </a:solidFill>
              </a:rPr>
              <a:pPr/>
              <a:t>2/17/2015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414B91E9-167A-42DB-9512-6C2730F6BB7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73695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43B37C-1B24-4DA5-B857-AEAADD9C2AE6}" type="datetime1">
              <a:rPr lang="en-US" smtClean="0">
                <a:solidFill>
                  <a:prstClr val="black">
                    <a:tint val="75000"/>
                  </a:prstClr>
                </a:solidFill>
              </a:rPr>
              <a:pPr/>
              <a:t>2/17/2015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14B91E9-167A-42DB-9512-6C2730F6BB7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158958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72BB0-0DF0-4C15-908A-5400F66C5CF1}" type="datetime1">
              <a:rPr lang="en-US" smtClean="0">
                <a:solidFill>
                  <a:prstClr val="black">
                    <a:tint val="75000"/>
                  </a:prstClr>
                </a:solidFill>
              </a:rPr>
              <a:pPr/>
              <a:t>2/17/2015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414B91E9-167A-42DB-9512-6C2730F6BB7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2485653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B1FAFA-3385-4EA9-8EE5-5B3BE66519D2}" type="datetime1">
              <a:rPr lang="en-US" smtClean="0">
                <a:solidFill>
                  <a:prstClr val="black">
                    <a:tint val="75000"/>
                  </a:prstClr>
                </a:solidFill>
              </a:rPr>
              <a:pPr/>
              <a:t>2/17/2015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14B91E9-167A-42DB-9512-6C2730F6BB7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2135204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F54D-7B8E-435C-B361-F683C43A61E1}" type="datetime1">
              <a:rPr lang="en-US" smtClean="0">
                <a:solidFill>
                  <a:prstClr val="black">
                    <a:tint val="75000"/>
                  </a:prstClr>
                </a:solidFill>
              </a:rPr>
              <a:pPr/>
              <a:t>2/17/2015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14B91E9-167A-42DB-9512-6C2730F6BB7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973755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E1CA81-7D6B-4FCE-A91F-EB3D116733E8}" type="datetime1">
              <a:rPr lang="en-US" smtClean="0">
                <a:solidFill>
                  <a:prstClr val="black">
                    <a:tint val="75000"/>
                  </a:prstClr>
                </a:solidFill>
              </a:rPr>
              <a:pPr/>
              <a:t>2/17/2015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14B91E9-167A-42DB-9512-6C2730F6BB7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8468612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35D92-976D-43A3-A8F8-2E6B194E25A6}" type="datetime1">
              <a:rPr lang="en-US" smtClean="0">
                <a:solidFill>
                  <a:prstClr val="black">
                    <a:tint val="75000"/>
                  </a:prstClr>
                </a:solidFill>
              </a:rPr>
              <a:pPr/>
              <a:t>2/17/2015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14B91E9-167A-42DB-9512-6C2730F6BB7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5078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21" Type="http://schemas.openxmlformats.org/officeDocument/2006/relationships/image" Target="../media/image9.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image" Target="../media/image7.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0.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381000" y="228600"/>
            <a:ext cx="3879850" cy="536575"/>
          </a:xfrm>
          <a:prstGeom prst="rect">
            <a:avLst/>
          </a:prstGeom>
          <a:noFill/>
          <a:ln w="9525">
            <a:noFill/>
            <a:miter lim="800000"/>
            <a:headEnd/>
            <a:tailEnd/>
          </a:ln>
        </p:spPr>
        <p:txBody>
          <a:bodyPr/>
          <a:lstStyle/>
          <a:p>
            <a:pPr eaLnBrk="1" hangingPunct="1">
              <a:defRPr/>
            </a:pPr>
            <a:r>
              <a:rPr lang="en-US" sz="2800" b="0" u="none">
                <a:latin typeface="Arial Black" pitchFamily="34" charset="0"/>
              </a:rPr>
              <a:t>ISO/RTO COUNCIL</a:t>
            </a:r>
            <a:endParaRPr lang="en-US" sz="1800" b="0" u="none"/>
          </a:p>
        </p:txBody>
      </p:sp>
      <p:sp>
        <p:nvSpPr>
          <p:cNvPr id="77827" name="Text Box 3"/>
          <p:cNvSpPr txBox="1">
            <a:spLocks noChangeArrowheads="1"/>
          </p:cNvSpPr>
          <p:nvPr/>
        </p:nvSpPr>
        <p:spPr bwMode="auto">
          <a:xfrm>
            <a:off x="4876800" y="152400"/>
            <a:ext cx="3719513" cy="550863"/>
          </a:xfrm>
          <a:prstGeom prst="rect">
            <a:avLst/>
          </a:prstGeom>
          <a:noFill/>
          <a:ln w="9525">
            <a:noFill/>
            <a:miter lim="800000"/>
            <a:headEnd/>
            <a:tailEnd/>
          </a:ln>
        </p:spPr>
        <p:txBody>
          <a:bodyPr/>
          <a:lstStyle/>
          <a:p>
            <a:pPr eaLnBrk="1" hangingPunct="1">
              <a:defRPr/>
            </a:pPr>
            <a:r>
              <a:rPr lang="en-US" sz="1000" b="0" i="1" u="none">
                <a:solidFill>
                  <a:srgbClr val="808080"/>
                </a:solidFill>
                <a:latin typeface="Times New Roman" pitchFamily="18" charset="0"/>
              </a:rPr>
              <a:t>“Promoting communication, providing mutual assistance, developing effective processes and tools, and coordinating in areas of mutual consent.”</a:t>
            </a:r>
            <a:endParaRPr lang="en-US" sz="1800" b="0" u="none"/>
          </a:p>
        </p:txBody>
      </p:sp>
      <p:sp>
        <p:nvSpPr>
          <p:cNvPr id="77828" name="Line 4"/>
          <p:cNvSpPr>
            <a:spLocks noChangeShapeType="1"/>
          </p:cNvSpPr>
          <p:nvPr/>
        </p:nvSpPr>
        <p:spPr bwMode="auto">
          <a:xfrm>
            <a:off x="457200" y="762000"/>
            <a:ext cx="7696200" cy="0"/>
          </a:xfrm>
          <a:prstGeom prst="line">
            <a:avLst/>
          </a:prstGeom>
          <a:noFill/>
          <a:ln w="19050">
            <a:solidFill>
              <a:srgbClr val="000000"/>
            </a:solidFill>
            <a:round/>
            <a:headEnd/>
            <a:tailEnd/>
          </a:ln>
        </p:spPr>
        <p:txBody>
          <a:bodyPr/>
          <a:lstStyle/>
          <a:p>
            <a:pPr>
              <a:defRPr/>
            </a:pPr>
            <a:endParaRPr lang="en-US" sz="4400"/>
          </a:p>
        </p:txBody>
      </p:sp>
      <p:sp>
        <p:nvSpPr>
          <p:cNvPr id="77829" name="Rectangle 5"/>
          <p:cNvSpPr>
            <a:spLocks noChangeArrowheads="1"/>
          </p:cNvSpPr>
          <p:nvPr/>
        </p:nvSpPr>
        <p:spPr bwMode="auto">
          <a:xfrm>
            <a:off x="381000" y="838200"/>
            <a:ext cx="8115300" cy="639763"/>
          </a:xfrm>
          <a:prstGeom prst="rect">
            <a:avLst/>
          </a:prstGeom>
          <a:noFill/>
          <a:ln w="9525">
            <a:noFill/>
            <a:miter lim="800000"/>
            <a:headEnd/>
            <a:tailEnd/>
          </a:ln>
          <a:effectLst/>
        </p:spPr>
        <p:txBody>
          <a:bodyPr anchor="ctr">
            <a:spAutoFit/>
          </a:bodyPr>
          <a:lstStyle/>
          <a:p>
            <a:pPr algn="ctr" eaLnBrk="1" hangingPunct="1">
              <a:tabLst>
                <a:tab pos="2743200" algn="ctr"/>
                <a:tab pos="5486400" algn="r"/>
              </a:tabLst>
              <a:defRPr/>
            </a:pPr>
            <a:r>
              <a:rPr lang="en-US" sz="1200" b="0" i="1" u="none"/>
              <a:t>Independent Electricity System Operator, ISO-New England, California ISO, New York Independent System Operator,</a:t>
            </a:r>
            <a:endParaRPr lang="en-US" sz="1200" b="0" u="none"/>
          </a:p>
          <a:p>
            <a:pPr algn="ctr" eaLnBrk="1" hangingPunct="1">
              <a:tabLst>
                <a:tab pos="2743200" algn="ctr"/>
                <a:tab pos="5486400" algn="r"/>
              </a:tabLst>
              <a:defRPr/>
            </a:pPr>
            <a:r>
              <a:rPr lang="en-US" sz="1200" b="0" i="1" u="none"/>
              <a:t>Southwest Power Pool, The Electricity Reliability Council of Texas, Inc., Alberta Electric System Operator,</a:t>
            </a:r>
            <a:endParaRPr lang="en-US" sz="1200" b="0" u="none"/>
          </a:p>
          <a:p>
            <a:pPr algn="ctr" eaLnBrk="1" hangingPunct="1">
              <a:tabLst>
                <a:tab pos="2743200" algn="ctr"/>
                <a:tab pos="5486400" algn="r"/>
              </a:tabLst>
              <a:defRPr/>
            </a:pPr>
            <a:r>
              <a:rPr lang="en-US" sz="1200" b="0" i="1" u="none"/>
              <a:t>PJM Interconnection, Midwest Independent System Operator</a:t>
            </a:r>
          </a:p>
        </p:txBody>
      </p:sp>
      <p:pic>
        <p:nvPicPr>
          <p:cNvPr id="2054" name="Picture 6" descr="Independent Electricity System Operator"/>
          <p:cNvPicPr>
            <a:picLocks noChangeAspect="1" noChangeArrowheads="1"/>
          </p:cNvPicPr>
          <p:nvPr/>
        </p:nvPicPr>
        <p:blipFill>
          <a:blip r:embed="rId13" cstate="print"/>
          <a:srcRect/>
          <a:stretch>
            <a:fillRect/>
          </a:stretch>
        </p:blipFill>
        <p:spPr bwMode="auto">
          <a:xfrm>
            <a:off x="381000" y="5791200"/>
            <a:ext cx="1143000" cy="295275"/>
          </a:xfrm>
          <a:prstGeom prst="rect">
            <a:avLst/>
          </a:prstGeom>
          <a:noFill/>
          <a:ln w="9525">
            <a:noFill/>
            <a:miter lim="800000"/>
            <a:headEnd/>
            <a:tailEnd/>
          </a:ln>
        </p:spPr>
      </p:pic>
      <p:pic>
        <p:nvPicPr>
          <p:cNvPr id="2055" name="Picture 7"/>
          <p:cNvPicPr>
            <a:picLocks noChangeAspect="1" noChangeArrowheads="1"/>
          </p:cNvPicPr>
          <p:nvPr/>
        </p:nvPicPr>
        <p:blipFill>
          <a:blip r:embed="rId14" cstate="print"/>
          <a:srcRect/>
          <a:stretch>
            <a:fillRect/>
          </a:stretch>
        </p:blipFill>
        <p:spPr bwMode="auto">
          <a:xfrm>
            <a:off x="2057400" y="5867400"/>
            <a:ext cx="1447800" cy="250825"/>
          </a:xfrm>
          <a:prstGeom prst="rect">
            <a:avLst/>
          </a:prstGeom>
          <a:noFill/>
          <a:ln w="3175">
            <a:solidFill>
              <a:srgbClr val="000000"/>
            </a:solidFill>
            <a:miter lim="800000"/>
            <a:headEnd/>
            <a:tailEnd/>
          </a:ln>
        </p:spPr>
      </p:pic>
      <p:pic>
        <p:nvPicPr>
          <p:cNvPr id="2056" name="Picture 8"/>
          <p:cNvPicPr>
            <a:picLocks noChangeAspect="1" noChangeArrowheads="1"/>
          </p:cNvPicPr>
          <p:nvPr/>
        </p:nvPicPr>
        <p:blipFill>
          <a:blip r:embed="rId15" cstate="print"/>
          <a:srcRect/>
          <a:stretch>
            <a:fillRect/>
          </a:stretch>
        </p:blipFill>
        <p:spPr bwMode="auto">
          <a:xfrm>
            <a:off x="3962400" y="5791200"/>
            <a:ext cx="1143000" cy="358775"/>
          </a:xfrm>
          <a:prstGeom prst="rect">
            <a:avLst/>
          </a:prstGeom>
          <a:noFill/>
          <a:ln w="9525">
            <a:noFill/>
            <a:miter lim="800000"/>
            <a:headEnd/>
            <a:tailEnd/>
          </a:ln>
        </p:spPr>
      </p:pic>
      <p:pic>
        <p:nvPicPr>
          <p:cNvPr id="2057" name="Picture 9"/>
          <p:cNvPicPr>
            <a:picLocks noChangeAspect="1" noChangeArrowheads="1"/>
          </p:cNvPicPr>
          <p:nvPr/>
        </p:nvPicPr>
        <p:blipFill>
          <a:blip r:embed="rId16" cstate="print"/>
          <a:srcRect/>
          <a:stretch>
            <a:fillRect/>
          </a:stretch>
        </p:blipFill>
        <p:spPr bwMode="auto">
          <a:xfrm>
            <a:off x="5638800" y="5791200"/>
            <a:ext cx="660400" cy="411163"/>
          </a:xfrm>
          <a:prstGeom prst="rect">
            <a:avLst/>
          </a:prstGeom>
          <a:noFill/>
          <a:ln w="9525">
            <a:noFill/>
            <a:miter lim="800000"/>
            <a:headEnd/>
            <a:tailEnd/>
          </a:ln>
        </p:spPr>
      </p:pic>
      <p:pic>
        <p:nvPicPr>
          <p:cNvPr id="2058" name="Picture 10"/>
          <p:cNvPicPr>
            <a:picLocks noChangeAspect="1" noChangeArrowheads="1"/>
          </p:cNvPicPr>
          <p:nvPr/>
        </p:nvPicPr>
        <p:blipFill>
          <a:blip r:embed="rId17" cstate="print"/>
          <a:srcRect/>
          <a:stretch>
            <a:fillRect/>
          </a:stretch>
        </p:blipFill>
        <p:spPr bwMode="auto">
          <a:xfrm>
            <a:off x="7086600" y="5791200"/>
            <a:ext cx="914400" cy="314325"/>
          </a:xfrm>
          <a:prstGeom prst="rect">
            <a:avLst/>
          </a:prstGeom>
          <a:noFill/>
          <a:ln w="9525">
            <a:noFill/>
            <a:miter lim="800000"/>
            <a:headEnd/>
            <a:tailEnd/>
          </a:ln>
        </p:spPr>
      </p:pic>
      <p:pic>
        <p:nvPicPr>
          <p:cNvPr id="2059" name="Picture 11"/>
          <p:cNvPicPr>
            <a:picLocks noChangeAspect="1" noChangeArrowheads="1"/>
          </p:cNvPicPr>
          <p:nvPr/>
        </p:nvPicPr>
        <p:blipFill>
          <a:blip r:embed="rId18" cstate="print"/>
          <a:srcRect/>
          <a:stretch>
            <a:fillRect/>
          </a:stretch>
        </p:blipFill>
        <p:spPr bwMode="auto">
          <a:xfrm>
            <a:off x="1524000" y="6248400"/>
            <a:ext cx="533400" cy="447675"/>
          </a:xfrm>
          <a:prstGeom prst="rect">
            <a:avLst/>
          </a:prstGeom>
          <a:noFill/>
          <a:ln w="9525">
            <a:noFill/>
            <a:miter lim="800000"/>
            <a:headEnd/>
            <a:tailEnd/>
          </a:ln>
        </p:spPr>
      </p:pic>
      <p:pic>
        <p:nvPicPr>
          <p:cNvPr id="2060" name="Picture 12"/>
          <p:cNvPicPr>
            <a:picLocks noChangeAspect="1" noChangeArrowheads="1"/>
          </p:cNvPicPr>
          <p:nvPr/>
        </p:nvPicPr>
        <p:blipFill>
          <a:blip r:embed="rId19" cstate="print"/>
          <a:srcRect/>
          <a:stretch>
            <a:fillRect/>
          </a:stretch>
        </p:blipFill>
        <p:spPr bwMode="auto">
          <a:xfrm>
            <a:off x="3124200" y="6357938"/>
            <a:ext cx="1371600" cy="225425"/>
          </a:xfrm>
          <a:prstGeom prst="rect">
            <a:avLst/>
          </a:prstGeom>
          <a:noFill/>
          <a:ln w="9525">
            <a:noFill/>
            <a:miter lim="800000"/>
            <a:headEnd/>
            <a:tailEnd/>
          </a:ln>
        </p:spPr>
      </p:pic>
      <p:pic>
        <p:nvPicPr>
          <p:cNvPr id="2061" name="Picture 13"/>
          <p:cNvPicPr>
            <a:picLocks noChangeAspect="1" noChangeArrowheads="1"/>
          </p:cNvPicPr>
          <p:nvPr/>
        </p:nvPicPr>
        <p:blipFill>
          <a:blip r:embed="rId20" cstate="print"/>
          <a:srcRect/>
          <a:stretch>
            <a:fillRect/>
          </a:stretch>
        </p:blipFill>
        <p:spPr bwMode="auto">
          <a:xfrm>
            <a:off x="5181600" y="6324600"/>
            <a:ext cx="650875" cy="295275"/>
          </a:xfrm>
          <a:prstGeom prst="rect">
            <a:avLst/>
          </a:prstGeom>
          <a:noFill/>
          <a:ln w="9525">
            <a:noFill/>
            <a:miter lim="800000"/>
            <a:headEnd/>
            <a:tailEnd/>
          </a:ln>
        </p:spPr>
      </p:pic>
      <p:pic>
        <p:nvPicPr>
          <p:cNvPr id="2062" name="Picture 14"/>
          <p:cNvPicPr>
            <a:picLocks noChangeAspect="1" noChangeArrowheads="1"/>
          </p:cNvPicPr>
          <p:nvPr/>
        </p:nvPicPr>
        <p:blipFill>
          <a:blip r:embed="rId21" cstate="print"/>
          <a:srcRect/>
          <a:stretch>
            <a:fillRect/>
          </a:stretch>
        </p:blipFill>
        <p:spPr bwMode="auto">
          <a:xfrm>
            <a:off x="6553200" y="6324600"/>
            <a:ext cx="838200" cy="300038"/>
          </a:xfrm>
          <a:prstGeom prst="rect">
            <a:avLst/>
          </a:prstGeom>
          <a:noFill/>
          <a:ln w="9525">
            <a:noFill/>
            <a:miter lim="800000"/>
            <a:headEnd/>
            <a:tailEnd/>
          </a:ln>
        </p:spPr>
      </p:pic>
      <p:sp>
        <p:nvSpPr>
          <p:cNvPr id="77839" name="Line 15"/>
          <p:cNvSpPr>
            <a:spLocks noChangeShapeType="1"/>
          </p:cNvSpPr>
          <p:nvPr/>
        </p:nvSpPr>
        <p:spPr bwMode="auto">
          <a:xfrm>
            <a:off x="304800" y="5715000"/>
            <a:ext cx="7696200" cy="0"/>
          </a:xfrm>
          <a:prstGeom prst="line">
            <a:avLst/>
          </a:prstGeom>
          <a:noFill/>
          <a:ln w="19050">
            <a:solidFill>
              <a:srgbClr val="000000"/>
            </a:solidFill>
            <a:round/>
            <a:headEnd/>
            <a:tailEnd/>
          </a:ln>
        </p:spPr>
        <p:txBody>
          <a:bodyPr/>
          <a:lstStyle/>
          <a:p>
            <a:pPr>
              <a:defRPr/>
            </a:pPr>
            <a:endParaRPr lang="en-US" sz="4400"/>
          </a:p>
        </p:txBody>
      </p:sp>
      <p:sp>
        <p:nvSpPr>
          <p:cNvPr id="77840" name="Text Box 16"/>
          <p:cNvSpPr txBox="1">
            <a:spLocks noChangeArrowheads="1"/>
          </p:cNvSpPr>
          <p:nvPr/>
        </p:nvSpPr>
        <p:spPr bwMode="auto">
          <a:xfrm>
            <a:off x="914400" y="2133600"/>
            <a:ext cx="7391400" cy="366713"/>
          </a:xfrm>
          <a:prstGeom prst="rect">
            <a:avLst/>
          </a:prstGeom>
          <a:noFill/>
          <a:ln w="9525">
            <a:noFill/>
            <a:miter lim="800000"/>
            <a:headEnd/>
            <a:tailEnd/>
          </a:ln>
          <a:effectLst/>
        </p:spPr>
        <p:txBody>
          <a:bodyPr>
            <a:spAutoFit/>
          </a:bodyPr>
          <a:lstStyle/>
          <a:p>
            <a:pPr eaLnBrk="1" hangingPunct="1">
              <a:spcBef>
                <a:spcPct val="50000"/>
              </a:spcBef>
              <a:defRPr/>
            </a:pPr>
            <a:r>
              <a:rPr lang="en-US" sz="1800" b="0" u="none"/>
              <a:t> </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ChangeArrowheads="1"/>
          </p:cNvSpPr>
          <p:nvPr/>
        </p:nvSpPr>
        <p:spPr bwMode="auto">
          <a:xfrm>
            <a:off x="0" y="6553200"/>
            <a:ext cx="7467600" cy="152400"/>
          </a:xfrm>
          <a:prstGeom prst="rect">
            <a:avLst/>
          </a:prstGeom>
          <a:solidFill>
            <a:srgbClr val="1D3F95"/>
          </a:solidFill>
          <a:ln w="9525">
            <a:solidFill>
              <a:schemeClr val="tx1"/>
            </a:solidFill>
            <a:miter lim="800000"/>
            <a:headEnd/>
            <a:tailEnd/>
          </a:ln>
          <a:effectLst/>
        </p:spPr>
        <p:txBody>
          <a:bodyPr wrap="none" anchor="ctr"/>
          <a:lstStyle/>
          <a:p>
            <a:pPr algn="ctr" eaLnBrk="1" hangingPunct="1">
              <a:defRPr/>
            </a:pPr>
            <a:endParaRPr lang="en-US" sz="1800" b="0" u="none"/>
          </a:p>
        </p:txBody>
      </p:sp>
      <p:sp>
        <p:nvSpPr>
          <p:cNvPr id="3075" name="Rectangle 3"/>
          <p:cNvSpPr>
            <a:spLocks noGrp="1" noChangeArrowheads="1"/>
          </p:cNvSpPr>
          <p:nvPr>
            <p:ph type="body" idx="1"/>
          </p:nvPr>
        </p:nvSpPr>
        <p:spPr bwMode="auto">
          <a:xfrm>
            <a:off x="457200" y="1447800"/>
            <a:ext cx="82296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Arial 28</a:t>
            </a:r>
          </a:p>
          <a:p>
            <a:pPr lvl="1"/>
            <a:r>
              <a:rPr lang="en-US" smtClean="0"/>
              <a:t>Arial 24</a:t>
            </a:r>
          </a:p>
          <a:p>
            <a:pPr lvl="2"/>
            <a:r>
              <a:rPr lang="en-US" smtClean="0"/>
              <a:t>Arial 20</a:t>
            </a:r>
          </a:p>
          <a:p>
            <a:pPr lvl="3"/>
            <a:r>
              <a:rPr lang="en-US" smtClean="0"/>
              <a:t>Fourth level</a:t>
            </a:r>
          </a:p>
          <a:p>
            <a:pPr lvl="4"/>
            <a:r>
              <a:rPr lang="en-US" smtClean="0"/>
              <a:t>Fifth level</a:t>
            </a:r>
          </a:p>
        </p:txBody>
      </p:sp>
      <p:sp>
        <p:nvSpPr>
          <p:cNvPr id="297988" name="Text Box 4"/>
          <p:cNvSpPr txBox="1">
            <a:spLocks noChangeArrowheads="1"/>
          </p:cNvSpPr>
          <p:nvPr/>
        </p:nvSpPr>
        <p:spPr bwMode="auto">
          <a:xfrm>
            <a:off x="3505200" y="228600"/>
            <a:ext cx="5410200" cy="457200"/>
          </a:xfrm>
          <a:prstGeom prst="rect">
            <a:avLst/>
          </a:prstGeom>
          <a:noFill/>
          <a:ln w="9525">
            <a:noFill/>
            <a:miter lim="800000"/>
            <a:headEnd/>
            <a:tailEnd/>
          </a:ln>
          <a:effectLst/>
        </p:spPr>
        <p:txBody>
          <a:bodyPr>
            <a:spAutoFit/>
          </a:bodyPr>
          <a:lstStyle/>
          <a:p>
            <a:pPr algn="r" eaLnBrk="1" hangingPunct="1">
              <a:spcBef>
                <a:spcPct val="50000"/>
              </a:spcBef>
              <a:defRPr/>
            </a:pPr>
            <a:endParaRPr lang="en-US" sz="2400" b="0" u="none">
              <a:latin typeface="Arial Narrow" pitchFamily="34" charset="0"/>
            </a:endParaRPr>
          </a:p>
        </p:txBody>
      </p:sp>
      <p:sp>
        <p:nvSpPr>
          <p:cNvPr id="3077" name="Rectangle 5"/>
          <p:cNvSpPr>
            <a:spLocks noGrp="1" noChangeArrowheads="1"/>
          </p:cNvSpPr>
          <p:nvPr>
            <p:ph type="title"/>
          </p:nvPr>
        </p:nvSpPr>
        <p:spPr bwMode="auto">
          <a:xfrm>
            <a:off x="495300" y="228600"/>
            <a:ext cx="82296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7990" name="Rectangle 6"/>
          <p:cNvSpPr>
            <a:spLocks noChangeArrowheads="1"/>
          </p:cNvSpPr>
          <p:nvPr/>
        </p:nvSpPr>
        <p:spPr bwMode="auto">
          <a:xfrm>
            <a:off x="6553200" y="6534150"/>
            <a:ext cx="2133600" cy="171450"/>
          </a:xfrm>
          <a:prstGeom prst="rect">
            <a:avLst/>
          </a:prstGeom>
          <a:noFill/>
          <a:ln w="9525">
            <a:noFill/>
            <a:miter lim="800000"/>
            <a:headEnd/>
            <a:tailEnd/>
          </a:ln>
          <a:effectLst/>
        </p:spPr>
        <p:txBody>
          <a:bodyPr/>
          <a:lstStyle/>
          <a:p>
            <a:pPr algn="ctr" eaLnBrk="1" hangingPunct="1">
              <a:defRPr/>
            </a:pPr>
            <a:endParaRPr lang="en-US" sz="1800" b="0" u="none"/>
          </a:p>
        </p:txBody>
      </p:sp>
      <p:sp>
        <p:nvSpPr>
          <p:cNvPr id="297991" name="Rectangle 7"/>
          <p:cNvSpPr>
            <a:spLocks noChangeArrowheads="1"/>
          </p:cNvSpPr>
          <p:nvPr/>
        </p:nvSpPr>
        <p:spPr bwMode="auto">
          <a:xfrm>
            <a:off x="381000" y="6305550"/>
            <a:ext cx="417513" cy="476250"/>
          </a:xfrm>
          <a:prstGeom prst="rect">
            <a:avLst/>
          </a:prstGeom>
          <a:noFill/>
          <a:ln w="9525">
            <a:noFill/>
            <a:miter lim="800000"/>
            <a:headEnd/>
            <a:tailEnd/>
          </a:ln>
          <a:effectLst/>
        </p:spPr>
        <p:txBody>
          <a:bodyPr/>
          <a:lstStyle/>
          <a:p>
            <a:pPr algn="r" eaLnBrk="1" hangingPunct="1">
              <a:defRPr/>
            </a:pPr>
            <a:fld id="{0C35ED76-61CD-47A7-B06E-A8870A57F088}" type="slidenum">
              <a:rPr lang="en-US" sz="800" b="0" u="none">
                <a:solidFill>
                  <a:schemeClr val="bg2"/>
                </a:solidFill>
              </a:rPr>
              <a:pPr algn="r" eaLnBrk="1" hangingPunct="1">
                <a:defRPr/>
              </a:pPr>
              <a:t>‹#›</a:t>
            </a:fld>
            <a:endParaRPr lang="en-US" sz="800" b="0" u="none">
              <a:solidFill>
                <a:schemeClr val="bg2"/>
              </a:solidFill>
            </a:endParaRPr>
          </a:p>
        </p:txBody>
      </p:sp>
      <p:pic>
        <p:nvPicPr>
          <p:cNvPr id="3080" name="Picture 8" descr="IRC logo 2-color"/>
          <p:cNvPicPr>
            <a:picLocks noChangeAspect="1" noChangeArrowheads="1"/>
          </p:cNvPicPr>
          <p:nvPr/>
        </p:nvPicPr>
        <p:blipFill>
          <a:blip r:embed="rId13" cstate="print"/>
          <a:srcRect/>
          <a:stretch>
            <a:fillRect/>
          </a:stretch>
        </p:blipFill>
        <p:spPr bwMode="auto">
          <a:xfrm>
            <a:off x="7620000" y="5943600"/>
            <a:ext cx="1295400" cy="889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0" fontAlgn="base" hangingPunct="0">
        <a:spcBef>
          <a:spcPct val="0"/>
        </a:spcBef>
        <a:spcAft>
          <a:spcPct val="0"/>
        </a:spcAft>
        <a:defRPr sz="3600" b="1">
          <a:solidFill>
            <a:srgbClr val="003366"/>
          </a:solidFill>
          <a:latin typeface="+mj-lt"/>
          <a:ea typeface="+mj-ea"/>
          <a:cs typeface="+mj-cs"/>
        </a:defRPr>
      </a:lvl1pPr>
      <a:lvl2pPr algn="l" rtl="0" eaLnBrk="0" fontAlgn="base" hangingPunct="0">
        <a:spcBef>
          <a:spcPct val="0"/>
        </a:spcBef>
        <a:spcAft>
          <a:spcPct val="0"/>
        </a:spcAft>
        <a:defRPr sz="3600" b="1">
          <a:solidFill>
            <a:srgbClr val="003366"/>
          </a:solidFill>
          <a:latin typeface="Arial" charset="0"/>
        </a:defRPr>
      </a:lvl2pPr>
      <a:lvl3pPr algn="l" rtl="0" eaLnBrk="0" fontAlgn="base" hangingPunct="0">
        <a:spcBef>
          <a:spcPct val="0"/>
        </a:spcBef>
        <a:spcAft>
          <a:spcPct val="0"/>
        </a:spcAft>
        <a:defRPr sz="3600" b="1">
          <a:solidFill>
            <a:srgbClr val="003366"/>
          </a:solidFill>
          <a:latin typeface="Arial" charset="0"/>
        </a:defRPr>
      </a:lvl3pPr>
      <a:lvl4pPr algn="l" rtl="0" eaLnBrk="0" fontAlgn="base" hangingPunct="0">
        <a:spcBef>
          <a:spcPct val="0"/>
        </a:spcBef>
        <a:spcAft>
          <a:spcPct val="0"/>
        </a:spcAft>
        <a:defRPr sz="3600" b="1">
          <a:solidFill>
            <a:srgbClr val="003366"/>
          </a:solidFill>
          <a:latin typeface="Arial" charset="0"/>
        </a:defRPr>
      </a:lvl4pPr>
      <a:lvl5pPr algn="l" rtl="0" eaLnBrk="0" fontAlgn="base" hangingPunct="0">
        <a:spcBef>
          <a:spcPct val="0"/>
        </a:spcBef>
        <a:spcAft>
          <a:spcPct val="0"/>
        </a:spcAft>
        <a:defRPr sz="3600" b="1">
          <a:solidFill>
            <a:srgbClr val="003366"/>
          </a:solidFill>
          <a:latin typeface="Arial" charset="0"/>
        </a:defRPr>
      </a:lvl5pPr>
      <a:lvl6pPr marL="457200" algn="l" rtl="0" eaLnBrk="0" fontAlgn="base" hangingPunct="0">
        <a:spcBef>
          <a:spcPct val="0"/>
        </a:spcBef>
        <a:spcAft>
          <a:spcPct val="0"/>
        </a:spcAft>
        <a:defRPr sz="3600" b="1">
          <a:solidFill>
            <a:srgbClr val="003366"/>
          </a:solidFill>
          <a:latin typeface="Arial" charset="0"/>
        </a:defRPr>
      </a:lvl6pPr>
      <a:lvl7pPr marL="914400" algn="l" rtl="0" eaLnBrk="0" fontAlgn="base" hangingPunct="0">
        <a:spcBef>
          <a:spcPct val="0"/>
        </a:spcBef>
        <a:spcAft>
          <a:spcPct val="0"/>
        </a:spcAft>
        <a:defRPr sz="3600" b="1">
          <a:solidFill>
            <a:srgbClr val="003366"/>
          </a:solidFill>
          <a:latin typeface="Arial" charset="0"/>
        </a:defRPr>
      </a:lvl7pPr>
      <a:lvl8pPr marL="1371600" algn="l" rtl="0" eaLnBrk="0" fontAlgn="base" hangingPunct="0">
        <a:spcBef>
          <a:spcPct val="0"/>
        </a:spcBef>
        <a:spcAft>
          <a:spcPct val="0"/>
        </a:spcAft>
        <a:defRPr sz="3600" b="1">
          <a:solidFill>
            <a:srgbClr val="003366"/>
          </a:solidFill>
          <a:latin typeface="Arial" charset="0"/>
        </a:defRPr>
      </a:lvl8pPr>
      <a:lvl9pPr marL="1828800" algn="l" rtl="0" eaLnBrk="0" fontAlgn="base" hangingPunct="0">
        <a:spcBef>
          <a:spcPct val="0"/>
        </a:spcBef>
        <a:spcAft>
          <a:spcPct val="0"/>
        </a:spcAft>
        <a:defRPr sz="3600" b="1">
          <a:solidFill>
            <a:srgbClr val="003366"/>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ChangeArrowheads="1"/>
          </p:cNvSpPr>
          <p:nvPr userDrawn="1"/>
        </p:nvSpPr>
        <p:spPr bwMode="auto">
          <a:xfrm>
            <a:off x="0" y="0"/>
            <a:ext cx="9144000" cy="914400"/>
          </a:xfrm>
          <a:prstGeom prst="rect">
            <a:avLst/>
          </a:prstGeom>
          <a:solidFill>
            <a:srgbClr val="003366"/>
          </a:solidFill>
          <a:ln w="9525">
            <a:noFill/>
            <a:miter lim="800000"/>
            <a:headEnd/>
            <a:tailEnd/>
          </a:ln>
        </p:spPr>
        <p:txBody>
          <a:bodyPr wrap="none" anchor="ctr"/>
          <a:lstStyle/>
          <a:p>
            <a:pPr algn="ctr" eaLnBrk="1" hangingPunct="1">
              <a:defRPr/>
            </a:pPr>
            <a:endParaRPr lang="en-US" sz="1800" b="0" u="none"/>
          </a:p>
        </p:txBody>
      </p:sp>
      <p:sp>
        <p:nvSpPr>
          <p:cNvPr id="4099" name="Rectangle 2"/>
          <p:cNvSpPr>
            <a:spLocks noGrp="1" noChangeArrowheads="1"/>
          </p:cNvSpPr>
          <p:nvPr>
            <p:ph type="title"/>
          </p:nvPr>
        </p:nvSpPr>
        <p:spPr bwMode="auto">
          <a:xfrm>
            <a:off x="457200" y="-12382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0"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75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u="none" smtClean="0"/>
            </a:lvl1pPr>
          </a:lstStyle>
          <a:p>
            <a:pPr>
              <a:defRPr/>
            </a:pPr>
            <a:endParaRPr lang="en-US"/>
          </a:p>
        </p:txBody>
      </p:sp>
      <p:sp>
        <p:nvSpPr>
          <p:cNvPr id="1075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u="none" smtClean="0"/>
            </a:lvl1pPr>
          </a:lstStyle>
          <a:p>
            <a:pPr>
              <a:defRPr/>
            </a:pPr>
            <a:endParaRPr lang="en-US"/>
          </a:p>
        </p:txBody>
      </p:sp>
      <p:sp>
        <p:nvSpPr>
          <p:cNvPr id="1075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u="none" smtClean="0"/>
            </a:lvl1pPr>
          </a:lstStyle>
          <a:p>
            <a:pPr>
              <a:defRPr/>
            </a:pPr>
            <a:fld id="{E2E9C8F7-4555-44E2-99C7-5227D1DE292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ftr="0" dt="0"/>
  <p:txStyles>
    <p:titleStyle>
      <a:lvl1pPr algn="ctr" rtl="0" eaLnBrk="0" fontAlgn="base" hangingPunct="0">
        <a:spcBef>
          <a:spcPct val="0"/>
        </a:spcBef>
        <a:spcAft>
          <a:spcPct val="0"/>
        </a:spcAft>
        <a:defRPr sz="3300">
          <a:solidFill>
            <a:schemeClr val="bg1"/>
          </a:solidFill>
          <a:latin typeface="+mj-lt"/>
          <a:ea typeface="+mj-ea"/>
          <a:cs typeface="+mj-cs"/>
        </a:defRPr>
      </a:lvl1pPr>
      <a:lvl2pPr algn="ctr" rtl="0" eaLnBrk="0" fontAlgn="base" hangingPunct="0">
        <a:spcBef>
          <a:spcPct val="0"/>
        </a:spcBef>
        <a:spcAft>
          <a:spcPct val="0"/>
        </a:spcAft>
        <a:defRPr sz="3300">
          <a:solidFill>
            <a:schemeClr val="bg1"/>
          </a:solidFill>
          <a:latin typeface="Arial" charset="0"/>
        </a:defRPr>
      </a:lvl2pPr>
      <a:lvl3pPr algn="ctr" rtl="0" eaLnBrk="0" fontAlgn="base" hangingPunct="0">
        <a:spcBef>
          <a:spcPct val="0"/>
        </a:spcBef>
        <a:spcAft>
          <a:spcPct val="0"/>
        </a:spcAft>
        <a:defRPr sz="3300">
          <a:solidFill>
            <a:schemeClr val="bg1"/>
          </a:solidFill>
          <a:latin typeface="Arial" charset="0"/>
        </a:defRPr>
      </a:lvl3pPr>
      <a:lvl4pPr algn="ctr" rtl="0" eaLnBrk="0" fontAlgn="base" hangingPunct="0">
        <a:spcBef>
          <a:spcPct val="0"/>
        </a:spcBef>
        <a:spcAft>
          <a:spcPct val="0"/>
        </a:spcAft>
        <a:defRPr sz="3300">
          <a:solidFill>
            <a:schemeClr val="bg1"/>
          </a:solidFill>
          <a:latin typeface="Arial" charset="0"/>
        </a:defRPr>
      </a:lvl4pPr>
      <a:lvl5pPr algn="ctr" rtl="0" eaLnBrk="0" fontAlgn="base" hangingPunct="0">
        <a:spcBef>
          <a:spcPct val="0"/>
        </a:spcBef>
        <a:spcAft>
          <a:spcPct val="0"/>
        </a:spcAft>
        <a:defRPr sz="3300">
          <a:solidFill>
            <a:schemeClr val="bg1"/>
          </a:solidFill>
          <a:latin typeface="Arial" charset="0"/>
        </a:defRPr>
      </a:lvl5pPr>
      <a:lvl6pPr marL="457200" algn="ctr" rtl="0" fontAlgn="base">
        <a:spcBef>
          <a:spcPct val="0"/>
        </a:spcBef>
        <a:spcAft>
          <a:spcPct val="0"/>
        </a:spcAft>
        <a:defRPr sz="3300">
          <a:solidFill>
            <a:schemeClr val="bg1"/>
          </a:solidFill>
          <a:latin typeface="Arial" charset="0"/>
        </a:defRPr>
      </a:lvl6pPr>
      <a:lvl7pPr marL="914400" algn="ctr" rtl="0" fontAlgn="base">
        <a:spcBef>
          <a:spcPct val="0"/>
        </a:spcBef>
        <a:spcAft>
          <a:spcPct val="0"/>
        </a:spcAft>
        <a:defRPr sz="3300">
          <a:solidFill>
            <a:schemeClr val="bg1"/>
          </a:solidFill>
          <a:latin typeface="Arial" charset="0"/>
        </a:defRPr>
      </a:lvl7pPr>
      <a:lvl8pPr marL="1371600" algn="ctr" rtl="0" fontAlgn="base">
        <a:spcBef>
          <a:spcPct val="0"/>
        </a:spcBef>
        <a:spcAft>
          <a:spcPct val="0"/>
        </a:spcAft>
        <a:defRPr sz="3300">
          <a:solidFill>
            <a:schemeClr val="bg1"/>
          </a:solidFill>
          <a:latin typeface="Arial" charset="0"/>
        </a:defRPr>
      </a:lvl8pPr>
      <a:lvl9pPr marL="1828800" algn="ctr" rtl="0" fontAlgn="base">
        <a:spcBef>
          <a:spcPct val="0"/>
        </a:spcBef>
        <a:spcAft>
          <a:spcPct val="0"/>
        </a:spcAft>
        <a:defRPr sz="33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3D509112-B4D5-43CB-8FF3-85ACBA1F36A4}" type="datetime1">
              <a:rPr lang="en-US" b="0" u="none" smtClean="0">
                <a:solidFill>
                  <a:prstClr val="black">
                    <a:tint val="75000"/>
                  </a:prstClr>
                </a:solidFill>
                <a:latin typeface="Calibri"/>
              </a:rPr>
              <a:pPr eaLnBrk="1" fontAlgn="auto" hangingPunct="1">
                <a:spcBef>
                  <a:spcPts val="0"/>
                </a:spcBef>
                <a:spcAft>
                  <a:spcPts val="0"/>
                </a:spcAft>
              </a:pPr>
              <a:t>2/17/2015</a:t>
            </a:fld>
            <a:endParaRPr lang="en-US" b="0" u="none" dirty="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b="0" u="none"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414B91E9-167A-42DB-9512-6C2730F6BB75}" type="slidenum">
              <a:rPr lang="en-US" b="0" u="none" smtClean="0">
                <a:solidFill>
                  <a:prstClr val="black">
                    <a:tint val="75000"/>
                  </a:prstClr>
                </a:solidFill>
                <a:latin typeface="Calibri"/>
              </a:rPr>
              <a:pPr eaLnBrk="1" fontAlgn="auto" hangingPunct="1">
                <a:spcBef>
                  <a:spcPts val="0"/>
                </a:spcBef>
                <a:spcAft>
                  <a:spcPts val="0"/>
                </a:spcAft>
              </a:pPr>
              <a:t>‹#›</a:t>
            </a:fld>
            <a:endParaRPr lang="en-US" b="0" u="none" dirty="0">
              <a:solidFill>
                <a:prstClr val="black">
                  <a:tint val="75000"/>
                </a:prstClr>
              </a:solidFill>
              <a:latin typeface="Calibri"/>
            </a:endParaRPr>
          </a:p>
        </p:txBody>
      </p:sp>
    </p:spTree>
    <p:extLst>
      <p:ext uri="{BB962C8B-B14F-4D97-AF65-F5344CB8AC3E}">
        <p14:creationId xmlns:p14="http://schemas.microsoft.com/office/powerpoint/2010/main" val="1685184051"/>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hyperlink" Target="http://www.commerce.gov/" TargetMode="External"/><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3" Type="http://schemas.openxmlformats.org/officeDocument/2006/relationships/hyperlink" Target="http://collaborate.nist.gov/twiki-sggrid/bin/view/SmartGrid/SGIP" TargetMode="External"/><Relationship Id="rId2" Type="http://schemas.openxmlformats.org/officeDocument/2006/relationships/hyperlink" Target="http://www.multispeak.org/about/Specification/Pages/default.aspx" TargetMode="Externa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8" Type="http://schemas.openxmlformats.org/officeDocument/2006/relationships/hyperlink" Target="http://www.openadr.org/" TargetMode="External"/><Relationship Id="rId3" Type="http://schemas.openxmlformats.org/officeDocument/2006/relationships/hyperlink" Target="http://www.nist.gov/" TargetMode="External"/><Relationship Id="rId7" Type="http://schemas.openxmlformats.org/officeDocument/2006/relationships/hyperlink" Target="http://www.multispeak.org/" TargetMode="External"/><Relationship Id="rId2" Type="http://schemas.openxmlformats.org/officeDocument/2006/relationships/hyperlink" Target="http://www.iec.ch/" TargetMode="External"/><Relationship Id="rId1" Type="http://schemas.openxmlformats.org/officeDocument/2006/relationships/slideLayout" Target="../slideLayouts/slideLayout37.xml"/><Relationship Id="rId6" Type="http://schemas.openxmlformats.org/officeDocument/2006/relationships/hyperlink" Target="http://www.isorto.org/" TargetMode="External"/><Relationship Id="rId5" Type="http://schemas.openxmlformats.org/officeDocument/2006/relationships/hyperlink" Target="http://www.oasis-open.org/" TargetMode="External"/><Relationship Id="rId4" Type="http://schemas.openxmlformats.org/officeDocument/2006/relationships/hyperlink" Target="http://www.naesb.org/" TargetMode="External"/><Relationship Id="rId9" Type="http://schemas.openxmlformats.org/officeDocument/2006/relationships/hyperlink" Target="http://collaborate.nist.gov/twiki-sggrid/bin/view/SmartGrid/WebHom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119312"/>
            <a:ext cx="8229600" cy="3671888"/>
          </a:xfrm>
          <a:noFill/>
        </p:spPr>
        <p:txBody>
          <a:bodyPr/>
          <a:lstStyle/>
          <a:p>
            <a:pPr algn="ctr"/>
            <a:r>
              <a:rPr lang="en-US" dirty="0" smtClean="0"/>
              <a:t>ISO/RTO Council</a:t>
            </a:r>
            <a:r>
              <a:rPr lang="en-US" dirty="0" smtClean="0"/>
              <a:t/>
            </a:r>
            <a:br>
              <a:rPr lang="en-US" dirty="0" smtClean="0"/>
            </a:br>
            <a:r>
              <a:rPr lang="en-US" dirty="0" smtClean="0"/>
              <a:t/>
            </a:r>
            <a:br>
              <a:rPr lang="en-US" dirty="0" smtClean="0"/>
            </a:br>
            <a:r>
              <a:rPr lang="en-US" dirty="0" smtClean="0"/>
              <a:t>Wholesale Demand Response</a:t>
            </a:r>
            <a:br>
              <a:rPr lang="en-US" dirty="0" smtClean="0"/>
            </a:br>
            <a:r>
              <a:rPr lang="en-US" dirty="0" smtClean="0"/>
              <a:t>Projects &amp; </a:t>
            </a:r>
            <a:r>
              <a:rPr lang="en-US" dirty="0" err="1" smtClean="0"/>
              <a:t>OpenADR</a:t>
            </a:r>
            <a:r>
              <a:rPr lang="en-US" dirty="0" smtClean="0"/>
              <a:t/>
            </a:r>
            <a:br>
              <a:rPr lang="en-US" dirty="0" smtClean="0"/>
            </a:br>
            <a:r>
              <a:rPr lang="en-US" dirty="0" smtClean="0"/>
              <a:t/>
            </a:r>
            <a:br>
              <a:rPr lang="en-US" dirty="0" smtClean="0"/>
            </a:br>
            <a:r>
              <a:rPr lang="en-US" sz="1400" dirty="0" smtClean="0"/>
              <a:t/>
            </a:r>
            <a:br>
              <a:rPr lang="en-US" sz="1400" dirty="0" smtClean="0"/>
            </a:br>
            <a:r>
              <a:rPr lang="en-US" sz="1400" dirty="0" smtClean="0"/>
              <a:t>David Forfia</a:t>
            </a:r>
            <a:r>
              <a:rPr lang="en-US" dirty="0" smtClean="0"/>
              <a:t/>
            </a:r>
            <a:br>
              <a:rPr lang="en-US" dirty="0" smtClean="0"/>
            </a:br>
            <a:endParaRPr lang="en-US" dirty="0" smtClean="0"/>
          </a:p>
        </p:txBody>
      </p:sp>
      <p:pic>
        <p:nvPicPr>
          <p:cNvPr id="5124" name="Picture 3"/>
          <p:cNvPicPr>
            <a:picLocks noChangeAspect="1" noChangeArrowheads="1"/>
          </p:cNvPicPr>
          <p:nvPr/>
        </p:nvPicPr>
        <p:blipFill>
          <a:blip r:embed="rId3" cstate="print"/>
          <a:srcRect/>
          <a:stretch>
            <a:fillRect/>
          </a:stretch>
        </p:blipFill>
        <p:spPr bwMode="auto">
          <a:xfrm>
            <a:off x="3505200" y="533400"/>
            <a:ext cx="2133600" cy="1463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r"/>
            <a:r>
              <a:rPr lang="en-US" sz="3600" dirty="0">
                <a:solidFill>
                  <a:schemeClr val="accent5">
                    <a:lumMod val="50000"/>
                  </a:schemeClr>
                </a:solidFill>
              </a:rPr>
              <a:t>Standards Organizations</a:t>
            </a:r>
          </a:p>
        </p:txBody>
      </p:sp>
      <p:sp>
        <p:nvSpPr>
          <p:cNvPr id="3" name="Content Placeholder 2"/>
          <p:cNvSpPr>
            <a:spLocks noGrp="1"/>
          </p:cNvSpPr>
          <p:nvPr>
            <p:ph idx="1"/>
          </p:nvPr>
        </p:nvSpPr>
        <p:spPr>
          <a:xfrm>
            <a:off x="457200" y="1219200"/>
            <a:ext cx="8229600" cy="4525963"/>
          </a:xfrm>
        </p:spPr>
        <p:txBody>
          <a:bodyPr>
            <a:noAutofit/>
          </a:bodyPr>
          <a:lstStyle/>
          <a:p>
            <a:r>
              <a:rPr lang="en-US" sz="1200" dirty="0"/>
              <a:t>International </a:t>
            </a:r>
            <a:r>
              <a:rPr lang="en-US" sz="1200" dirty="0" err="1"/>
              <a:t>Electrotechnical</a:t>
            </a:r>
            <a:r>
              <a:rPr lang="en-US" sz="1200" dirty="0"/>
              <a:t> Commission (IEC) - The </a:t>
            </a:r>
            <a:r>
              <a:rPr lang="en-US" sz="1200" b="1" dirty="0"/>
              <a:t>International </a:t>
            </a:r>
            <a:r>
              <a:rPr lang="en-US" sz="1200" b="1" dirty="0" err="1"/>
              <a:t>Electrotechnical</a:t>
            </a:r>
            <a:r>
              <a:rPr lang="en-US" sz="1200" b="1" dirty="0"/>
              <a:t> Commission</a:t>
            </a:r>
            <a:r>
              <a:rPr lang="en-US" sz="1200" dirty="0"/>
              <a:t>  is the world’s leading organization that prepares and publishes International Standards for all electrical, electronic and related technologies. </a:t>
            </a:r>
            <a:br>
              <a:rPr lang="en-US" sz="1200" dirty="0"/>
            </a:br>
            <a:r>
              <a:rPr lang="en-US" sz="1200" dirty="0"/>
              <a:t/>
            </a:r>
            <a:br>
              <a:rPr lang="en-US" sz="1200" dirty="0"/>
            </a:br>
            <a:r>
              <a:rPr lang="en-US" sz="1200" dirty="0"/>
              <a:t>The IEC is one of three global sister organizations (IEC, ISO, ITU) that develop International Standards for the world</a:t>
            </a:r>
            <a:r>
              <a:rPr lang="en-US" sz="1200" dirty="0" smtClean="0"/>
              <a:t>.</a:t>
            </a:r>
          </a:p>
          <a:p>
            <a:endParaRPr lang="en-US" sz="1200" dirty="0"/>
          </a:p>
          <a:p>
            <a:r>
              <a:rPr lang="en-US" sz="1200" dirty="0"/>
              <a:t>National Institute of Standards (NIST) – Founded in 1901, NIST is a non-regulatory federal agency within the </a:t>
            </a:r>
            <a:r>
              <a:rPr lang="en-US" sz="1200" dirty="0">
                <a:hlinkClick r:id="rId2"/>
              </a:rPr>
              <a:t>U.S. Department of Commerce</a:t>
            </a:r>
            <a:r>
              <a:rPr lang="en-US" sz="1200" dirty="0"/>
              <a:t>. NIST's mission is to promote U.S. innovation and industrial competitiveness by advancing measurement science, standards, and technology in ways that enhance economic security and improve our quality of life.</a:t>
            </a:r>
          </a:p>
          <a:p>
            <a:endParaRPr lang="en-US" sz="1200" dirty="0" smtClean="0"/>
          </a:p>
          <a:p>
            <a:r>
              <a:rPr lang="en-US" sz="1200" dirty="0" smtClean="0"/>
              <a:t>North American Energy Standards Board (NAESB) - </a:t>
            </a:r>
            <a:r>
              <a:rPr lang="en-US" sz="1200" dirty="0"/>
              <a:t>The North American Energy Standards Board (NAESB) serves as an industry forum for the development and promotion of standards which will lead to a seamless marketplace for wholesale and retail natural gas and electricity, as recognized by its customers, business community, participants, and regulatory entities. </a:t>
            </a:r>
            <a:endParaRPr lang="en-US" sz="1200" dirty="0" smtClean="0"/>
          </a:p>
          <a:p>
            <a:pPr marL="0" indent="0">
              <a:buNone/>
            </a:pPr>
            <a:endParaRPr lang="en-US" sz="1200" dirty="0"/>
          </a:p>
          <a:p>
            <a:r>
              <a:rPr lang="en-US" sz="1200" dirty="0"/>
              <a:t>Organization for the Advancement of Structured Information Standards (OASIS) - </a:t>
            </a:r>
            <a:r>
              <a:rPr lang="en-US" sz="1200" b="1" dirty="0"/>
              <a:t>OASIS</a:t>
            </a:r>
            <a:r>
              <a:rPr lang="en-US" sz="1200" dirty="0"/>
              <a:t> (Organization for the Advancement of Structured Information Standards) is a not-for-profit consortium that drives the development, convergence and adoption of open standards for the global information society. </a:t>
            </a:r>
            <a:br>
              <a:rPr lang="en-US" sz="1200" dirty="0"/>
            </a:br>
            <a:r>
              <a:rPr lang="en-US" sz="1200" dirty="0"/>
              <a:t/>
            </a:r>
            <a:br>
              <a:rPr lang="en-US" sz="1200" dirty="0"/>
            </a:br>
            <a:r>
              <a:rPr lang="en-US" sz="1200" dirty="0"/>
              <a:t>OASIS promotes industry consensus and produces worldwide standards for security, Cloud computing, SOA, Web services, the Smart Grid, electronic publishing, emergency management, and other areas. OASIS open standards offer the potential to lower cost, stimulate innovation, grow global markets, and protect the right of free choice of technology. </a:t>
            </a:r>
          </a:p>
          <a:p>
            <a:endParaRPr lang="en-US" sz="1200" dirty="0"/>
          </a:p>
          <a:p>
            <a:endParaRPr lang="en-US" sz="1200" dirty="0"/>
          </a:p>
          <a:p>
            <a:endParaRPr lang="en-US" sz="1200" dirty="0"/>
          </a:p>
        </p:txBody>
      </p:sp>
      <p:sp>
        <p:nvSpPr>
          <p:cNvPr id="4" name="Slide Number Placeholder 3"/>
          <p:cNvSpPr>
            <a:spLocks noGrp="1"/>
          </p:cNvSpPr>
          <p:nvPr>
            <p:ph type="sldNum" sz="quarter" idx="12"/>
          </p:nvPr>
        </p:nvSpPr>
        <p:spPr/>
        <p:txBody>
          <a:bodyPr/>
          <a:lstStyle/>
          <a:p>
            <a:fld id="{414B91E9-167A-42DB-9512-6C2730F6BB75}"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1176702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r"/>
            <a:r>
              <a:rPr lang="en-US" sz="3600" dirty="0">
                <a:solidFill>
                  <a:schemeClr val="accent5">
                    <a:lumMod val="50000"/>
                  </a:schemeClr>
                </a:solidFill>
              </a:rPr>
              <a:t>Trade Associations</a:t>
            </a:r>
          </a:p>
        </p:txBody>
      </p:sp>
      <p:sp>
        <p:nvSpPr>
          <p:cNvPr id="3" name="Content Placeholder 2"/>
          <p:cNvSpPr>
            <a:spLocks noGrp="1"/>
          </p:cNvSpPr>
          <p:nvPr>
            <p:ph idx="1"/>
          </p:nvPr>
        </p:nvSpPr>
        <p:spPr>
          <a:xfrm>
            <a:off x="457200" y="1371600"/>
            <a:ext cx="8229600" cy="4525963"/>
          </a:xfrm>
        </p:spPr>
        <p:txBody>
          <a:bodyPr>
            <a:noAutofit/>
          </a:bodyPr>
          <a:lstStyle/>
          <a:p>
            <a:r>
              <a:rPr lang="en-US" sz="1200" dirty="0" smtClean="0"/>
              <a:t>ISO/RTO Council (IRC) - </a:t>
            </a:r>
            <a:r>
              <a:rPr lang="en-US" sz="1200" dirty="0"/>
              <a:t>The ISO/RTO Council (IRC) is comprised of 10 Independent System Operators (ISOs) and Regional Transmission Organizations (RTOs) in North America. These ISOs and RTOs serve two-thirds of electricity consumers in the United States and more than 50 percent of Canada's </a:t>
            </a:r>
            <a:r>
              <a:rPr lang="en-US" sz="1200" dirty="0" smtClean="0"/>
              <a:t>population.</a:t>
            </a:r>
          </a:p>
          <a:p>
            <a:endParaRPr lang="en-US" sz="1200" dirty="0"/>
          </a:p>
          <a:p>
            <a:r>
              <a:rPr lang="en-US" sz="1200" dirty="0" err="1"/>
              <a:t>MultiSpeak</a:t>
            </a:r>
            <a:r>
              <a:rPr lang="en-US" sz="1200" dirty="0"/>
              <a:t> </a:t>
            </a:r>
            <a:r>
              <a:rPr lang="en-US" sz="1200" dirty="0" err="1"/>
              <a:t>Intiative</a:t>
            </a:r>
            <a:r>
              <a:rPr lang="en-US" sz="1200" dirty="0"/>
              <a:t>  – The </a:t>
            </a:r>
            <a:r>
              <a:rPr lang="en-US" sz="1200" dirty="0" err="1"/>
              <a:t>MultiSpeak</a:t>
            </a:r>
            <a:r>
              <a:rPr lang="en-US" sz="1200" dirty="0"/>
              <a:t> Initiative is a collaboration of the National Rural Electric Cooperative Association (NRECA), leading software vendors supplying the utility market, and utilities. The Initiative has developed and continues to expand the </a:t>
            </a:r>
            <a:r>
              <a:rPr lang="en-US" sz="1200" dirty="0" err="1"/>
              <a:t>MultiSpeak</a:t>
            </a:r>
            <a:r>
              <a:rPr lang="en-US" sz="1200" dirty="0"/>
              <a:t> Specification for Interoperability a </a:t>
            </a:r>
            <a:r>
              <a:rPr lang="en-US" sz="1200" dirty="0">
                <a:hlinkClick r:id="rId2" action="ppaction://hlinkfile"/>
              </a:rPr>
              <a:t>specification</a:t>
            </a:r>
            <a:r>
              <a:rPr lang="en-US" sz="1200" dirty="0"/>
              <a:t> that defines standardized interfaces among enterprise software applications commonly used by electric utilities.  </a:t>
            </a:r>
            <a:br>
              <a:rPr lang="en-US" sz="1200" dirty="0"/>
            </a:br>
            <a:r>
              <a:rPr lang="en-US" sz="1200" dirty="0"/>
              <a:t/>
            </a:r>
            <a:br>
              <a:rPr lang="en-US" sz="1200" dirty="0"/>
            </a:br>
            <a:r>
              <a:rPr lang="en-US" sz="1200" dirty="0"/>
              <a:t>The </a:t>
            </a:r>
            <a:r>
              <a:rPr lang="en-US" sz="1200" dirty="0" err="1"/>
              <a:t>MultiSpeak</a:t>
            </a:r>
            <a:r>
              <a:rPr lang="en-US" sz="1200" dirty="0"/>
              <a:t> Specification is a key industry-wide standard for realizing the potential of enterprise application interoperability. The </a:t>
            </a:r>
            <a:r>
              <a:rPr lang="en-US" sz="1200" dirty="0" err="1"/>
              <a:t>MultiSpeak</a:t>
            </a:r>
            <a:r>
              <a:rPr lang="en-US" sz="1200" dirty="0"/>
              <a:t> Specification is the most widely applied </a:t>
            </a:r>
            <a:r>
              <a:rPr lang="en-US" sz="1200" i="1" dirty="0"/>
              <a:t>de facto</a:t>
            </a:r>
            <a:r>
              <a:rPr lang="en-US" sz="1200" dirty="0"/>
              <a:t> standard in North America pertaining to distribution utilities and all portions of vertically-integrated utilities except generation and power marketing. It is currently in use in daily operations of more than 600 electric cooperatives, investor-owned utilities, municipals, and public power districts in at least 15 different countries. </a:t>
            </a:r>
            <a:br>
              <a:rPr lang="en-US" sz="1200" dirty="0"/>
            </a:br>
            <a:endParaRPr lang="en-US" sz="1200" dirty="0"/>
          </a:p>
          <a:p>
            <a:r>
              <a:rPr lang="en-US" sz="1200" dirty="0" smtClean="0"/>
              <a:t>Open </a:t>
            </a:r>
            <a:r>
              <a:rPr lang="en-US" sz="1200" dirty="0"/>
              <a:t>ADR Alliance - The </a:t>
            </a:r>
            <a:r>
              <a:rPr lang="en-US" sz="1200" dirty="0" err="1"/>
              <a:t>OpenADR</a:t>
            </a:r>
            <a:r>
              <a:rPr lang="en-US" sz="1200" dirty="0"/>
              <a:t> Alliance was formed to build on the foundation of technical activities to support the development, testing, and deployment of commercial </a:t>
            </a:r>
            <a:r>
              <a:rPr lang="en-US" sz="1200" dirty="0" err="1"/>
              <a:t>OpenADR</a:t>
            </a:r>
            <a:r>
              <a:rPr lang="en-US" sz="1200" dirty="0"/>
              <a:t> and facilitates its acceleration and widespread adoption. This approach needs to engage service providers (such as electric utilities and systems operators) within the domain of the Smart Grid that publish </a:t>
            </a:r>
            <a:r>
              <a:rPr lang="en-US" sz="1200" dirty="0" err="1"/>
              <a:t>OpenADR</a:t>
            </a:r>
            <a:r>
              <a:rPr lang="en-US" sz="1200" dirty="0"/>
              <a:t> signals, as well as the facilities or third-party entities that consume them to manage electric loads. The </a:t>
            </a:r>
            <a:r>
              <a:rPr lang="en-US" sz="1200" dirty="0" err="1"/>
              <a:t>OpenADR</a:t>
            </a:r>
            <a:r>
              <a:rPr lang="en-US" sz="1200" dirty="0"/>
              <a:t> Alliance will enable all stakeholders to participate in automated DR, dynamic pricing, and electricity grid reliability. </a:t>
            </a:r>
            <a:br>
              <a:rPr lang="en-US" sz="1200" dirty="0"/>
            </a:br>
            <a:endParaRPr lang="en-US" sz="1200" dirty="0"/>
          </a:p>
          <a:p>
            <a:r>
              <a:rPr lang="en-US" sz="1200" dirty="0"/>
              <a:t>Smart Grid Interoperability Panel (SGIP) - The National Institute of Standards and Technology (NIST) initiated the </a:t>
            </a:r>
            <a:r>
              <a:rPr lang="en-US" sz="1200" dirty="0">
                <a:hlinkClick r:id="rId3" action="ppaction://hlinkfile"/>
              </a:rPr>
              <a:t>SGIP</a:t>
            </a:r>
            <a:r>
              <a:rPr lang="en-US" sz="1200" dirty="0"/>
              <a:t> to support NIST in fulfilling its responsibility, under the Energy Independence and Security Act of 2007, to coordinate standards development for the Smart Grid. Established in late 2009, the </a:t>
            </a:r>
            <a:r>
              <a:rPr lang="en-US" sz="1200" dirty="0">
                <a:hlinkClick r:id="rId3" action="ppaction://hlinkfile"/>
              </a:rPr>
              <a:t>SGIP</a:t>
            </a:r>
            <a:r>
              <a:rPr lang="en-US" sz="1200" dirty="0"/>
              <a:t> is a public/private partnership that defines requirements for essential communication protocols and other common specifications and coordinates development of these standards by collaborating organizations. </a:t>
            </a:r>
          </a:p>
          <a:p>
            <a:endParaRPr lang="en-US" sz="1200" dirty="0"/>
          </a:p>
          <a:p>
            <a:endParaRPr lang="en-US" sz="1200" dirty="0"/>
          </a:p>
        </p:txBody>
      </p:sp>
      <p:sp>
        <p:nvSpPr>
          <p:cNvPr id="4" name="Slide Number Placeholder 3"/>
          <p:cNvSpPr>
            <a:spLocks noGrp="1"/>
          </p:cNvSpPr>
          <p:nvPr>
            <p:ph type="sldNum" sz="quarter" idx="12"/>
          </p:nvPr>
        </p:nvSpPr>
        <p:spPr/>
        <p:txBody>
          <a:bodyPr/>
          <a:lstStyle/>
          <a:p>
            <a:fld id="{414B91E9-167A-42DB-9512-6C2730F6BB75}" type="slidenum">
              <a:rPr lang="en-US" b="0" u="none" smtClean="0">
                <a:solidFill>
                  <a:prstClr val="black">
                    <a:tint val="75000"/>
                  </a:prstClr>
                </a:solidFill>
              </a:rPr>
              <a:pPr/>
              <a:t>11</a:t>
            </a:fld>
            <a:endParaRPr lang="en-US" b="0" u="none" dirty="0">
              <a:solidFill>
                <a:prstClr val="black">
                  <a:tint val="75000"/>
                </a:prstClr>
              </a:solidFill>
            </a:endParaRPr>
          </a:p>
        </p:txBody>
      </p:sp>
    </p:spTree>
    <p:extLst>
      <p:ext uri="{BB962C8B-B14F-4D97-AF65-F5344CB8AC3E}">
        <p14:creationId xmlns:p14="http://schemas.microsoft.com/office/powerpoint/2010/main" val="347704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r" fontAlgn="base">
              <a:spcAft>
                <a:spcPct val="0"/>
              </a:spcAft>
            </a:pPr>
            <a:r>
              <a:rPr lang="en-US" sz="3600" dirty="0">
                <a:solidFill>
                  <a:schemeClr val="accent5">
                    <a:lumMod val="50000"/>
                  </a:schemeClr>
                </a:solidFill>
              </a:rPr>
              <a:t>Agenda</a:t>
            </a:r>
          </a:p>
        </p:txBody>
      </p:sp>
      <p:sp>
        <p:nvSpPr>
          <p:cNvPr id="5" name="Content Placeholder 4"/>
          <p:cNvSpPr>
            <a:spLocks noGrp="1"/>
          </p:cNvSpPr>
          <p:nvPr>
            <p:ph idx="1"/>
          </p:nvPr>
        </p:nvSpPr>
        <p:spPr/>
        <p:txBody>
          <a:bodyPr>
            <a:normAutofit/>
          </a:bodyPr>
          <a:lstStyle/>
          <a:p>
            <a:r>
              <a:rPr lang="en-US" sz="2800" dirty="0" smtClean="0"/>
              <a:t>Project Support Organizations</a:t>
            </a:r>
          </a:p>
          <a:p>
            <a:r>
              <a:rPr lang="en-US" sz="2800" dirty="0" smtClean="0"/>
              <a:t>Smart Grid Projects</a:t>
            </a:r>
          </a:p>
          <a:p>
            <a:r>
              <a:rPr lang="en-US" sz="2800" dirty="0" smtClean="0"/>
              <a:t>Project Development Process</a:t>
            </a:r>
          </a:p>
          <a:p>
            <a:pPr lvl="1"/>
            <a:r>
              <a:rPr lang="en-US" sz="2400" dirty="0" smtClean="0"/>
              <a:t>How Organizations Contribute</a:t>
            </a:r>
          </a:p>
          <a:p>
            <a:pPr lvl="1"/>
            <a:r>
              <a:rPr lang="en-US" sz="2400" dirty="0" smtClean="0"/>
              <a:t>IEC Common Information Model</a:t>
            </a:r>
          </a:p>
          <a:p>
            <a:pPr lvl="1"/>
            <a:r>
              <a:rPr lang="en-US" sz="2400" dirty="0" smtClean="0"/>
              <a:t>NAESB Measurement &amp; Verification Use Cases</a:t>
            </a:r>
          </a:p>
          <a:p>
            <a:pPr lvl="1"/>
            <a:r>
              <a:rPr lang="en-US" sz="2400" dirty="0" smtClean="0"/>
              <a:t>IRC Profile Development</a:t>
            </a:r>
          </a:p>
          <a:p>
            <a:r>
              <a:rPr lang="en-US" sz="2800" dirty="0" smtClean="0"/>
              <a:t>Project Status</a:t>
            </a:r>
          </a:p>
          <a:p>
            <a:pPr lvl="1"/>
            <a:endParaRPr lang="en-US" sz="2400" dirty="0" smtClean="0"/>
          </a:p>
          <a:p>
            <a:pPr lvl="1"/>
            <a:endParaRPr lang="en-US" sz="2400" dirty="0" smtClean="0"/>
          </a:p>
          <a:p>
            <a:pPr lvl="1"/>
            <a:endParaRPr lang="en-US" sz="2400" dirty="0"/>
          </a:p>
        </p:txBody>
      </p:sp>
    </p:spTree>
    <p:extLst>
      <p:ext uri="{BB962C8B-B14F-4D97-AF65-F5344CB8AC3E}">
        <p14:creationId xmlns:p14="http://schemas.microsoft.com/office/powerpoint/2010/main" val="2829709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sz="2000" dirty="0" smtClean="0"/>
              <a:t>Standards Development Organizations</a:t>
            </a:r>
            <a:br>
              <a:rPr lang="en-US" sz="2000" dirty="0" smtClean="0"/>
            </a:br>
            <a:endParaRPr lang="en-US" sz="2000" dirty="0" smtClean="0"/>
          </a:p>
          <a:p>
            <a:pPr lvl="1"/>
            <a:r>
              <a:rPr lang="en-US" sz="1200" dirty="0"/>
              <a:t>International </a:t>
            </a:r>
            <a:r>
              <a:rPr lang="en-US" sz="1200" dirty="0" err="1"/>
              <a:t>Electrotechnical</a:t>
            </a:r>
            <a:r>
              <a:rPr lang="en-US" sz="1200" dirty="0"/>
              <a:t> Commission (IEC) - </a:t>
            </a:r>
            <a:r>
              <a:rPr lang="en-US" sz="1200" dirty="0" smtClean="0">
                <a:hlinkClick r:id="rId2"/>
              </a:rPr>
              <a:t>www.iec.ch</a:t>
            </a:r>
            <a:endParaRPr lang="en-US" sz="1200" dirty="0"/>
          </a:p>
          <a:p>
            <a:pPr lvl="1"/>
            <a:endParaRPr lang="en-US" sz="1200" dirty="0" smtClean="0"/>
          </a:p>
          <a:p>
            <a:pPr lvl="1"/>
            <a:r>
              <a:rPr lang="en-US" sz="1200" dirty="0" smtClean="0"/>
              <a:t>National </a:t>
            </a:r>
            <a:r>
              <a:rPr lang="en-US" sz="1200" dirty="0"/>
              <a:t>Institute of Standards (NIST)  </a:t>
            </a:r>
            <a:r>
              <a:rPr lang="en-US" sz="1200" dirty="0" smtClean="0"/>
              <a:t>- </a:t>
            </a:r>
            <a:r>
              <a:rPr lang="en-US" sz="1200" dirty="0" smtClean="0">
                <a:hlinkClick r:id="rId3"/>
              </a:rPr>
              <a:t>www.nist.gov</a:t>
            </a:r>
            <a:endParaRPr lang="en-US" sz="800" dirty="0"/>
          </a:p>
          <a:p>
            <a:pPr marL="457200" lvl="1" indent="0">
              <a:buNone/>
            </a:pPr>
            <a:endParaRPr lang="en-US" sz="1200" dirty="0" smtClean="0"/>
          </a:p>
          <a:p>
            <a:pPr lvl="1"/>
            <a:r>
              <a:rPr lang="en-US" sz="1200" dirty="0" smtClean="0"/>
              <a:t>North </a:t>
            </a:r>
            <a:r>
              <a:rPr lang="en-US" sz="1200" dirty="0"/>
              <a:t>American </a:t>
            </a:r>
            <a:r>
              <a:rPr lang="en-US" sz="1200" dirty="0" smtClean="0"/>
              <a:t>Energy Standards </a:t>
            </a:r>
            <a:r>
              <a:rPr lang="en-US" sz="1200" dirty="0"/>
              <a:t>Board (NAESB) </a:t>
            </a:r>
            <a:r>
              <a:rPr lang="en-US" sz="1200" dirty="0" smtClean="0"/>
              <a:t>- </a:t>
            </a:r>
            <a:r>
              <a:rPr lang="en-US" sz="1200" dirty="0" smtClean="0">
                <a:hlinkClick r:id="rId4"/>
              </a:rPr>
              <a:t>www.naesb.org</a:t>
            </a:r>
            <a:r>
              <a:rPr lang="en-US" sz="1200" dirty="0"/>
              <a:t/>
            </a:r>
            <a:br>
              <a:rPr lang="en-US" sz="1200" dirty="0"/>
            </a:br>
            <a:endParaRPr lang="en-US" sz="1200" dirty="0"/>
          </a:p>
          <a:p>
            <a:pPr lvl="1"/>
            <a:r>
              <a:rPr lang="en-US" sz="1200" dirty="0"/>
              <a:t>Organization for the Advancement of Structured Information Standards (OASIS) </a:t>
            </a:r>
            <a:r>
              <a:rPr lang="en-US" sz="1200" dirty="0" smtClean="0"/>
              <a:t>- </a:t>
            </a:r>
            <a:r>
              <a:rPr lang="en-US" sz="1200" dirty="0" smtClean="0">
                <a:hlinkClick r:id="rId5"/>
              </a:rPr>
              <a:t>www.oasis-open.org</a:t>
            </a:r>
            <a:endParaRPr lang="en-US" sz="1200" dirty="0" smtClean="0"/>
          </a:p>
          <a:p>
            <a:endParaRPr lang="en-US" sz="2000" dirty="0" smtClean="0"/>
          </a:p>
          <a:p>
            <a:pPr marL="0" indent="0">
              <a:buNone/>
            </a:pPr>
            <a:r>
              <a:rPr lang="en-US" sz="2000" dirty="0" smtClean="0"/>
              <a:t>Trade &amp; Technology Associations</a:t>
            </a:r>
            <a:endParaRPr lang="en-US" sz="2000" dirty="0"/>
          </a:p>
          <a:p>
            <a:pPr lvl="1"/>
            <a:endParaRPr lang="en-US" sz="1200" dirty="0" smtClean="0"/>
          </a:p>
          <a:p>
            <a:pPr lvl="1"/>
            <a:r>
              <a:rPr lang="en-US" sz="1200" dirty="0" smtClean="0"/>
              <a:t>ISO/RTO </a:t>
            </a:r>
            <a:r>
              <a:rPr lang="en-US" sz="1200" dirty="0"/>
              <a:t>Council (IRC)  </a:t>
            </a:r>
            <a:r>
              <a:rPr lang="en-US" sz="1200" dirty="0">
                <a:hlinkClick r:id="rId6"/>
              </a:rPr>
              <a:t>www.isorto.org</a:t>
            </a:r>
            <a:r>
              <a:rPr lang="en-US" sz="1200" dirty="0"/>
              <a:t/>
            </a:r>
            <a:br>
              <a:rPr lang="en-US" sz="1200" dirty="0"/>
            </a:br>
            <a:endParaRPr lang="en-US" sz="1200" dirty="0"/>
          </a:p>
          <a:p>
            <a:pPr lvl="1"/>
            <a:r>
              <a:rPr lang="en-US" sz="1200" dirty="0" err="1" smtClean="0"/>
              <a:t>Multispeak</a:t>
            </a:r>
            <a:r>
              <a:rPr lang="en-US" sz="1200" dirty="0" smtClean="0"/>
              <a:t> </a:t>
            </a:r>
            <a:r>
              <a:rPr lang="en-US" sz="1200" dirty="0" err="1" smtClean="0"/>
              <a:t>Intiative</a:t>
            </a:r>
            <a:r>
              <a:rPr lang="en-US" sz="1200" dirty="0" smtClean="0"/>
              <a:t>  </a:t>
            </a:r>
            <a:r>
              <a:rPr lang="en-US" sz="1200" dirty="0"/>
              <a:t>- </a:t>
            </a:r>
            <a:r>
              <a:rPr lang="en-US" sz="1200" dirty="0">
                <a:hlinkClick r:id="rId7"/>
              </a:rPr>
              <a:t>http://</a:t>
            </a:r>
            <a:r>
              <a:rPr lang="en-US" sz="1200" dirty="0" smtClean="0">
                <a:hlinkClick r:id="rId7"/>
              </a:rPr>
              <a:t>www.multispeak.org/</a:t>
            </a:r>
            <a:endParaRPr lang="en-US" sz="1200" dirty="0" smtClean="0"/>
          </a:p>
          <a:p>
            <a:pPr lvl="1"/>
            <a:endParaRPr lang="en-US" sz="1200" dirty="0" smtClean="0"/>
          </a:p>
          <a:p>
            <a:pPr lvl="1"/>
            <a:r>
              <a:rPr lang="en-US" sz="1200" dirty="0" err="1"/>
              <a:t>OpenADR</a:t>
            </a:r>
            <a:r>
              <a:rPr lang="en-US" sz="1200" dirty="0"/>
              <a:t> Alliance - </a:t>
            </a:r>
            <a:r>
              <a:rPr lang="en-US" sz="1200" dirty="0">
                <a:hlinkClick r:id="rId8"/>
              </a:rPr>
              <a:t>http://www.openadr.org/</a:t>
            </a:r>
            <a:r>
              <a:rPr lang="en-US" sz="1200" dirty="0"/>
              <a:t/>
            </a:r>
            <a:br>
              <a:rPr lang="en-US" sz="1200" dirty="0"/>
            </a:br>
            <a:endParaRPr lang="en-US" sz="1200" dirty="0" smtClean="0"/>
          </a:p>
          <a:p>
            <a:pPr lvl="1"/>
            <a:r>
              <a:rPr lang="en-US" sz="1200" dirty="0" smtClean="0"/>
              <a:t>Smart </a:t>
            </a:r>
            <a:r>
              <a:rPr lang="en-US" sz="1200" dirty="0"/>
              <a:t>Grid Interoperability Panel (SGIP) </a:t>
            </a:r>
            <a:r>
              <a:rPr lang="en-US" sz="1600" dirty="0" smtClean="0"/>
              <a:t> - </a:t>
            </a:r>
            <a:r>
              <a:rPr lang="en-US" sz="1200" dirty="0">
                <a:hlinkClick r:id="rId9"/>
              </a:rPr>
              <a:t>http://collaborate.nist.gov/twiki-sggrid/bin/view/SmartGrid/WebHome</a:t>
            </a:r>
            <a:r>
              <a:rPr lang="en-US" sz="1200" dirty="0"/>
              <a:t/>
            </a:r>
            <a:br>
              <a:rPr lang="en-US" sz="1200" dirty="0"/>
            </a:br>
            <a:endParaRPr lang="en-US" sz="1200" dirty="0"/>
          </a:p>
          <a:p>
            <a:endParaRPr lang="en-US" sz="2000" dirty="0"/>
          </a:p>
        </p:txBody>
      </p:sp>
      <p:sp>
        <p:nvSpPr>
          <p:cNvPr id="4" name="Title 1"/>
          <p:cNvSpPr txBox="1">
            <a:spLocks/>
          </p:cNvSpPr>
          <p:nvPr/>
        </p:nvSpPr>
        <p:spPr>
          <a:xfrm>
            <a:off x="6858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3600" b="0" u="none" dirty="0" smtClean="0">
                <a:solidFill>
                  <a:schemeClr val="accent5">
                    <a:lumMod val="50000"/>
                  </a:schemeClr>
                </a:solidFill>
              </a:rPr>
              <a:t>Project Support Organizations</a:t>
            </a:r>
            <a:endParaRPr lang="en-US" sz="3600" b="0" u="none" dirty="0">
              <a:solidFill>
                <a:schemeClr val="accent5">
                  <a:lumMod val="50000"/>
                </a:schemeClr>
              </a:solidFill>
            </a:endParaRPr>
          </a:p>
        </p:txBody>
      </p:sp>
      <p:sp>
        <p:nvSpPr>
          <p:cNvPr id="6" name="Slide Number Placeholder 3"/>
          <p:cNvSpPr>
            <a:spLocks noGrp="1"/>
          </p:cNvSpPr>
          <p:nvPr>
            <p:ph type="sldNum" sz="quarter" idx="12"/>
          </p:nvPr>
        </p:nvSpPr>
        <p:spPr>
          <a:xfrm>
            <a:off x="6553200" y="6356350"/>
            <a:ext cx="2133600" cy="365125"/>
          </a:xfrm>
          <a:prstGeom prst="rect">
            <a:avLst/>
          </a:prstGeom>
        </p:spPr>
        <p:txBody>
          <a:bodyPr/>
          <a:lstStyle/>
          <a:p>
            <a:pPr>
              <a:defRPr/>
            </a:pPr>
            <a:fld id="{1736A5B4-A89C-4730-9ED4-989E4F6D7D23}" type="slidenum">
              <a:rPr lang="en-US" b="0" u="none" smtClean="0"/>
              <a:pPr>
                <a:defRPr/>
              </a:pPr>
              <a:t>3</a:t>
            </a:fld>
            <a:endParaRPr lang="en-US" b="0" u="none" dirty="0"/>
          </a:p>
        </p:txBody>
      </p:sp>
    </p:spTree>
    <p:extLst>
      <p:ext uri="{BB962C8B-B14F-4D97-AF65-F5344CB8AC3E}">
        <p14:creationId xmlns:p14="http://schemas.microsoft.com/office/powerpoint/2010/main" val="3765698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8229600" cy="1143000"/>
          </a:xfrm>
        </p:spPr>
        <p:txBody>
          <a:bodyPr>
            <a:normAutofit/>
          </a:bodyPr>
          <a:lstStyle/>
          <a:p>
            <a:pPr algn="r"/>
            <a:r>
              <a:rPr lang="en-US" sz="3600" dirty="0" smtClean="0">
                <a:solidFill>
                  <a:schemeClr val="accent5">
                    <a:lumMod val="50000"/>
                  </a:schemeClr>
                </a:solidFill>
              </a:rPr>
              <a:t>Smart Grid Projects</a:t>
            </a:r>
            <a:endParaRPr lang="en-US" sz="3600" dirty="0">
              <a:solidFill>
                <a:schemeClr val="accent5">
                  <a:lumMod val="50000"/>
                </a:schemeClr>
              </a:solidFill>
            </a:endParaRPr>
          </a:p>
        </p:txBody>
      </p:sp>
      <p:sp>
        <p:nvSpPr>
          <p:cNvPr id="3" name="Content Placeholder 2"/>
          <p:cNvSpPr>
            <a:spLocks noGrp="1"/>
          </p:cNvSpPr>
          <p:nvPr>
            <p:ph idx="1"/>
          </p:nvPr>
        </p:nvSpPr>
        <p:spPr>
          <a:xfrm>
            <a:off x="457200" y="1295400"/>
            <a:ext cx="8229600" cy="4830763"/>
          </a:xfrm>
        </p:spPr>
        <p:txBody>
          <a:bodyPr>
            <a:noAutofit/>
          </a:bodyPr>
          <a:lstStyle/>
          <a:p>
            <a:endParaRPr lang="en-US" sz="1600" dirty="0" smtClean="0"/>
          </a:p>
          <a:p>
            <a:r>
              <a:rPr lang="en-US" sz="1600" dirty="0" smtClean="0"/>
              <a:t>IRC </a:t>
            </a:r>
            <a:r>
              <a:rPr lang="en-US" sz="1600" dirty="0"/>
              <a:t>sponsored Smart Grid Initiative in 2009</a:t>
            </a:r>
          </a:p>
          <a:p>
            <a:pPr lvl="1"/>
            <a:r>
              <a:rPr lang="en-US" sz="1400" dirty="0"/>
              <a:t>Completed information model &amp; use cases for ISO to Aggregator using Common Information Model (CIM)</a:t>
            </a:r>
          </a:p>
          <a:p>
            <a:pPr lvl="1"/>
            <a:r>
              <a:rPr lang="en-US" sz="1400" dirty="0"/>
              <a:t>Submitted to NAESB</a:t>
            </a:r>
          </a:p>
          <a:p>
            <a:pPr lvl="1"/>
            <a:r>
              <a:rPr lang="en-US" sz="1400" dirty="0"/>
              <a:t>Submitted to NIST  Smart Grid Interoperability Panel (SGIP) </a:t>
            </a:r>
          </a:p>
          <a:p>
            <a:pPr lvl="2"/>
            <a:r>
              <a:rPr lang="en-US" sz="1400" dirty="0" smtClean="0"/>
              <a:t>Incorporated </a:t>
            </a:r>
            <a:r>
              <a:rPr lang="en-US" sz="1400" dirty="0" smtClean="0"/>
              <a:t>into Priority Action Plans 3 </a:t>
            </a:r>
            <a:r>
              <a:rPr lang="en-US" sz="1400" dirty="0" smtClean="0"/>
              <a:t>(Common Pricing Model)</a:t>
            </a:r>
          </a:p>
          <a:p>
            <a:pPr lvl="2"/>
            <a:r>
              <a:rPr lang="en-US" sz="1400" dirty="0" smtClean="0"/>
              <a:t>Incorporated into Priority Action Plan 9 (Standard Demand Response Signals)</a:t>
            </a:r>
          </a:p>
          <a:p>
            <a:pPr lvl="2"/>
            <a:r>
              <a:rPr lang="en-US" sz="1400" dirty="0"/>
              <a:t>ERCOT &amp; other ISOs were active participants in </a:t>
            </a:r>
            <a:r>
              <a:rPr lang="en-US" sz="1400" dirty="0" smtClean="0"/>
              <a:t>these Action Plans</a:t>
            </a:r>
            <a:endParaRPr lang="en-US" sz="1400" dirty="0"/>
          </a:p>
          <a:p>
            <a:pPr lvl="1"/>
            <a:r>
              <a:rPr lang="en-US" sz="1400" dirty="0"/>
              <a:t>SGIP adopted into catalogue of standards in December </a:t>
            </a:r>
            <a:r>
              <a:rPr lang="en-US" sz="1400" dirty="0" smtClean="0"/>
              <a:t>2011</a:t>
            </a:r>
            <a:r>
              <a:rPr lang="en-US" sz="1200" dirty="0" smtClean="0"/>
              <a:t>  </a:t>
            </a:r>
            <a:br>
              <a:rPr lang="en-US" sz="1200" dirty="0" smtClean="0"/>
            </a:br>
            <a:r>
              <a:rPr lang="en-US" sz="1200" dirty="0" smtClean="0"/>
              <a:t/>
            </a:r>
            <a:br>
              <a:rPr lang="en-US" sz="1200" dirty="0" smtClean="0"/>
            </a:br>
            <a:endParaRPr lang="en-US" sz="1200" dirty="0"/>
          </a:p>
          <a:p>
            <a:r>
              <a:rPr lang="en-US" sz="1600" dirty="0" smtClean="0"/>
              <a:t>A </a:t>
            </a:r>
            <a:r>
              <a:rPr lang="en-US" sz="1600" dirty="0"/>
              <a:t>second IRC sponsored project jointly supported by the IT and Markets Committees</a:t>
            </a:r>
          </a:p>
          <a:p>
            <a:pPr lvl="1"/>
            <a:r>
              <a:rPr lang="en-US" sz="1400" dirty="0"/>
              <a:t>Update 2009 IRC use </a:t>
            </a:r>
            <a:r>
              <a:rPr lang="en-US" sz="1400" dirty="0" smtClean="0"/>
              <a:t>cases and information model </a:t>
            </a:r>
            <a:r>
              <a:rPr lang="en-US" sz="1400" dirty="0"/>
              <a:t>to the latest version of the </a:t>
            </a:r>
            <a:r>
              <a:rPr lang="en-US" sz="1400" dirty="0" smtClean="0"/>
              <a:t>CIM</a:t>
            </a:r>
          </a:p>
          <a:p>
            <a:pPr lvl="1"/>
            <a:r>
              <a:rPr lang="en-US" sz="1400" dirty="0" smtClean="0"/>
              <a:t>Create common message format using the CIM for Demand Response</a:t>
            </a:r>
          </a:p>
          <a:p>
            <a:pPr lvl="1"/>
            <a:r>
              <a:rPr lang="en-US" sz="1400" dirty="0" smtClean="0"/>
              <a:t>Map </a:t>
            </a:r>
            <a:r>
              <a:rPr lang="en-US" sz="1400" dirty="0"/>
              <a:t>the OpenADR implementation profile to </a:t>
            </a:r>
            <a:r>
              <a:rPr lang="en-US" sz="1400" dirty="0" smtClean="0"/>
              <a:t>the ISO common CIM message</a:t>
            </a:r>
          </a:p>
          <a:p>
            <a:pPr lvl="1"/>
            <a:r>
              <a:rPr lang="en-US" sz="1400" dirty="0" smtClean="0"/>
              <a:t>Map the </a:t>
            </a:r>
            <a:r>
              <a:rPr lang="en-US" sz="1400" dirty="0" err="1" smtClean="0"/>
              <a:t>MultiSpeak</a:t>
            </a:r>
            <a:r>
              <a:rPr lang="en-US" sz="1400" dirty="0" smtClean="0"/>
              <a:t> implementation to the ISO common CIM message</a:t>
            </a:r>
            <a:endParaRPr lang="en-US" sz="1400" dirty="0"/>
          </a:p>
          <a:p>
            <a:pPr lvl="1"/>
            <a:r>
              <a:rPr lang="en-US" sz="1400" dirty="0"/>
              <a:t>Publish the work in the US through the </a:t>
            </a:r>
            <a:r>
              <a:rPr lang="en-US" sz="1400" dirty="0" smtClean="0"/>
              <a:t>SGIP </a:t>
            </a:r>
            <a:r>
              <a:rPr lang="en-US" sz="1400" dirty="0"/>
              <a:t>processes</a:t>
            </a:r>
          </a:p>
          <a:p>
            <a:pPr lvl="1"/>
            <a:r>
              <a:rPr lang="en-US" sz="1400" dirty="0"/>
              <a:t>Publish the work internationally through the International Electrotechnical Commission (IEC) process</a:t>
            </a:r>
            <a:br>
              <a:rPr lang="en-US" sz="1400" dirty="0"/>
            </a:br>
            <a:endParaRPr lang="en-US" sz="1200" dirty="0"/>
          </a:p>
          <a:p>
            <a:pPr marL="914400" lvl="2" indent="0">
              <a:buNone/>
            </a:pPr>
            <a:endParaRPr lang="en-US" sz="1200" dirty="0"/>
          </a:p>
          <a:p>
            <a:pPr lvl="1"/>
            <a:endParaRPr lang="en-US" sz="1400" dirty="0"/>
          </a:p>
          <a:p>
            <a:endParaRPr lang="en-US" sz="1050" dirty="0"/>
          </a:p>
          <a:p>
            <a:endParaRPr lang="en-US" sz="1050" dirty="0"/>
          </a:p>
        </p:txBody>
      </p:sp>
      <p:sp>
        <p:nvSpPr>
          <p:cNvPr id="5" name="Slide Number Placeholder 4"/>
          <p:cNvSpPr>
            <a:spLocks noGrp="1"/>
          </p:cNvSpPr>
          <p:nvPr>
            <p:ph type="sldNum" sz="quarter" idx="12"/>
          </p:nvPr>
        </p:nvSpPr>
        <p:spPr/>
        <p:txBody>
          <a:bodyPr/>
          <a:lstStyle/>
          <a:p>
            <a:fld id="{414B91E9-167A-42DB-9512-6C2730F6BB75}" type="slidenum">
              <a:rPr lang="en-US" b="0" u="none" smtClean="0">
                <a:solidFill>
                  <a:prstClr val="black"/>
                </a:solidFill>
              </a:rPr>
              <a:pPr/>
              <a:t>4</a:t>
            </a:fld>
            <a:endParaRPr lang="en-US" b="0" u="none" dirty="0">
              <a:solidFill>
                <a:prstClr val="black"/>
              </a:solidFill>
            </a:endParaRPr>
          </a:p>
        </p:txBody>
      </p:sp>
    </p:spTree>
    <p:extLst>
      <p:ext uri="{BB962C8B-B14F-4D97-AF65-F5344CB8AC3E}">
        <p14:creationId xmlns:p14="http://schemas.microsoft.com/office/powerpoint/2010/main" val="2310815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prstGeom prst="rect">
            <a:avLst/>
          </a:prstGeom>
        </p:spPr>
        <p:txBody>
          <a:bodyPr/>
          <a:lstStyle/>
          <a:p>
            <a:pPr>
              <a:defRPr/>
            </a:pPr>
            <a:fld id="{1736A5B4-A89C-4730-9ED4-989E4F6D7D23}" type="slidenum">
              <a:rPr lang="en-US" b="0" u="none" smtClean="0"/>
              <a:pPr>
                <a:defRPr/>
              </a:pPr>
              <a:t>5</a:t>
            </a:fld>
            <a:endParaRPr lang="en-US" b="0" u="none" dirty="0"/>
          </a:p>
        </p:txBody>
      </p:sp>
      <p:sp>
        <p:nvSpPr>
          <p:cNvPr id="61" name="Title 1"/>
          <p:cNvSpPr txBox="1">
            <a:spLocks/>
          </p:cNvSpPr>
          <p:nvPr/>
        </p:nvSpPr>
        <p:spPr>
          <a:xfrm>
            <a:off x="6858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3600" b="0" u="none" dirty="0" smtClean="0">
                <a:solidFill>
                  <a:schemeClr val="accent5">
                    <a:lumMod val="50000"/>
                  </a:schemeClr>
                </a:solidFill>
              </a:rPr>
              <a:t>How Organizations Contribute</a:t>
            </a:r>
            <a:endParaRPr lang="en-US" sz="3600" b="0" u="none" dirty="0">
              <a:solidFill>
                <a:schemeClr val="accent5">
                  <a:lumMod val="50000"/>
                </a:schemeClr>
              </a:solidFill>
            </a:endParaRPr>
          </a:p>
        </p:txBody>
      </p:sp>
      <p:pic>
        <p:nvPicPr>
          <p:cNvPr id="2" name="Picture 6"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19200"/>
            <a:ext cx="799731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3120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2F399F3-B42C-4902-8444-657EDF207295}" type="slidenum">
              <a:rPr lang="en-US" smtClean="0"/>
              <a:pPr>
                <a:defRPr/>
              </a:pPr>
              <a:t>6</a:t>
            </a:fld>
            <a:endParaRPr lang="en-US"/>
          </a:p>
        </p:txBody>
      </p:sp>
      <p:pic>
        <p:nvPicPr>
          <p:cNvPr id="4100" name="Picture 2"/>
          <p:cNvPicPr>
            <a:picLocks noChangeAspect="1" noChangeArrowheads="1"/>
          </p:cNvPicPr>
          <p:nvPr/>
        </p:nvPicPr>
        <p:blipFill>
          <a:blip r:embed="rId2" cstate="print"/>
          <a:srcRect/>
          <a:stretch>
            <a:fillRect/>
          </a:stretch>
        </p:blipFill>
        <p:spPr bwMode="auto">
          <a:xfrm>
            <a:off x="1219200" y="1231850"/>
            <a:ext cx="6773303" cy="5052298"/>
          </a:xfrm>
          <a:prstGeom prst="rect">
            <a:avLst/>
          </a:prstGeom>
          <a:noFill/>
          <a:ln w="9525">
            <a:noFill/>
            <a:miter lim="800000"/>
            <a:headEnd/>
            <a:tailEnd/>
          </a:ln>
          <a:effectLst/>
        </p:spPr>
      </p:pic>
      <p:sp>
        <p:nvSpPr>
          <p:cNvPr id="3" name="Title 2"/>
          <p:cNvSpPr>
            <a:spLocks noGrp="1"/>
          </p:cNvSpPr>
          <p:nvPr>
            <p:ph type="title"/>
          </p:nvPr>
        </p:nvSpPr>
        <p:spPr>
          <a:xfrm>
            <a:off x="457200" y="274638"/>
            <a:ext cx="8229600" cy="868362"/>
          </a:xfrm>
        </p:spPr>
        <p:txBody>
          <a:bodyPr>
            <a:normAutofit/>
          </a:bodyPr>
          <a:lstStyle/>
          <a:p>
            <a:pPr algn="r"/>
            <a:r>
              <a:rPr lang="en-US" sz="3600" dirty="0" smtClean="0">
                <a:solidFill>
                  <a:schemeClr val="accent5">
                    <a:lumMod val="50000"/>
                  </a:schemeClr>
                </a:solidFill>
              </a:rPr>
              <a:t>IEC Common Information Model</a:t>
            </a:r>
            <a:endParaRPr lang="en-US" sz="3600" dirty="0">
              <a:solidFill>
                <a:schemeClr val="accent5">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r"/>
            <a:r>
              <a:rPr lang="en-US" sz="3600" dirty="0">
                <a:solidFill>
                  <a:schemeClr val="accent5">
                    <a:lumMod val="50000"/>
                  </a:schemeClr>
                </a:solidFill>
              </a:rPr>
              <a:t>NAESB </a:t>
            </a:r>
            <a:r>
              <a:rPr lang="en-US" sz="3600" dirty="0" smtClean="0">
                <a:solidFill>
                  <a:schemeClr val="accent5">
                    <a:lumMod val="50000"/>
                  </a:schemeClr>
                </a:solidFill>
              </a:rPr>
              <a:t>M&amp;V Use </a:t>
            </a:r>
            <a:r>
              <a:rPr lang="en-US" sz="3600" dirty="0">
                <a:solidFill>
                  <a:schemeClr val="accent5">
                    <a:lumMod val="50000"/>
                  </a:schemeClr>
                </a:solidFill>
              </a:rPr>
              <a:t>Cases</a:t>
            </a:r>
          </a:p>
        </p:txBody>
      </p:sp>
      <p:sp>
        <p:nvSpPr>
          <p:cNvPr id="3" name="Content Placeholder 2"/>
          <p:cNvSpPr>
            <a:spLocks noGrp="1"/>
          </p:cNvSpPr>
          <p:nvPr>
            <p:ph idx="1"/>
          </p:nvPr>
        </p:nvSpPr>
        <p:spPr>
          <a:xfrm>
            <a:off x="517133" y="1371600"/>
            <a:ext cx="8229600" cy="4525963"/>
          </a:xfrm>
          <a:prstGeom prst="rect">
            <a:avLst/>
          </a:prstGeom>
        </p:spPr>
        <p:txBody>
          <a:bodyPr/>
          <a:lstStyle/>
          <a:p>
            <a:r>
              <a:rPr lang="en-US" sz="2800" b="1" dirty="0" smtClean="0"/>
              <a:t>Market Products</a:t>
            </a:r>
          </a:p>
          <a:p>
            <a:pPr lvl="1"/>
            <a:r>
              <a:rPr lang="en-US" sz="2000" dirty="0" smtClean="0"/>
              <a:t>Energy (Economic)</a:t>
            </a:r>
          </a:p>
          <a:p>
            <a:pPr lvl="1"/>
            <a:r>
              <a:rPr lang="en-US" sz="2000" dirty="0" smtClean="0"/>
              <a:t>Energy (Reliability)</a:t>
            </a:r>
          </a:p>
          <a:p>
            <a:pPr lvl="1"/>
            <a:r>
              <a:rPr lang="en-US" sz="2000" dirty="0" smtClean="0"/>
              <a:t>Capacity</a:t>
            </a:r>
          </a:p>
          <a:p>
            <a:pPr lvl="1"/>
            <a:r>
              <a:rPr lang="en-US" sz="2000" dirty="0" smtClean="0"/>
              <a:t>Reserve</a:t>
            </a:r>
          </a:p>
          <a:p>
            <a:pPr lvl="1"/>
            <a:r>
              <a:rPr lang="en-US" sz="2000" dirty="0" smtClean="0"/>
              <a:t>Regulation</a:t>
            </a:r>
            <a:br>
              <a:rPr lang="en-US" sz="2000" dirty="0" smtClean="0"/>
            </a:br>
            <a:endParaRPr lang="en-US" sz="2000" dirty="0" smtClean="0"/>
          </a:p>
          <a:p>
            <a:r>
              <a:rPr lang="en-US" sz="2800" b="1" dirty="0" smtClean="0"/>
              <a:t>Deployment Type</a:t>
            </a:r>
            <a:endParaRPr lang="en-US" sz="2800" dirty="0" smtClean="0"/>
          </a:p>
          <a:p>
            <a:pPr lvl="1"/>
            <a:r>
              <a:rPr lang="en-US" sz="2000" dirty="0" smtClean="0"/>
              <a:t>Bulk</a:t>
            </a:r>
          </a:p>
          <a:p>
            <a:pPr lvl="1"/>
            <a:r>
              <a:rPr lang="en-US" sz="2000" dirty="0" smtClean="0"/>
              <a:t>Resource</a:t>
            </a:r>
          </a:p>
          <a:p>
            <a:pPr lvl="1"/>
            <a:r>
              <a:rPr lang="en-US" sz="2000" dirty="0" smtClean="0"/>
              <a:t>Self</a:t>
            </a:r>
          </a:p>
          <a:p>
            <a:pPr lvl="1"/>
            <a:endParaRPr lang="en-US" sz="2000" dirty="0" smtClean="0"/>
          </a:p>
          <a:p>
            <a:pPr lvl="1"/>
            <a:endParaRPr lang="en-US" sz="2000" dirty="0" smtClean="0"/>
          </a:p>
        </p:txBody>
      </p:sp>
      <p:sp>
        <p:nvSpPr>
          <p:cNvPr id="8" name="Slide Number Placeholder 7"/>
          <p:cNvSpPr>
            <a:spLocks noGrp="1"/>
          </p:cNvSpPr>
          <p:nvPr>
            <p:ph type="sldNum" sz="quarter" idx="12"/>
          </p:nvPr>
        </p:nvSpPr>
        <p:spPr/>
        <p:txBody>
          <a:bodyPr/>
          <a:lstStyle/>
          <a:p>
            <a:pPr>
              <a:defRPr/>
            </a:pPr>
            <a:fld id="{ED208409-6B28-4FE9-9076-83A4ACE11A48}" type="slidenum">
              <a:rPr lang="en-US" smtClean="0"/>
              <a:pPr>
                <a:defRPr/>
              </a:pPr>
              <a:t>7</a:t>
            </a:fld>
            <a:endParaRPr lang="en-US" dirty="0"/>
          </a:p>
        </p:txBody>
      </p:sp>
      <p:sp>
        <p:nvSpPr>
          <p:cNvPr id="7" name="Content Placeholder 2"/>
          <p:cNvSpPr>
            <a:spLocks noGrp="1"/>
          </p:cNvSpPr>
          <p:nvPr>
            <p:ph sz="quarter" idx="4294967295"/>
          </p:nvPr>
        </p:nvSpPr>
        <p:spPr>
          <a:xfrm>
            <a:off x="4486275" y="1343025"/>
            <a:ext cx="4657725" cy="3071813"/>
          </a:xfrm>
          <a:prstGeom prst="rect">
            <a:avLst/>
          </a:prstGeom>
        </p:spPr>
        <p:txBody>
          <a:bodyPr/>
          <a:lstStyle/>
          <a:p>
            <a:r>
              <a:rPr lang="en-US" sz="2800" b="1" dirty="0" smtClean="0"/>
              <a:t>Performance Evaluation Types</a:t>
            </a:r>
          </a:p>
          <a:p>
            <a:pPr lvl="1"/>
            <a:r>
              <a:rPr lang="en-US" sz="2000" dirty="0" smtClean="0"/>
              <a:t>Historical Baseline</a:t>
            </a:r>
          </a:p>
          <a:p>
            <a:pPr lvl="1"/>
            <a:r>
              <a:rPr lang="en-US" sz="2000" dirty="0" smtClean="0"/>
              <a:t>Meter Before / Meter After Comparison</a:t>
            </a:r>
          </a:p>
          <a:p>
            <a:pPr lvl="1"/>
            <a:r>
              <a:rPr lang="en-US" sz="2000" dirty="0" smtClean="0"/>
              <a:t>Maximum Base Load</a:t>
            </a:r>
          </a:p>
          <a:p>
            <a:pPr lvl="1"/>
            <a:r>
              <a:rPr lang="en-US" sz="2000" dirty="0" smtClean="0"/>
              <a:t>Metered Generator Output</a:t>
            </a:r>
          </a:p>
        </p:txBody>
      </p:sp>
      <p:sp>
        <p:nvSpPr>
          <p:cNvPr id="6" name="Content Placeholder 2"/>
          <p:cNvSpPr txBox="1">
            <a:spLocks/>
          </p:cNvSpPr>
          <p:nvPr/>
        </p:nvSpPr>
        <p:spPr bwMode="auto">
          <a:xfrm>
            <a:off x="4343400" y="5029200"/>
            <a:ext cx="4419600" cy="1143000"/>
          </a:xfrm>
          <a:prstGeom prst="rect">
            <a:avLst/>
          </a:prstGeom>
          <a:solidFill>
            <a:schemeClr val="tx2">
              <a:lumMod val="60000"/>
              <a:lumOff val="40000"/>
            </a:schemeClr>
          </a:solidFill>
          <a:ln>
            <a:noFill/>
          </a:ln>
          <a:extLst/>
        </p:spPr>
        <p:txBody>
          <a:bodyPr vert="horz" wrap="square" lIns="91440" tIns="45720" rIns="91440" bIns="45720" numCol="1" anchor="t" anchorCtr="0" compatLnSpc="1">
            <a:prstTxWarp prst="textNoShape">
              <a:avLst/>
            </a:prstTxWarp>
          </a:bodyPr>
          <a:lstStyle/>
          <a:p>
            <a:pPr marR="0" lvl="0" algn="ctr" defTabSz="-13873163" rtl="0" eaLnBrk="1" fontAlgn="base" latinLnBrk="0" hangingPunct="1">
              <a:lnSpc>
                <a:spcPct val="100000"/>
              </a:lnSpc>
              <a:spcBef>
                <a:spcPts val="700"/>
              </a:spcBef>
              <a:spcAft>
                <a:spcPct val="0"/>
              </a:spcAft>
              <a:buClr>
                <a:schemeClr val="accent1"/>
              </a:buClr>
              <a:buSzPct val="60000"/>
              <a:tabLst/>
              <a:defRPr/>
            </a:pPr>
            <a:r>
              <a:rPr kumimoji="0" lang="en-US" sz="2000" i="1" u="none" strike="noStrike" kern="1200" cap="none" spc="0" normalizeH="0" baseline="0" noProof="0" dirty="0" smtClean="0">
                <a:ln>
                  <a:noFill/>
                </a:ln>
                <a:solidFill>
                  <a:schemeClr val="bg1"/>
                </a:solidFill>
                <a:effectLst/>
                <a:uLnTx/>
                <a:uFillTx/>
                <a:latin typeface="Calibri" pitchFamily="34" charset="0"/>
                <a:ea typeface="+mn-ea"/>
                <a:cs typeface="Calibri" pitchFamily="34" charset="0"/>
              </a:rPr>
              <a:t>Details about all of these concepts are defined in the NAESB Measurement &amp; Verification</a:t>
            </a:r>
            <a:r>
              <a:rPr kumimoji="0" lang="en-US" sz="2000" i="1" u="none" strike="noStrike" kern="1200" cap="none" spc="0" normalizeH="0" noProof="0" dirty="0" smtClean="0">
                <a:ln>
                  <a:noFill/>
                </a:ln>
                <a:solidFill>
                  <a:schemeClr val="bg1"/>
                </a:solidFill>
                <a:effectLst/>
                <a:uLnTx/>
                <a:uFillTx/>
                <a:latin typeface="Calibri" pitchFamily="34" charset="0"/>
                <a:ea typeface="+mn-ea"/>
                <a:cs typeface="Calibri" pitchFamily="34" charset="0"/>
              </a:rPr>
              <a:t> </a:t>
            </a:r>
            <a:r>
              <a:rPr kumimoji="0" lang="en-US" sz="2000" i="1" u="none" strike="noStrike" kern="1200" cap="none" spc="0" normalizeH="0" noProof="0" dirty="0" smtClean="0">
                <a:ln>
                  <a:noFill/>
                </a:ln>
                <a:solidFill>
                  <a:schemeClr val="bg1"/>
                </a:solidFill>
                <a:effectLst/>
                <a:uLnTx/>
                <a:uFillTx/>
                <a:latin typeface="Calibri" pitchFamily="34" charset="0"/>
                <a:cs typeface="Calibri" pitchFamily="34" charset="0"/>
              </a:rPr>
              <a:t>Standards</a:t>
            </a:r>
            <a:endParaRPr lang="en-US" sz="1800" i="1" dirty="0">
              <a:solidFill>
                <a:schemeClr val="bg1"/>
              </a:solidFill>
              <a:latin typeface="Calibri" pitchFamily="34" charset="0"/>
              <a:cs typeface="Calibri" pitchFamily="34" charset="0"/>
            </a:endParaRPr>
          </a:p>
        </p:txBody>
      </p:sp>
    </p:spTree>
    <p:extLst>
      <p:ext uri="{BB962C8B-B14F-4D97-AF65-F5344CB8AC3E}">
        <p14:creationId xmlns:p14="http://schemas.microsoft.com/office/powerpoint/2010/main" val="3578973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8229600" cy="1143000"/>
          </a:xfrm>
        </p:spPr>
        <p:txBody>
          <a:bodyPr>
            <a:normAutofit/>
          </a:bodyPr>
          <a:lstStyle/>
          <a:p>
            <a:pPr algn="r"/>
            <a:r>
              <a:rPr lang="en-US" sz="3600" dirty="0" smtClean="0">
                <a:solidFill>
                  <a:schemeClr val="accent5">
                    <a:lumMod val="50000"/>
                  </a:schemeClr>
                </a:solidFill>
              </a:rPr>
              <a:t>Current Status of Objectives</a:t>
            </a:r>
            <a:endParaRPr lang="en-US" sz="3600" dirty="0">
              <a:solidFill>
                <a:schemeClr val="accent5">
                  <a:lumMod val="50000"/>
                </a:schemeClr>
              </a:solidFill>
            </a:endParaRPr>
          </a:p>
        </p:txBody>
      </p:sp>
      <p:sp>
        <p:nvSpPr>
          <p:cNvPr id="3" name="Content Placeholder 2"/>
          <p:cNvSpPr>
            <a:spLocks noGrp="1"/>
          </p:cNvSpPr>
          <p:nvPr>
            <p:ph idx="1"/>
          </p:nvPr>
        </p:nvSpPr>
        <p:spPr>
          <a:xfrm>
            <a:off x="457200" y="1295401"/>
            <a:ext cx="8229600" cy="3733800"/>
          </a:xfrm>
        </p:spPr>
        <p:txBody>
          <a:bodyPr>
            <a:noAutofit/>
          </a:bodyPr>
          <a:lstStyle/>
          <a:p>
            <a:pPr marL="0" indent="0">
              <a:buNone/>
            </a:pPr>
            <a:r>
              <a:rPr lang="en-US" sz="1400" dirty="0" smtClean="0"/>
              <a:t/>
            </a:r>
            <a:br>
              <a:rPr lang="en-US" sz="1400" dirty="0" smtClean="0"/>
            </a:br>
            <a:endParaRPr lang="en-US" sz="1400" dirty="0"/>
          </a:p>
          <a:p>
            <a:pPr lvl="1"/>
            <a:r>
              <a:rPr lang="en-US" sz="1600" dirty="0" smtClean="0"/>
              <a:t>Complete - Update </a:t>
            </a:r>
            <a:r>
              <a:rPr lang="en-US" sz="1600" dirty="0"/>
              <a:t>2009 IRC use </a:t>
            </a:r>
            <a:r>
              <a:rPr lang="en-US" sz="1600" dirty="0" smtClean="0"/>
              <a:t>cases and information model </a:t>
            </a:r>
            <a:r>
              <a:rPr lang="en-US" sz="1600" dirty="0"/>
              <a:t>to the latest version of the </a:t>
            </a:r>
            <a:r>
              <a:rPr lang="en-US" sz="1600" dirty="0" smtClean="0"/>
              <a:t>CIM</a:t>
            </a:r>
          </a:p>
          <a:p>
            <a:pPr lvl="1"/>
            <a:r>
              <a:rPr lang="en-US" sz="1600" dirty="0" smtClean="0"/>
              <a:t>Complete - Create common message format using the CIM for Demand </a:t>
            </a:r>
            <a:r>
              <a:rPr lang="en-US" sz="1600" dirty="0" smtClean="0"/>
              <a:t>Response</a:t>
            </a:r>
            <a:endParaRPr lang="en-US" sz="1600" dirty="0" smtClean="0"/>
          </a:p>
          <a:p>
            <a:pPr lvl="1"/>
            <a:r>
              <a:rPr lang="en-US" sz="1600" dirty="0" smtClean="0"/>
              <a:t>Complete - </a:t>
            </a:r>
            <a:r>
              <a:rPr lang="en-US" sz="1600" dirty="0"/>
              <a:t>Publish the work in the US through the NIST SGIP processes</a:t>
            </a:r>
          </a:p>
          <a:p>
            <a:pPr lvl="1"/>
            <a:r>
              <a:rPr lang="en-US" sz="1600" dirty="0" smtClean="0"/>
              <a:t>Complete   </a:t>
            </a:r>
            <a:r>
              <a:rPr lang="en-US" sz="1600" dirty="0" smtClean="0"/>
              <a:t>- Map </a:t>
            </a:r>
            <a:r>
              <a:rPr lang="en-US" sz="1600" dirty="0"/>
              <a:t>the OpenADR implementation profile to </a:t>
            </a:r>
            <a:r>
              <a:rPr lang="en-US" sz="1600" dirty="0" smtClean="0"/>
              <a:t>the ISO common CIM message</a:t>
            </a:r>
          </a:p>
          <a:p>
            <a:pPr lvl="1"/>
            <a:r>
              <a:rPr lang="en-US" sz="1600" dirty="0" smtClean="0"/>
              <a:t>Complete </a:t>
            </a:r>
            <a:r>
              <a:rPr lang="en-US" sz="1600" dirty="0" smtClean="0"/>
              <a:t>- Map the </a:t>
            </a:r>
            <a:r>
              <a:rPr lang="en-US" sz="1600" dirty="0" err="1" smtClean="0"/>
              <a:t>MultiSpeak</a:t>
            </a:r>
            <a:r>
              <a:rPr lang="en-US" sz="1600" dirty="0" smtClean="0"/>
              <a:t> implementation to the ISO common CIM </a:t>
            </a:r>
            <a:r>
              <a:rPr lang="en-US" sz="1600" dirty="0" smtClean="0"/>
              <a:t>message</a:t>
            </a:r>
          </a:p>
          <a:p>
            <a:pPr lvl="1"/>
            <a:r>
              <a:rPr lang="en-US" sz="1600" dirty="0" smtClean="0"/>
              <a:t>Complete – SGIP Priority Action Plan 19</a:t>
            </a:r>
            <a:r>
              <a:rPr lang="en-US" sz="1600" dirty="0" smtClean="0"/>
              <a:t/>
            </a:r>
            <a:br>
              <a:rPr lang="en-US" sz="1600" dirty="0" smtClean="0"/>
            </a:br>
            <a:endParaRPr lang="en-US" sz="1600" dirty="0"/>
          </a:p>
          <a:p>
            <a:pPr lvl="1"/>
            <a:r>
              <a:rPr lang="en-US" sz="1600" dirty="0" smtClean="0"/>
              <a:t>In Progress </a:t>
            </a:r>
            <a:r>
              <a:rPr lang="en-US" sz="1600" dirty="0" smtClean="0"/>
              <a:t>– Work moving through IEC TC57 WG16.  Included with next CIM release.</a:t>
            </a:r>
          </a:p>
          <a:p>
            <a:pPr lvl="1"/>
            <a:endParaRPr lang="en-US" sz="1600" dirty="0"/>
          </a:p>
          <a:p>
            <a:pPr lvl="1"/>
            <a:r>
              <a:rPr lang="en-US" sz="1600" dirty="0" smtClean="0"/>
              <a:t>Next steps – Develop standard messages aligned with next CIM version</a:t>
            </a:r>
          </a:p>
          <a:p>
            <a:pPr lvl="1"/>
            <a:endParaRPr lang="en-US" sz="1600" dirty="0" smtClean="0"/>
          </a:p>
          <a:p>
            <a:pPr lvl="1"/>
            <a:endParaRPr lang="en-US" sz="1600" dirty="0"/>
          </a:p>
          <a:p>
            <a:pPr marL="457200" lvl="1" indent="0">
              <a:buNone/>
            </a:pPr>
            <a:r>
              <a:rPr lang="en-US" sz="1600" dirty="0"/>
              <a:t/>
            </a:r>
            <a:br>
              <a:rPr lang="en-US" sz="1600" dirty="0"/>
            </a:br>
            <a:endParaRPr lang="en-US" sz="1400" dirty="0"/>
          </a:p>
          <a:p>
            <a:pPr marL="914400" lvl="2" indent="0">
              <a:buNone/>
            </a:pPr>
            <a:endParaRPr lang="en-US" sz="1400" dirty="0"/>
          </a:p>
          <a:p>
            <a:pPr lvl="1"/>
            <a:endParaRPr lang="en-US" sz="1600" dirty="0"/>
          </a:p>
          <a:p>
            <a:endParaRPr lang="en-US" sz="1100" dirty="0"/>
          </a:p>
          <a:p>
            <a:endParaRPr lang="en-US" sz="1100" dirty="0"/>
          </a:p>
        </p:txBody>
      </p:sp>
      <p:sp>
        <p:nvSpPr>
          <p:cNvPr id="5" name="Slide Number Placeholder 4"/>
          <p:cNvSpPr>
            <a:spLocks noGrp="1"/>
          </p:cNvSpPr>
          <p:nvPr>
            <p:ph type="sldNum" sz="quarter" idx="12"/>
          </p:nvPr>
        </p:nvSpPr>
        <p:spPr/>
        <p:txBody>
          <a:bodyPr/>
          <a:lstStyle/>
          <a:p>
            <a:fld id="{414B91E9-167A-42DB-9512-6C2730F6BB75}" type="slidenum">
              <a:rPr lang="en-US" b="0" u="none" smtClean="0">
                <a:solidFill>
                  <a:prstClr val="black"/>
                </a:solidFill>
              </a:rPr>
              <a:pPr/>
              <a:t>8</a:t>
            </a:fld>
            <a:endParaRPr lang="en-US" b="0" u="none" dirty="0">
              <a:solidFill>
                <a:prstClr val="black"/>
              </a:solidFill>
            </a:endParaRPr>
          </a:p>
        </p:txBody>
      </p:sp>
      <p:sp>
        <p:nvSpPr>
          <p:cNvPr id="6" name="TextBox 5"/>
          <p:cNvSpPr txBox="1"/>
          <p:nvPr/>
        </p:nvSpPr>
        <p:spPr>
          <a:xfrm>
            <a:off x="990600" y="5352365"/>
            <a:ext cx="7696200" cy="830997"/>
          </a:xfrm>
          <a:prstGeom prst="rect">
            <a:avLst/>
          </a:prstGeom>
          <a:solidFill>
            <a:schemeClr val="tx2">
              <a:lumMod val="60000"/>
              <a:lumOff val="40000"/>
            </a:schemeClr>
          </a:solidFill>
        </p:spPr>
        <p:txBody>
          <a:bodyPr wrap="square" rtlCol="0">
            <a:spAutoFit/>
          </a:bodyPr>
          <a:lstStyle/>
          <a:p>
            <a:pPr algn="ctr"/>
            <a:r>
              <a:rPr lang="en-US" sz="1800" b="0" u="none" dirty="0" smtClean="0">
                <a:solidFill>
                  <a:schemeClr val="bg1"/>
                </a:solidFill>
              </a:rPr>
              <a:t>All materials are available at the SGIP site for PAP19</a:t>
            </a:r>
            <a:br>
              <a:rPr lang="en-US" sz="1800" b="0" u="none" dirty="0" smtClean="0">
                <a:solidFill>
                  <a:schemeClr val="bg1"/>
                </a:solidFill>
              </a:rPr>
            </a:br>
            <a:endParaRPr lang="en-US" sz="1800" b="0" u="none" dirty="0" smtClean="0">
              <a:solidFill>
                <a:schemeClr val="bg1"/>
              </a:solidFill>
            </a:endParaRPr>
          </a:p>
          <a:p>
            <a:pPr algn="ctr"/>
            <a:r>
              <a:rPr lang="en-US" sz="1200" b="0" u="none" dirty="0">
                <a:solidFill>
                  <a:schemeClr val="bg1"/>
                </a:solidFill>
              </a:rPr>
              <a:t>http://collaborate.nist.gov/twiki-sggrid/bin/view/SmartGrid/PAP19WholesaleDR</a:t>
            </a:r>
          </a:p>
        </p:txBody>
      </p:sp>
    </p:spTree>
    <p:extLst>
      <p:ext uri="{BB962C8B-B14F-4D97-AF65-F5344CB8AC3E}">
        <p14:creationId xmlns:p14="http://schemas.microsoft.com/office/powerpoint/2010/main" val="2530509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dirty="0" smtClean="0"/>
              <a:t>Questions</a:t>
            </a:r>
          </a:p>
        </p:txBody>
      </p:sp>
      <p:sp>
        <p:nvSpPr>
          <p:cNvPr id="5" name="Rectangle 3"/>
          <p:cNvSpPr txBox="1">
            <a:spLocks noChangeArrowheads="1"/>
          </p:cNvSpPr>
          <p:nvPr/>
        </p:nvSpPr>
        <p:spPr bwMode="auto">
          <a:xfrm>
            <a:off x="381000" y="1219200"/>
            <a:ext cx="82296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endParaRPr lang="en-US" sz="2000" b="0" u="none" kern="0" dirty="0" smtClean="0">
              <a:latin typeface="Calibri" pitchFamily="34" charset="0"/>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2000" b="0" i="0" u="sng"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1"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p:txBody>
      </p:sp>
      <p:sp>
        <p:nvSpPr>
          <p:cNvPr id="4" name="Rectangle 3"/>
          <p:cNvSpPr/>
          <p:nvPr/>
        </p:nvSpPr>
        <p:spPr>
          <a:xfrm>
            <a:off x="2133600" y="1676400"/>
            <a:ext cx="4724400" cy="4031873"/>
          </a:xfrm>
          <a:prstGeom prst="rect">
            <a:avLst/>
          </a:prstGeom>
          <a:noFill/>
        </p:spPr>
        <p:txBody>
          <a:bodyPr wrap="square" lIns="91440" tIns="45720" rIns="91440" bIns="45720">
            <a:spAutoFit/>
          </a:bodyPr>
          <a:lstStyle/>
          <a:p>
            <a:pPr algn="ctr"/>
            <a:r>
              <a:rPr lang="en-US" sz="25600" b="1" u="none"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en-US" sz="25600" b="1" u="none"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sng"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sng"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sng"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252</Words>
  <Application>Microsoft Office PowerPoint</Application>
  <PresentationFormat>On-screen Show (4:3)</PresentationFormat>
  <Paragraphs>119</Paragraphs>
  <Slides>11</Slides>
  <Notes>3</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11</vt:i4>
      </vt:variant>
    </vt:vector>
  </HeadingPairs>
  <TitlesOfParts>
    <vt:vector size="20" baseType="lpstr">
      <vt:lpstr>Arial</vt:lpstr>
      <vt:lpstr>Arial Black</vt:lpstr>
      <vt:lpstr>Arial Narrow</vt:lpstr>
      <vt:lpstr>Calibri</vt:lpstr>
      <vt:lpstr>Times New Roman</vt:lpstr>
      <vt:lpstr>1_Default Design</vt:lpstr>
      <vt:lpstr>blank</vt:lpstr>
      <vt:lpstr>Default Design</vt:lpstr>
      <vt:lpstr>2_Office Theme</vt:lpstr>
      <vt:lpstr>ISO/RTO Council  Wholesale Demand Response Projects &amp; OpenADR   David Forfia </vt:lpstr>
      <vt:lpstr>Agenda</vt:lpstr>
      <vt:lpstr>PowerPoint Presentation</vt:lpstr>
      <vt:lpstr>Smart Grid Projects</vt:lpstr>
      <vt:lpstr>PowerPoint Presentation</vt:lpstr>
      <vt:lpstr>IEC Common Information Model</vt:lpstr>
      <vt:lpstr>NAESB M&amp;V Use Cases</vt:lpstr>
      <vt:lpstr>Current Status of Objectives</vt:lpstr>
      <vt:lpstr>Questions</vt:lpstr>
      <vt:lpstr>Standards Organizations</vt:lpstr>
      <vt:lpstr>Trade Associations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117</cp:revision>
  <dcterms:created xsi:type="dcterms:W3CDTF">2009-01-13T20:48:20Z</dcterms:created>
  <dcterms:modified xsi:type="dcterms:W3CDTF">2015-02-17T15:22:43Z</dcterms:modified>
</cp:coreProperties>
</file>