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4057" r:id="rId5"/>
  </p:sldMasterIdLst>
  <p:notesMasterIdLst>
    <p:notesMasterId r:id="rId11"/>
  </p:notesMasterIdLst>
  <p:handoutMasterIdLst>
    <p:handoutMasterId r:id="rId12"/>
  </p:handoutMasterIdLst>
  <p:sldIdLst>
    <p:sldId id="258" r:id="rId6"/>
    <p:sldId id="341" r:id="rId7"/>
    <p:sldId id="346" r:id="rId8"/>
    <p:sldId id="342" r:id="rId9"/>
    <p:sldId id="347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294171"/>
    <a:srgbClr val="5469A2"/>
    <a:srgbClr val="40949A"/>
    <a:srgbClr val="0000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1" autoAdjust="0"/>
    <p:restoredTop sz="94802" autoAdjust="0"/>
  </p:normalViewPr>
  <p:slideViewPr>
    <p:cSldViewPr>
      <p:cViewPr varScale="1">
        <p:scale>
          <a:sx n="108" d="100"/>
          <a:sy n="108" d="100"/>
        </p:scale>
        <p:origin x="-990" y="-78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289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C9642E-0BED-4B66-8C1F-AEF0E2784FB2}" type="datetimeFigureOut">
              <a:rPr lang="en-US"/>
              <a:pPr>
                <a:defRPr/>
              </a:pPr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8FAE029-1DAF-4CC4-AB1B-C844B2AE7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84C8E96-8577-4B68-8064-BDBA256C0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16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18130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1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11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1B57C-9D33-4FE4-835C-08E3BF5E2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3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0C1B5-FC3F-4D5D-B860-EAE9D01AC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38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9C6DC-F8BA-48C1-B6F1-BBEA4DD56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89380-8429-46E6-AEC7-7E6CF7CC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9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6F116-6F08-4398-ACDA-9E7BEA065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79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1F07D-6047-4353-AA52-3A26555BE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32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1577-E9C5-40F1-8E33-2AD85FD4D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36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6B8BE-5055-4426-AC88-55879A464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4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76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ED05-6B06-4CAD-9E0A-C3B15A970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28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466D-5617-4D91-8076-406C0F45A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1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42124-7C92-480E-A125-67CB10CE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5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9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2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3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1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4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6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A358B131-1F6E-415A-B53B-329E77A48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A9AB3048-F455-4A6C-AB20-509BC68DBB60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71" r:id="rId2"/>
    <p:sldLayoutId id="2147484072" r:id="rId3"/>
    <p:sldLayoutId id="214748409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6E8E884-FBD2-4302-8468-B0ABB52FD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API Query Results</a:t>
            </a:r>
            <a:endParaRPr lang="en-US" dirty="0" smtClean="0"/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ERCOT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Automated SLA Monitoring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44854"/>
            <a:ext cx="8280046" cy="499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47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February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Actual API Query Average Response Times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Actual API Query Response Times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err="1" smtClean="0"/>
              <a:t>Centerpoint</a:t>
            </a:r>
            <a:r>
              <a:rPr lang="en-US" dirty="0" smtClean="0"/>
              <a:t> and ONCOR queries averaged by month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/>
              <a:t>ERCOT test transaction values are not included</a:t>
            </a:r>
            <a:endParaRPr lang="en-US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971800"/>
            <a:ext cx="6786919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9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Actual API Query Average Response Times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This </a:t>
            </a:r>
            <a:r>
              <a:rPr lang="en-US" dirty="0"/>
              <a:t>data was extracted from ERCOT’s integration application, so they represent a portion of the actual response times that </a:t>
            </a:r>
            <a:r>
              <a:rPr lang="en-US" dirty="0" smtClean="0"/>
              <a:t>CNP and ONCOR </a:t>
            </a:r>
            <a:r>
              <a:rPr lang="en-US" dirty="0"/>
              <a:t>would see (and the SLOs we currently have in the SLA</a:t>
            </a:r>
            <a:r>
              <a:rPr lang="en-US" dirty="0" smtClean="0"/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</a:t>
            </a:r>
            <a:r>
              <a:rPr lang="en-US" dirty="0"/>
              <a:t>is not reflected here is the time that the transactions take to traverse </a:t>
            </a:r>
            <a:r>
              <a:rPr lang="en-US" dirty="0" smtClean="0"/>
              <a:t>CNP and ONCOR’s </a:t>
            </a:r>
            <a:r>
              <a:rPr lang="en-US" dirty="0"/>
              <a:t>IT infrastructure, the Internet, and ERCOT’s front end infrastructure (network, proxies, etc</a:t>
            </a:r>
            <a:r>
              <a:rPr lang="en-US" dirty="0" smtClean="0"/>
              <a:t>.).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value of the data is that it represents a relative average response time, month to month, that can be compared to what CNP </a:t>
            </a:r>
            <a:r>
              <a:rPr lang="en-US" dirty="0" smtClean="0"/>
              <a:t>and ONCOR are experiencing.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If </a:t>
            </a:r>
            <a:r>
              <a:rPr lang="en-US" dirty="0"/>
              <a:t>there are large discrepancies in average response times between months with what CNP </a:t>
            </a:r>
            <a:r>
              <a:rPr lang="en-US" dirty="0" smtClean="0"/>
              <a:t>and ONCOR are </a:t>
            </a:r>
            <a:r>
              <a:rPr lang="en-US" dirty="0"/>
              <a:t>experiencing, that will most likely be attributed to elements outside of ERCOT’s control.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63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Actual API Query Average Response Times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Next Steps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ERCOT will gather December 2014 and January 2015 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Compare ERCOT data with CNP and ONCOR 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Determine most appropriate way to report on this data in ERCOT’s monthly updates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58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A8A55E-9302-46D6-B613-7D01F064AB37}">
  <ds:schemaRefs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09C200C-C96D-4553-B658-0F376C3FB9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604B3C-5244-427F-8942-C6CE1658C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44699</TotalTime>
  <Words>239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Custom Design</vt:lpstr>
      <vt:lpstr>1_Custom Design</vt:lpstr>
      <vt:lpstr>MarkeTrak API Query Results</vt:lpstr>
      <vt:lpstr>MarkeTrak Automated SLA Monitoring</vt:lpstr>
      <vt:lpstr>Actual API Query Average Response Times</vt:lpstr>
      <vt:lpstr>Actual API Query Average Response Times</vt:lpstr>
      <vt:lpstr>Actual API Query Average Response Times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Forfia, David</dc:creator>
  <cp:lastModifiedBy>Pagliai, Dave</cp:lastModifiedBy>
  <cp:revision>1337</cp:revision>
  <cp:lastPrinted>2013-05-06T17:58:27Z</cp:lastPrinted>
  <dcterms:created xsi:type="dcterms:W3CDTF">2005-04-21T14:28:35Z</dcterms:created>
  <dcterms:modified xsi:type="dcterms:W3CDTF">2015-02-15T18:15:39Z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